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86EE92-BC9E-4F46-B3B3-74FF4B82B3F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98953E-7648-4731-8FAF-9D973A913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2595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Весёлая масленица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762106687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268760"/>
            <a:ext cx="7160166" cy="54400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Любимым праздником на Руси  был праздник проводов зимы –Масленица.</a:t>
            </a:r>
          </a:p>
          <a:p>
            <a:r>
              <a:rPr lang="ru-RU" sz="2400" dirty="0" smtClean="0"/>
              <a:t>Мало , кто знает , что в давние времена славяне встречали на Масленицу Новый год , ведь до 14 века год на Руси начинался с марта. Даже блины – непременный атрибут Масленицы –имели ритуальное значение : круглые ,румяные , горячие, они являли собой символ солнца , которое всё ярче разгоралось , удлиняя дни. </a:t>
            </a:r>
            <a:endParaRPr lang="ru-RU" sz="2400" dirty="0"/>
          </a:p>
        </p:txBody>
      </p:sp>
      <p:pic>
        <p:nvPicPr>
          <p:cNvPr id="6" name="Рисунок 5" descr="0025-057-Subbota-zolovkiny-posidelk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6" y="4047600"/>
            <a:ext cx="2622979" cy="19196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Масленица – самый весёлый народный </a:t>
            </a:r>
            <a:r>
              <a:rPr lang="ru-RU" sz="2400" dirty="0"/>
              <a:t> </a:t>
            </a:r>
            <a:r>
              <a:rPr lang="ru-RU" sz="2400" dirty="0" smtClean="0"/>
              <a:t>и сытный праздник , длящийся целую неделю.</a:t>
            </a:r>
          </a:p>
          <a:p>
            <a:r>
              <a:rPr lang="ru-RU" sz="2400" dirty="0" smtClean="0"/>
              <a:t>Не скупились наши предки в этот праздник на щедрое застолье и безудержное веселье , называя Масленицу «честной» , «широкой» , «обжорной», а то и «разорительницей».</a:t>
            </a:r>
            <a:endParaRPr lang="ru-RU" sz="2400" dirty="0"/>
          </a:p>
        </p:txBody>
      </p:sp>
      <p:pic>
        <p:nvPicPr>
          <p:cNvPr id="3" name="Рисунок 2" descr="0004-008-Nasha-Maslenitsa-dorogaja-Dorogaja-leli-dorogaj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2662" y="3571876"/>
            <a:ext cx="2892016" cy="2000264"/>
          </a:xfrm>
          <a:prstGeom prst="rect">
            <a:avLst/>
          </a:prstGeom>
        </p:spPr>
      </p:pic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3429000"/>
            <a:ext cx="2714628" cy="20359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день недели имел своё название.</a:t>
            </a:r>
          </a:p>
          <a:p>
            <a:r>
              <a:rPr lang="ru-RU" sz="2400" dirty="0" smtClean="0"/>
              <a:t>Начиналась Масленица с понедельника .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Понедельник</a:t>
            </a:r>
            <a:r>
              <a:rPr lang="ru-RU" sz="2400" dirty="0" smtClean="0"/>
              <a:t> – встреча «чистой Масленицы».</a:t>
            </a:r>
          </a:p>
          <a:p>
            <a:r>
              <a:rPr lang="ru-RU" sz="2400" dirty="0" smtClean="0"/>
              <a:t>В старину дети с утра выходили на улицу строить горки . Взрослые пекли блины.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0011-024-Vtornik-zaigrysh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15206" y="688080"/>
            <a:ext cx="1390652" cy="1518528"/>
          </a:xfrm>
          <a:prstGeom prst="rect">
            <a:avLst/>
          </a:prstGeom>
        </p:spPr>
      </p:pic>
      <p:pic>
        <p:nvPicPr>
          <p:cNvPr id="4" name="Рисунок 3" descr="98185834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3286124"/>
            <a:ext cx="5715000" cy="25336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Вторник</a:t>
            </a:r>
            <a:r>
              <a:rPr lang="ru-RU" sz="2400" dirty="0" smtClean="0"/>
              <a:t> – «</a:t>
            </a:r>
            <a:r>
              <a:rPr lang="ru-RU" sz="2400" dirty="0" err="1" smtClean="0"/>
              <a:t>заигрыши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На «</a:t>
            </a:r>
            <a:r>
              <a:rPr lang="ru-RU" sz="2400" dirty="0" err="1" smtClean="0"/>
              <a:t>заигрыши</a:t>
            </a:r>
            <a:r>
              <a:rPr lang="ru-RU" sz="2400" dirty="0" smtClean="0"/>
              <a:t>» с утра девицы и молодцы друг к другу в гости ходили: катались с горок , веселились , угощались блинами.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2285992"/>
            <a:ext cx="2661402" cy="2262192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76" y="2714620"/>
            <a:ext cx="2841851" cy="22320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Среда</a:t>
            </a:r>
            <a:r>
              <a:rPr lang="ru-RU" sz="2400" dirty="0" smtClean="0"/>
              <a:t> – «лакомка».</a:t>
            </a:r>
          </a:p>
          <a:p>
            <a:r>
              <a:rPr lang="ru-RU" sz="2400" dirty="0" smtClean="0"/>
              <a:t>Тёщи приглашали зятьёв на блины , а для </a:t>
            </a:r>
            <a:r>
              <a:rPr lang="ru-RU" sz="2400" dirty="0" err="1" smtClean="0"/>
              <a:t>забавызятьёв</a:t>
            </a:r>
            <a:r>
              <a:rPr lang="ru-RU" sz="2400" dirty="0" smtClean="0"/>
              <a:t> созывали всех родных .</a:t>
            </a:r>
          </a:p>
          <a:p>
            <a:r>
              <a:rPr lang="ru-RU" sz="2400" dirty="0" smtClean="0"/>
              <a:t>Этому событию  </a:t>
            </a:r>
            <a:r>
              <a:rPr lang="ru-RU" sz="2400" dirty="0" err="1" smtClean="0"/>
              <a:t>посвещено</a:t>
            </a:r>
            <a:r>
              <a:rPr lang="ru-RU" sz="2400" dirty="0" smtClean="0"/>
              <a:t> много  шуточных пословиц , поговорок , песен : «Придёт зять , где </a:t>
            </a:r>
            <a:r>
              <a:rPr lang="ru-RU" sz="2400" dirty="0" err="1" smtClean="0"/>
              <a:t>сметанки</a:t>
            </a:r>
            <a:r>
              <a:rPr lang="ru-RU" sz="2400" dirty="0" smtClean="0"/>
              <a:t> взять ?»</a:t>
            </a:r>
            <a:endParaRPr lang="ru-RU" sz="2400" dirty="0"/>
          </a:p>
        </p:txBody>
      </p:sp>
      <p:pic>
        <p:nvPicPr>
          <p:cNvPr id="3" name="Рисунок 2" descr="0026-058-Subbota-zolovkiny-posidelk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1900" y="2914650"/>
            <a:ext cx="2728926" cy="1754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Четверг</a:t>
            </a:r>
            <a:r>
              <a:rPr lang="ru-RU" sz="2400" dirty="0" smtClean="0"/>
              <a:t> – «разгул».</a:t>
            </a:r>
          </a:p>
          <a:p>
            <a:r>
              <a:rPr lang="ru-RU" sz="2400" dirty="0" smtClean="0"/>
              <a:t>С четверга Масленицу называют не зря – «широкая».</a:t>
            </a:r>
          </a:p>
          <a:p>
            <a:r>
              <a:rPr lang="ru-RU" sz="2400" dirty="0" smtClean="0"/>
              <a:t>Всем миром выходили на кулачные бои , конские бега, возводили и захватывали снежные крепости .По улицам на санях возили соломенное чучело Масленицы.</a:t>
            </a:r>
          </a:p>
          <a:p>
            <a:endParaRPr lang="ru-RU" sz="2400" dirty="0"/>
          </a:p>
        </p:txBody>
      </p:sp>
      <p:pic>
        <p:nvPicPr>
          <p:cNvPr id="3" name="Рисунок 2" descr="1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143248"/>
            <a:ext cx="3286128" cy="2190752"/>
          </a:xfrm>
          <a:prstGeom prst="rect">
            <a:avLst/>
          </a:prstGeom>
        </p:spPr>
      </p:pic>
      <p:pic>
        <p:nvPicPr>
          <p:cNvPr id="4" name="Рисунок 3" descr="9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2132" y="3786190"/>
            <a:ext cx="2857499" cy="190023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Пятница</a:t>
            </a:r>
            <a:r>
              <a:rPr lang="ru-RU" sz="2400" dirty="0" smtClean="0"/>
              <a:t> – «тёщины вечерки»- в этот день уже зятья приглашали тёщ в гости , оказывая им всевозможные  почести  .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Суббота</a:t>
            </a:r>
            <a:r>
              <a:rPr lang="ru-RU" sz="2400" dirty="0" smtClean="0"/>
              <a:t> – «</a:t>
            </a:r>
            <a:r>
              <a:rPr lang="ru-RU" sz="2400" dirty="0" err="1" smtClean="0"/>
              <a:t>золовкины</a:t>
            </a:r>
            <a:r>
              <a:rPr lang="ru-RU" sz="2400" dirty="0" smtClean="0"/>
              <a:t> посиделки»- молодые невестки приглашали в гости своих родных ; новобрачная невестка  должна была обязательно подарить золовке подарок. </a:t>
            </a:r>
            <a:endParaRPr lang="ru-RU" sz="2400" dirty="0"/>
          </a:p>
        </p:txBody>
      </p:sp>
      <p:pic>
        <p:nvPicPr>
          <p:cNvPr id="6" name="Рисунок 5" descr="0001-001-Maslenits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80" y="4000504"/>
            <a:ext cx="2314580" cy="17451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Воскресенье</a:t>
            </a:r>
            <a:r>
              <a:rPr lang="ru-RU" sz="2400" dirty="0" smtClean="0"/>
              <a:t> –последний день масленицы- «проводы»  в народе его ещё называют « прощёным» воскресеньем.</a:t>
            </a:r>
          </a:p>
          <a:p>
            <a:r>
              <a:rPr lang="ru-RU" sz="2400" dirty="0" smtClean="0"/>
              <a:t>Проводы Масленицы сопровождались сжиганием соломенного чучела, играми , весёлыми гуляньями.  </a:t>
            </a:r>
          </a:p>
          <a:p>
            <a:r>
              <a:rPr lang="ru-RU" sz="2400" dirty="0" smtClean="0"/>
              <a:t>В этот день было принято просить друг у друга прощения за масленичный разгул и излишества , за грехи перед родными и близкими  и подготовиться к Великому посту.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362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Весёлая масленица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масленица</dc:title>
  <dc:creator>VIP</dc:creator>
  <cp:lastModifiedBy>Мария</cp:lastModifiedBy>
  <cp:revision>22</cp:revision>
  <cp:lastPrinted>2015-02-03T16:50:49Z</cp:lastPrinted>
  <dcterms:created xsi:type="dcterms:W3CDTF">2012-04-11T13:10:33Z</dcterms:created>
  <dcterms:modified xsi:type="dcterms:W3CDTF">2015-02-03T16:55:18Z</dcterms:modified>
</cp:coreProperties>
</file>