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03-48AF-4F9E-8C65-22DDBB268F6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18C7-6737-4CEB-8EF0-049629D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3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03-48AF-4F9E-8C65-22DDBB268F6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18C7-6737-4CEB-8EF0-049629D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03-48AF-4F9E-8C65-22DDBB268F6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18C7-6737-4CEB-8EF0-049629D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7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03-48AF-4F9E-8C65-22DDBB268F6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18C7-6737-4CEB-8EF0-049629D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03-48AF-4F9E-8C65-22DDBB268F6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18C7-6737-4CEB-8EF0-049629D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2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03-48AF-4F9E-8C65-22DDBB268F6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18C7-6737-4CEB-8EF0-049629D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03-48AF-4F9E-8C65-22DDBB268F6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18C7-6737-4CEB-8EF0-049629D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2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03-48AF-4F9E-8C65-22DDBB268F6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18C7-6737-4CEB-8EF0-049629D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03-48AF-4F9E-8C65-22DDBB268F6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18C7-6737-4CEB-8EF0-049629D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4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03-48AF-4F9E-8C65-22DDBB268F6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18C7-6737-4CEB-8EF0-049629D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03-48AF-4F9E-8C65-22DDBB268F6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18C7-6737-4CEB-8EF0-049629D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9803-48AF-4F9E-8C65-22DDBB268F6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18C7-6737-4CEB-8EF0-049629D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0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816" y="457200"/>
            <a:ext cx="4356279" cy="1600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ПРОЕКТ 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«Моя любимая буква»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67" y="1648619"/>
            <a:ext cx="6172200" cy="462914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41858" y="2501597"/>
            <a:ext cx="3932237" cy="3811588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Екатеринбург </a:t>
            </a:r>
          </a:p>
          <a:p>
            <a:r>
              <a:rPr lang="ru-RU" dirty="0" smtClean="0"/>
              <a:t>МАДОУ № 564 </a:t>
            </a:r>
          </a:p>
          <a:p>
            <a:r>
              <a:rPr lang="ru-RU" dirty="0" smtClean="0"/>
              <a:t>Учитель-логопед</a:t>
            </a:r>
          </a:p>
          <a:p>
            <a:r>
              <a:rPr lang="ru-RU" dirty="0" smtClean="0"/>
              <a:t>Антипина Александра 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81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199" y="261258"/>
            <a:ext cx="5924551" cy="61776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Без </a:t>
            </a:r>
            <a:r>
              <a:rPr lang="ru-RU" i="1" dirty="0"/>
              <a:t>помощи родителей работа логопеда бывает очень длительной и даже бесполезной.</a:t>
            </a:r>
            <a:br>
              <a:rPr lang="ru-RU" i="1" dirty="0"/>
            </a:br>
            <a:r>
              <a:rPr lang="ru-RU" i="1" dirty="0"/>
              <a:t>Все что на занятии с логопедом изучаем, дома обязательно с мамой, папой закрепляем!!!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Анализ ситуации</a:t>
            </a:r>
          </a:p>
          <a:p>
            <a:pPr marL="0" indent="0">
              <a:buNone/>
            </a:pPr>
            <a:r>
              <a:rPr lang="ru-RU" dirty="0"/>
              <a:t>В настоящие время ни для кого не секрет, что с каждым годом все острее встает вопрос об обучении детей с речевой патологией. Является очевидным, что для полноценной логопедической работы необходимо тесное сотрудничество логопеда, учителя и родителей. Прежде всего, стоит отметить необходимость формирования мотивации к занятиям среди родителей. Многие родители имеют весьма отстраненные сведения о том, кем является логопед и каким образом осуществляется коррекционная работа. Необходимо проводить просветительскую работу, настроить и привлечь внимание родителей к проблеме ребенка. С целью преодоления перечисленных проблем был разработан этот проект. </a:t>
            </a:r>
          </a:p>
          <a:p>
            <a:endParaRPr lang="ru-RU" dirty="0"/>
          </a:p>
        </p:txBody>
      </p:sp>
      <p:pic>
        <p:nvPicPr>
          <p:cNvPr id="9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3" y="261258"/>
            <a:ext cx="4001037" cy="6010168"/>
          </a:xfrm>
        </p:spPr>
      </p:pic>
    </p:spTree>
    <p:extLst>
      <p:ext uri="{BB962C8B-B14F-4D97-AF65-F5344CB8AC3E}">
        <p14:creationId xmlns:p14="http://schemas.microsoft.com/office/powerpoint/2010/main" val="2451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5"/>
                </a:solidFill>
              </a:rPr>
              <a:t>Цель проекта</a:t>
            </a:r>
            <a:r>
              <a:rPr lang="ru-RU" sz="2000" dirty="0">
                <a:solidFill>
                  <a:schemeClr val="accent5"/>
                </a:solidFill>
              </a:rPr>
              <a:t>: </a:t>
            </a:r>
          </a:p>
          <a:p>
            <a:r>
              <a:rPr lang="ru-RU" sz="2000" dirty="0"/>
              <a:t>формирование полноценной звуковой стороны речи (воспитание артикуляционных навыков, правильного звукопроизношения, восприятия слоговой структуры, развитие фонематического восприятия);</a:t>
            </a:r>
          </a:p>
          <a:p>
            <a:r>
              <a:rPr lang="ru-RU" sz="2000" dirty="0"/>
              <a:t>овладение элементами грамоты;</a:t>
            </a:r>
          </a:p>
          <a:p>
            <a:r>
              <a:rPr lang="ru-RU" sz="2000" dirty="0"/>
              <a:t>Осуществление взаимодействия семьи и детского сада в подготовке детей к школе.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5"/>
                </a:solidFill>
              </a:rPr>
              <a:t>Задачи</a:t>
            </a:r>
            <a:r>
              <a:rPr lang="ru-RU" sz="2000" dirty="0">
                <a:solidFill>
                  <a:schemeClr val="accent5"/>
                </a:solidFill>
              </a:rPr>
              <a:t>:</a:t>
            </a:r>
          </a:p>
          <a:p>
            <a:r>
              <a:rPr lang="ru-RU" sz="2000" dirty="0"/>
              <a:t>Развивать фонематическое восприятие, закрепить навыки правильного звукопроизношения и звукобуквенного анализа.</a:t>
            </a:r>
          </a:p>
          <a:p>
            <a:r>
              <a:rPr lang="ru-RU" sz="2000" dirty="0"/>
              <a:t>Закрепить знания о буквах, выработать навыки составления и чтения слогов, слов.</a:t>
            </a:r>
          </a:p>
          <a:p>
            <a:r>
              <a:rPr lang="ru-RU" sz="2000" dirty="0"/>
              <a:t>Активизировать и обогащать словарный запас, развивать связную речь.</a:t>
            </a:r>
          </a:p>
          <a:p>
            <a:r>
              <a:rPr lang="ru-RU" sz="2000" dirty="0"/>
              <a:t>Развивать коммуникативные способности детей, формировать эмоциональный контакт педагогов, родителей с детьми через совместную деятельность.</a:t>
            </a:r>
          </a:p>
          <a:p>
            <a:r>
              <a:rPr lang="ru-RU" sz="2000" dirty="0"/>
              <a:t>Формировать устную речь детей, обогащать словарный запас, развивать коммуникативные способности на основе общения. Повысить заинтересованность родителей в результате коррекционно-воспитательной работе с детьми.</a:t>
            </a:r>
          </a:p>
          <a:p>
            <a:r>
              <a:rPr lang="ru-RU" sz="2000" dirty="0"/>
              <a:t>Повышать компетентность родителей в вопросах подготовки детей к обучению в школе.</a:t>
            </a:r>
          </a:p>
          <a:p>
            <a:r>
              <a:rPr lang="ru-RU" sz="2000" dirty="0"/>
              <a:t>Развивать психические процессы у детей: восприятие, память, мышление.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 r="7331"/>
          <a:stretch/>
        </p:blipFill>
        <p:spPr>
          <a:xfrm>
            <a:off x="6650182" y="914400"/>
            <a:ext cx="5065096" cy="4086499"/>
          </a:xfrm>
        </p:spPr>
      </p:pic>
    </p:spTree>
    <p:extLst>
      <p:ext uri="{BB962C8B-B14F-4D97-AF65-F5344CB8AC3E}">
        <p14:creationId xmlns:p14="http://schemas.microsoft.com/office/powerpoint/2010/main" val="192046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93486"/>
            <a:ext cx="5181600" cy="5683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Тип проекта: </a:t>
            </a:r>
          </a:p>
          <a:p>
            <a:pPr marL="0" indent="0">
              <a:buNone/>
            </a:pPr>
            <a:r>
              <a:rPr lang="ru-RU" dirty="0" smtClean="0"/>
              <a:t>практико-ориентированный, индивидуальный</a:t>
            </a:r>
          </a:p>
          <a:p>
            <a:pPr marL="0" indent="0">
              <a:buNone/>
            </a:pPr>
            <a:r>
              <a:rPr lang="ru-RU" dirty="0" smtClean="0"/>
              <a:t>По продолжительности: долгосрочный (1 год, в течение всего периода коррекции звукопроизношения)</a:t>
            </a:r>
          </a:p>
          <a:p>
            <a:pPr marL="0" indent="0">
              <a:buNone/>
            </a:pPr>
            <a:r>
              <a:rPr lang="ru-RU" dirty="0" smtClean="0"/>
              <a:t>Участники проекта: </a:t>
            </a:r>
          </a:p>
          <a:p>
            <a:pPr marL="0" indent="0">
              <a:buNone/>
            </a:pPr>
            <a:r>
              <a:rPr lang="ru-RU" dirty="0" smtClean="0"/>
              <a:t>учитель-логопед, родители детей группы, воспитатели группы, воспитанники группы.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87353"/>
            <a:ext cx="5773739" cy="3850704"/>
          </a:xfrm>
        </p:spPr>
      </p:pic>
    </p:spTree>
    <p:extLst>
      <p:ext uri="{BB962C8B-B14F-4D97-AF65-F5344CB8AC3E}">
        <p14:creationId xmlns:p14="http://schemas.microsoft.com/office/powerpoint/2010/main" val="100073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60607" y="571500"/>
            <a:ext cx="6503831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300" b="1" dirty="0">
                <a:solidFill>
                  <a:srgbClr val="0070C0"/>
                </a:solidFill>
              </a:rPr>
              <a:t>Результаты проекта: </a:t>
            </a:r>
            <a:r>
              <a:rPr lang="ru-RU" sz="4300" dirty="0"/>
              <a:t> </a:t>
            </a:r>
          </a:p>
          <a:p>
            <a:r>
              <a:rPr lang="ru-RU" sz="2400" dirty="0" smtClean="0"/>
              <a:t>Развитие </a:t>
            </a:r>
            <a:r>
              <a:rPr lang="ru-RU" sz="2400" dirty="0"/>
              <a:t>фонематического восприятия, закрепление навыка правильного звукопроизношения и звукобуквенного анализа.</a:t>
            </a:r>
          </a:p>
          <a:p>
            <a:pPr lvl="0"/>
            <a:r>
              <a:rPr lang="ru-RU" sz="2400" dirty="0"/>
              <a:t>Выработка навыков составления и чтения слогов, слов чтение. </a:t>
            </a:r>
          </a:p>
          <a:p>
            <a:pPr lvl="0"/>
            <a:r>
              <a:rPr lang="ru-RU" sz="2400" dirty="0"/>
              <a:t>Повышение коммуникативных, творческих способностей детей.</a:t>
            </a:r>
          </a:p>
          <a:p>
            <a:pPr lvl="0"/>
            <a:r>
              <a:rPr lang="ru-RU" sz="2400" dirty="0"/>
              <a:t>Повышение заинтересованности, активности, творческого участия родителей в жизни своих детей, укрепление сотрудничества педагогов ДОУ и семей при подготовке будущих первоклассников к обучению в школе.</a:t>
            </a:r>
          </a:p>
          <a:p>
            <a:pPr lvl="0"/>
            <a:r>
              <a:rPr lang="ru-RU" sz="2400" dirty="0"/>
              <a:t>Повышение  компетентности родителей в вопросе подготовки детей к школьному обучению.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1" t="4575" r="5162" b="40196"/>
          <a:stretch/>
        </p:blipFill>
        <p:spPr>
          <a:xfrm rot="5400000">
            <a:off x="6386073" y="1347701"/>
            <a:ext cx="6121926" cy="3831872"/>
          </a:xfrm>
        </p:spPr>
      </p:pic>
    </p:spTree>
    <p:extLst>
      <p:ext uri="{BB962C8B-B14F-4D97-AF65-F5344CB8AC3E}">
        <p14:creationId xmlns:p14="http://schemas.microsoft.com/office/powerpoint/2010/main" val="109301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3900" y="361950"/>
            <a:ext cx="6572250" cy="6496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Этапы проекта:</a:t>
            </a:r>
          </a:p>
          <a:p>
            <a:pPr marL="0" indent="0">
              <a:buNone/>
            </a:pPr>
            <a:r>
              <a:rPr lang="ru-RU" sz="1600" dirty="0" smtClean="0"/>
              <a:t>1 этап – подготовительный (информационно - аналитический) </a:t>
            </a:r>
            <a:br>
              <a:rPr lang="ru-RU" sz="1600" dirty="0" smtClean="0"/>
            </a:br>
            <a:r>
              <a:rPr lang="ru-RU" sz="1600" dirty="0" smtClean="0"/>
              <a:t>Раскрытие смысла и содержания предстоящей работы, выработка необходимых педагогических условий для реализации проекта с учетом современных требований и речевых возможностей детей. </a:t>
            </a:r>
            <a:br>
              <a:rPr lang="ru-RU" sz="1600" dirty="0" smtClean="0"/>
            </a:b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2 этап – основной (практический)</a:t>
            </a:r>
          </a:p>
          <a:p>
            <a:pPr marL="0" indent="0">
              <a:buNone/>
            </a:pPr>
            <a:r>
              <a:rPr lang="ru-RU" sz="1600" dirty="0" smtClean="0"/>
              <a:t>Изготовление буквы </a:t>
            </a:r>
          </a:p>
          <a:p>
            <a:pPr marL="0" indent="0">
              <a:buNone/>
            </a:pPr>
            <a:r>
              <a:rPr lang="ru-RU" sz="1600" dirty="0" smtClean="0"/>
              <a:t>Размер буквы 10/12 (или по желанию), буква может быть украшена различными материалами.</a:t>
            </a:r>
          </a:p>
          <a:p>
            <a:pPr marL="0" indent="0">
              <a:buNone/>
            </a:pPr>
            <a:r>
              <a:rPr lang="ru-RU" sz="1600" dirty="0" smtClean="0"/>
              <a:t> Изготавливая букву вспоминаем:</a:t>
            </a:r>
          </a:p>
          <a:p>
            <a:pPr marL="0" indent="0">
              <a:buNone/>
            </a:pPr>
            <a:r>
              <a:rPr lang="ru-RU" sz="1600" dirty="0" smtClean="0"/>
              <a:t>- слова на заданный звук (звук находится в начале слова);</a:t>
            </a:r>
          </a:p>
          <a:p>
            <a:pPr marL="0" indent="0">
              <a:buNone/>
            </a:pPr>
            <a:r>
              <a:rPr lang="ru-RU" sz="1600" dirty="0" smtClean="0"/>
              <a:t>- затем слова, в которых позиция звука определятся серединой слова;</a:t>
            </a:r>
          </a:p>
          <a:p>
            <a:pPr marL="0" indent="0">
              <a:buNone/>
            </a:pPr>
            <a:r>
              <a:rPr lang="ru-RU" sz="1600" dirty="0" smtClean="0"/>
              <a:t>-  следующие слова, со звуком в конце слова.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3 этап – заключительный (оформление мини музея авторских пособий)</a:t>
            </a:r>
          </a:p>
          <a:p>
            <a:pPr marL="0" indent="0">
              <a:buNone/>
            </a:pPr>
            <a:r>
              <a:rPr lang="ru-RU" sz="1600" dirty="0" smtClean="0"/>
              <a:t>- презентация каждой буквы  всеми участниками проекта (родители, дети, воспитатели) и оформление выставки  в детском саду.</a:t>
            </a:r>
          </a:p>
          <a:p>
            <a:pPr marL="0" indent="0">
              <a:buNone/>
            </a:pPr>
            <a:r>
              <a:rPr lang="ru-RU" sz="1600" dirty="0" smtClean="0"/>
              <a:t>Презентация опыта: готовыми буквами могут пользоваться педагоги ДОУ, логопеды, родители, а также сами дети, играя в различные игры. Например: «На что похожа буква», «Назови слова на этот звук» и </a:t>
            </a:r>
            <a:r>
              <a:rPr lang="ru-RU" sz="1600" dirty="0" err="1" smtClean="0"/>
              <a:t>тд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7596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350" y="0"/>
            <a:ext cx="6000750" cy="6858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400" b="1" dirty="0" smtClean="0">
                <a:solidFill>
                  <a:srgbClr val="0070C0"/>
                </a:solidFill>
              </a:rPr>
              <a:t>Содержание </a:t>
            </a:r>
            <a:r>
              <a:rPr lang="ru-RU" sz="3400" b="1" dirty="0">
                <a:solidFill>
                  <a:srgbClr val="0070C0"/>
                </a:solidFill>
              </a:rPr>
              <a:t>работы: </a:t>
            </a:r>
          </a:p>
          <a:p>
            <a:pPr marL="0" indent="0">
              <a:buNone/>
            </a:pP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>Работа с детьми </a:t>
            </a:r>
            <a:br>
              <a:rPr lang="ru-RU" sz="3400" dirty="0"/>
            </a:br>
            <a:r>
              <a:rPr lang="ru-RU" sz="3400" dirty="0"/>
              <a:t>-  Знакомство с органами артикуляции посредством «Сказки о  Веселом Язычке» </a:t>
            </a:r>
            <a:br>
              <a:rPr lang="ru-RU" sz="3400" dirty="0"/>
            </a:br>
            <a:r>
              <a:rPr lang="ru-RU" sz="3400" dirty="0"/>
              <a:t>-  Использование на индивидуальных занятиях по коррекции звукопроизношения игровых приемов анализа артикуляции  Использование при анализе артикуляции изучаемого звука пособия «Артикуляционная гимнастика» </a:t>
            </a:r>
            <a:br>
              <a:rPr lang="ru-RU" sz="3400" dirty="0"/>
            </a:br>
            <a:r>
              <a:rPr lang="ru-RU" sz="3400" dirty="0"/>
              <a:t>-  Исследование особенностей произношения каждого изучаемого звука, постепенное (по мере постановки и автоматизации каждого нарушенного звука) </a:t>
            </a:r>
          </a:p>
          <a:p>
            <a:pPr marL="0" indent="0">
              <a:buNone/>
            </a:pPr>
            <a:r>
              <a:rPr lang="ru-RU" sz="3400" dirty="0"/>
              <a:t>Работа с семьей </a:t>
            </a:r>
          </a:p>
          <a:p>
            <a:pPr marL="0" indent="0">
              <a:buNone/>
            </a:pPr>
            <a:r>
              <a:rPr lang="ru-RU" sz="3400" dirty="0"/>
              <a:t>- Выступление на тему: «Результаты проведенной </a:t>
            </a:r>
            <a:r>
              <a:rPr lang="ru-RU" sz="3400" dirty="0" err="1"/>
              <a:t>коррекционно</a:t>
            </a:r>
            <a:r>
              <a:rPr lang="ru-RU" sz="3400" dirty="0"/>
              <a:t> – развивающей </a:t>
            </a:r>
            <a:r>
              <a:rPr lang="ru-RU" sz="3400" dirty="0" smtClean="0"/>
              <a:t>работы»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>-  Консультация для родителей «Нарушение звукопроизношения и его причины»; </a:t>
            </a:r>
            <a:br>
              <a:rPr lang="ru-RU" sz="3400" dirty="0"/>
            </a:br>
            <a:r>
              <a:rPr lang="ru-RU" sz="3400" dirty="0"/>
              <a:t>- </a:t>
            </a:r>
            <a:r>
              <a:rPr lang="ru-RU" sz="3400" dirty="0" smtClean="0"/>
              <a:t>Совместно </a:t>
            </a:r>
            <a:r>
              <a:rPr lang="ru-RU" sz="3400" dirty="0"/>
              <a:t>с ребенком изготовление </a:t>
            </a:r>
            <a:r>
              <a:rPr lang="ru-RU" sz="3400" dirty="0" smtClean="0"/>
              <a:t>букв </a:t>
            </a:r>
            <a:r>
              <a:rPr lang="ru-RU" sz="3400" dirty="0"/>
              <a:t>– </a:t>
            </a:r>
            <a:r>
              <a:rPr lang="ru-RU" sz="3400" dirty="0" smtClean="0"/>
              <a:t>на </a:t>
            </a:r>
            <a:r>
              <a:rPr lang="ru-RU" sz="3400" dirty="0"/>
              <a:t>пройденный звук «Моя волшебная буква»</a:t>
            </a:r>
            <a:br>
              <a:rPr lang="ru-RU" sz="3400" dirty="0"/>
            </a:br>
            <a:r>
              <a:rPr lang="ru-RU" sz="3400" dirty="0"/>
              <a:t>- Использование </a:t>
            </a:r>
            <a:r>
              <a:rPr lang="ru-RU" sz="3400" dirty="0" smtClean="0"/>
              <a:t>букв </a:t>
            </a:r>
            <a:r>
              <a:rPr lang="ru-RU" sz="3400" dirty="0"/>
              <a:t>в процессе закрепления пройденного звука и при определении позиции данного звука в слове.</a:t>
            </a:r>
          </a:p>
          <a:p>
            <a:pPr marL="0" indent="0">
              <a:buNone/>
            </a:pPr>
            <a:r>
              <a:rPr lang="ru-RU" sz="3400" dirty="0"/>
              <a:t>Работа с педагогами </a:t>
            </a:r>
            <a:br>
              <a:rPr lang="ru-RU" sz="3400" dirty="0"/>
            </a:br>
            <a:r>
              <a:rPr lang="ru-RU" sz="3400" dirty="0"/>
              <a:t>- Консультация «Нарушения звукопроизношения. Причины. Виды» </a:t>
            </a:r>
            <a:br>
              <a:rPr lang="ru-RU" sz="3400" dirty="0"/>
            </a:br>
            <a:r>
              <a:rPr lang="ru-RU" sz="3400" dirty="0"/>
              <a:t>- Оформление выставки </a:t>
            </a:r>
            <a:r>
              <a:rPr lang="ru-RU" sz="3400" dirty="0" smtClean="0"/>
              <a:t> </a:t>
            </a:r>
            <a:r>
              <a:rPr lang="ru-RU" sz="3400" dirty="0"/>
              <a:t>с детьми «Моя волшебная буква» (на все пройденные звуки) </a:t>
            </a:r>
            <a:br>
              <a:rPr lang="ru-RU" sz="3400" dirty="0"/>
            </a:br>
            <a:r>
              <a:rPr lang="ru-RU" sz="3400" dirty="0"/>
              <a:t>- Использование буклета в процессе закрепления правильного произношения звуков по заданию учителя-логопеда. </a:t>
            </a:r>
          </a:p>
          <a:p>
            <a:pPr marL="0" indent="0">
              <a:buNone/>
            </a:pPr>
            <a:r>
              <a:rPr lang="ru-RU" sz="3400" dirty="0"/>
              <a:t>Практический результат проекта </a:t>
            </a:r>
            <a:br>
              <a:rPr lang="ru-RU" sz="3400" dirty="0"/>
            </a:br>
            <a:r>
              <a:rPr lang="ru-RU" sz="3400" dirty="0"/>
              <a:t>- Презентация </a:t>
            </a:r>
            <a:r>
              <a:rPr lang="ru-RU" sz="3400" dirty="0" smtClean="0"/>
              <a:t>индивидуальных  </a:t>
            </a:r>
            <a:r>
              <a:rPr lang="ru-RU" sz="3400" dirty="0"/>
              <a:t>«</a:t>
            </a:r>
            <a:r>
              <a:rPr lang="ru-RU" sz="3400" dirty="0" smtClean="0"/>
              <a:t>Волшебных букв», </a:t>
            </a:r>
            <a:r>
              <a:rPr lang="ru-RU" sz="3400" dirty="0"/>
              <a:t>их практическое использование в процессе закрепления правильного произношения звуков по заданию учителя-логопеда</a:t>
            </a:r>
            <a:br>
              <a:rPr lang="ru-RU" sz="3400" dirty="0"/>
            </a:br>
            <a:r>
              <a:rPr lang="ru-RU" sz="3400" dirty="0"/>
              <a:t>- Пополнение </a:t>
            </a:r>
            <a:r>
              <a:rPr lang="ru-RU" sz="3400" dirty="0" smtClean="0"/>
              <a:t>мини-музея букв.</a:t>
            </a:r>
            <a:r>
              <a:rPr lang="ru-RU" sz="3400" dirty="0"/>
              <a:t> </a:t>
            </a:r>
          </a:p>
          <a:p>
            <a:pPr marL="0" indent="0">
              <a:buNone/>
            </a:pPr>
            <a:r>
              <a:rPr lang="ru-RU" sz="3400" b="1" dirty="0">
                <a:solidFill>
                  <a:srgbClr val="0070C0"/>
                </a:solidFill>
              </a:rPr>
              <a:t>Вывод</a:t>
            </a:r>
            <a:r>
              <a:rPr lang="ru-RU" sz="3400" dirty="0"/>
              <a:t>: включение родителей в совместный у логопедом и воспитателем процесс позволит значительно повысить эффективность совместной работы. Возникает понимание того, что создание единого речевого пространства развития ребенка возможно при условии тесного сотрудничества учителя – логопеда и родителей.   </a:t>
            </a:r>
          </a:p>
        </p:txBody>
      </p:sp>
    </p:spTree>
    <p:extLst>
      <p:ext uri="{BB962C8B-B14F-4D97-AF65-F5344CB8AC3E}">
        <p14:creationId xmlns:p14="http://schemas.microsoft.com/office/powerpoint/2010/main" val="258224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 перспективе: поиск и разработка новых инновационных форм коррекционной работы с детьми с речевыми нарушениями во взаимодействии со всеми участниками образовательного процесса.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137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138</Words>
  <Application>Microsoft Office PowerPoint</Application>
  <PresentationFormat>Широкоэкранный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ПРОЕКТ   «Моя любимая буква»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«Алфавит»</dc:title>
  <dc:creator>Sofya Antipina</dc:creator>
  <cp:lastModifiedBy>Sofya Antipina</cp:lastModifiedBy>
  <cp:revision>16</cp:revision>
  <dcterms:created xsi:type="dcterms:W3CDTF">2015-08-11T18:18:09Z</dcterms:created>
  <dcterms:modified xsi:type="dcterms:W3CDTF">2015-09-24T19:44:30Z</dcterms:modified>
</cp:coreProperties>
</file>