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310" r:id="rId7"/>
    <p:sldId id="261" r:id="rId8"/>
    <p:sldId id="262" r:id="rId9"/>
    <p:sldId id="263" r:id="rId10"/>
    <p:sldId id="265" r:id="rId11"/>
    <p:sldId id="287" r:id="rId12"/>
    <p:sldId id="268" r:id="rId13"/>
    <p:sldId id="272" r:id="rId14"/>
    <p:sldId id="273" r:id="rId15"/>
    <p:sldId id="274" r:id="rId16"/>
    <p:sldId id="285" r:id="rId17"/>
    <p:sldId id="278" r:id="rId18"/>
    <p:sldId id="283" r:id="rId19"/>
    <p:sldId id="291" r:id="rId20"/>
    <p:sldId id="281" r:id="rId21"/>
    <p:sldId id="289" r:id="rId22"/>
    <p:sldId id="292" r:id="rId23"/>
    <p:sldId id="315" r:id="rId24"/>
    <p:sldId id="314" r:id="rId25"/>
    <p:sldId id="301" r:id="rId26"/>
    <p:sldId id="295" r:id="rId27"/>
    <p:sldId id="305" r:id="rId2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7EE7"/>
    <a:srgbClr val="A5A5F9"/>
    <a:srgbClr val="B9F5BA"/>
    <a:srgbClr val="E15795"/>
    <a:srgbClr val="7DD330"/>
    <a:srgbClr val="00CC00"/>
    <a:srgbClr val="0C7CD2"/>
    <a:srgbClr val="AE15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>
      <p:cViewPr>
        <p:scale>
          <a:sx n="69" d="100"/>
          <a:sy n="69" d="100"/>
        </p:scale>
        <p:origin x="-13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F4A16-7BCB-442F-9E16-6F1646F5408F}" type="datetimeFigureOut">
              <a:rPr lang="en-US"/>
              <a:pPr>
                <a:defRPr/>
              </a:pPr>
              <a:t>10/4/2015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DA211-30AF-47F2-B91C-47AFB7D37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8AFF7-DDB6-495B-9616-952CE5EFEAA1}" type="datetimeFigureOut">
              <a:rPr lang="en-US"/>
              <a:pPr>
                <a:defRPr/>
              </a:pPr>
              <a:t>10/4/2015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CE926-1253-4212-8E3C-C0AA17266A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4EA59-A0E6-4C5A-A0EF-82E327A4E864}" type="datetimeFigureOut">
              <a:rPr lang="en-US"/>
              <a:pPr>
                <a:defRPr/>
              </a:pPr>
              <a:t>10/4/2015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0C982-EFD4-4223-8E73-697CF170E9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7FC69-99E4-4B67-B361-F5B30E744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2D2E1-7B41-4FFA-84E9-83ED8D1F9FBF}" type="datetimeFigureOut">
              <a:rPr lang="en-US"/>
              <a:pPr>
                <a:defRPr/>
              </a:pPr>
              <a:t>10/4/2015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25F80-4F0C-402D-AAFF-71BC409C23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BAE4C-3D33-4D7D-A3DC-AB350AAC3FE4}" type="datetimeFigureOut">
              <a:rPr lang="en-US"/>
              <a:pPr>
                <a:defRPr/>
              </a:pPr>
              <a:t>10/4/2015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E0E79-81CB-475C-8054-394D8494B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2F417-8031-401E-9FF0-2675E2D5F234}" type="datetimeFigureOut">
              <a:rPr lang="en-US"/>
              <a:pPr>
                <a:defRPr/>
              </a:pPr>
              <a:t>10/4/2015</a:t>
            </a:fld>
            <a:endParaRPr lang="en-US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5E088-0BD7-4749-B1D1-675A64ABD5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320F0-9CEB-45B8-AB18-269C68061B84}" type="datetimeFigureOut">
              <a:rPr lang="en-US"/>
              <a:pPr>
                <a:defRPr/>
              </a:pPr>
              <a:t>10/4/2015</a:t>
            </a:fld>
            <a:endParaRPr lang="en-US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2D512-B50A-4B1F-A451-E2DF4902DD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C0269-643C-4233-84E4-F79FD2237859}" type="datetimeFigureOut">
              <a:rPr lang="en-US"/>
              <a:pPr>
                <a:defRPr/>
              </a:pPr>
              <a:t>10/4/2015</a:t>
            </a:fld>
            <a:endParaRPr lang="en-US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A247B-0DC9-4573-A18C-9E6B76D21C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40888-6513-4989-81A1-603A79C19F8B}" type="datetimeFigureOut">
              <a:rPr lang="en-US"/>
              <a:pPr>
                <a:defRPr/>
              </a:pPr>
              <a:t>10/4/2015</a:t>
            </a:fld>
            <a:endParaRPr lang="en-US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0DF92-8B5F-495B-8295-5275E73F7F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039F5-E91F-4B62-84C9-270CC723AE0B}" type="datetimeFigureOut">
              <a:rPr lang="en-US"/>
              <a:pPr>
                <a:defRPr/>
              </a:pPr>
              <a:t>10/4/2015</a:t>
            </a:fld>
            <a:endParaRPr lang="en-US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BBF54-3549-4AE7-8997-7D8927F777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D8340-30E0-4FA9-9936-DE1F209BCA72}" type="datetimeFigureOut">
              <a:rPr lang="en-US"/>
              <a:pPr>
                <a:defRPr/>
              </a:pPr>
              <a:t>10/4/2015</a:t>
            </a:fld>
            <a:endParaRPr 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F4EEE-099A-4D28-B54A-E0560C614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powerpointstyles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E3825FE-D1D2-4287-BD6C-EECD89D1F3AD}" type="datetimeFigureOut">
              <a:rPr lang="en-US"/>
              <a:pPr>
                <a:defRPr/>
              </a:pPr>
              <a:t>10/4/2015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795901D-C8CF-4A9A-BB92-7BE7703382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" name="Text Box 28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hlinkClick r:id="rId14"/>
              </a:rPr>
              <a:t>Free Powerpoint Templates</a:t>
            </a:r>
            <a:endParaRPr lang="fr-FR"/>
          </a:p>
        </p:txBody>
      </p:sp>
      <p:pic>
        <p:nvPicPr>
          <p:cNvPr id="1035" name="Picture 27" descr="nb v rufghjf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chemeClr val="bg1"/>
                </a:solidFill>
              </a:rPr>
              <a:t>Page </a:t>
            </a:r>
            <a:fld id="{CBD3748C-70E5-4581-B7E7-B33FA61A612C}" type="slidenum">
              <a:rPr lang="fr-FR" b="1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fr-FR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73" r:id="rId2"/>
    <p:sldLayoutId id="2147483782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83" r:id="rId9"/>
    <p:sldLayoutId id="2147483779" r:id="rId10"/>
    <p:sldLayoutId id="2147483780" r:id="rId11"/>
    <p:sldLayoutId id="21474837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3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Free Powerpoint Templates</a:t>
            </a:r>
            <a:endParaRPr lang="fr-FR"/>
          </a:p>
        </p:txBody>
      </p:sp>
      <p:pic>
        <p:nvPicPr>
          <p:cNvPr id="6147" name="Picture 22" descr="bvcb dfbvcdf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4"/>
          <p:cNvSpPr>
            <a:spLocks noChangeArrowheads="1"/>
          </p:cNvSpPr>
          <p:nvPr/>
        </p:nvSpPr>
        <p:spPr bwMode="auto">
          <a:xfrm>
            <a:off x="0" y="260350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</a:rPr>
              <a:t>Проект по патриотическому  воспитанию 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</a:rPr>
              <a:t>на тему: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</a:rPr>
              <a:t>МЫ РОССИЯНЕ» 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</a:rPr>
              <a:t>Воспитатель: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</a:rPr>
              <a:t>Рудоманова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</a:rPr>
              <a:t> .Н.В.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6864" cy="122413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dirty="0" smtClean="0">
                <a:latin typeface="Monotype Corsiva" pitchFamily="66" charset="0"/>
              </a:rPr>
              <a:t>Этапы  реализации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1125538"/>
            <a:ext cx="7853362" cy="3856037"/>
          </a:xfrm>
        </p:spPr>
        <p:txBody>
          <a:bodyPr/>
          <a:lstStyle/>
          <a:p>
            <a:pPr marR="0" algn="l" eaLnBrk="1" hangingPunct="1"/>
            <a:r>
              <a:rPr lang="ru-RU" b="1" dirty="0" smtClean="0">
                <a:solidFill>
                  <a:srgbClr val="FFFF00"/>
                </a:solidFill>
              </a:rPr>
              <a:t>1 этап </a:t>
            </a:r>
            <a:r>
              <a:rPr lang="ru-RU" dirty="0" smtClean="0"/>
              <a:t>–</a:t>
            </a:r>
            <a:r>
              <a:rPr lang="ru-RU" b="1" i="1" dirty="0" smtClean="0">
                <a:solidFill>
                  <a:srgbClr val="FFFF00"/>
                </a:solidFill>
              </a:rPr>
              <a:t>подготовительный(август) </a:t>
            </a:r>
            <a:r>
              <a:rPr lang="ru-RU" dirty="0" smtClean="0"/>
              <a:t>Информировать  родителей о проекте . Довести до участников  важность  данной темы.</a:t>
            </a:r>
          </a:p>
          <a:p>
            <a:pPr marR="0" algn="l" eaLnBrk="1" hangingPunct="1"/>
            <a:r>
              <a:rPr lang="ru-RU" dirty="0" smtClean="0"/>
              <a:t>Разработка проекта ,составление  плана работы на год.</a:t>
            </a:r>
          </a:p>
          <a:p>
            <a:pPr marR="0" algn="l" eaLnBrk="1" hangingPunct="1"/>
            <a:r>
              <a:rPr lang="ru-RU" b="1" dirty="0" smtClean="0">
                <a:solidFill>
                  <a:srgbClr val="FFFF00"/>
                </a:solidFill>
              </a:rPr>
              <a:t>2 </a:t>
            </a:r>
            <a:r>
              <a:rPr lang="ru-RU" b="1" dirty="0" err="1" smtClean="0">
                <a:solidFill>
                  <a:srgbClr val="FFFF00"/>
                </a:solidFill>
              </a:rPr>
              <a:t>этап</a:t>
            </a:r>
            <a:r>
              <a:rPr lang="ru-RU" dirty="0" err="1" smtClean="0"/>
              <a:t>-</a:t>
            </a:r>
            <a:r>
              <a:rPr lang="ru-RU" b="1" dirty="0" err="1" smtClean="0">
                <a:solidFill>
                  <a:srgbClr val="FFFF00"/>
                </a:solidFill>
              </a:rPr>
              <a:t>основной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/>
              <a:t>(сентябрь-май) </a:t>
            </a:r>
            <a:r>
              <a:rPr lang="ru-RU" dirty="0" smtClean="0"/>
              <a:t>выполнение проекта.</a:t>
            </a:r>
          </a:p>
          <a:p>
            <a:pPr marR="0" algn="l" eaLnBrk="1" hangingPunct="1"/>
            <a:r>
              <a:rPr lang="ru-RU" b="1" dirty="0" smtClean="0">
                <a:solidFill>
                  <a:srgbClr val="FFFF00"/>
                </a:solidFill>
              </a:rPr>
              <a:t>3 этап</a:t>
            </a:r>
            <a:r>
              <a:rPr lang="ru-RU" dirty="0" smtClean="0"/>
              <a:t>-</a:t>
            </a:r>
            <a:r>
              <a:rPr lang="ru-RU" b="1" dirty="0" smtClean="0">
                <a:solidFill>
                  <a:srgbClr val="FFFF00"/>
                </a:solidFill>
              </a:rPr>
              <a:t>презентация проекта (май)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8719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Реализация основного  этапа</a:t>
            </a:r>
            <a:br>
              <a:rPr lang="ru-RU" sz="3200" b="1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200" b="1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Создание предметно развивающей среды.</a:t>
            </a:r>
          </a:p>
        </p:txBody>
      </p:sp>
      <p:pic>
        <p:nvPicPr>
          <p:cNvPr id="15363" name="Содержимое 4" descr="IMG_162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1520" y="908720"/>
            <a:ext cx="3995936" cy="2880320"/>
          </a:xfrm>
        </p:spPr>
      </p:pic>
      <p:pic>
        <p:nvPicPr>
          <p:cNvPr id="15364" name="Содержимое 5" descr="IMG_1628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860032" y="908720"/>
            <a:ext cx="4038600" cy="2880320"/>
          </a:xfrm>
        </p:spPr>
      </p:pic>
      <p:pic>
        <p:nvPicPr>
          <p:cNvPr id="5" name="Содержимое 3" descr="IMG_163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005064"/>
            <a:ext cx="3995936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2" descr="DSC0625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4077072"/>
            <a:ext cx="396044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979613" y="1"/>
            <a:ext cx="4537075" cy="764703"/>
          </a:xfrm>
        </p:spPr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Экскурсия в лес</a:t>
            </a:r>
          </a:p>
        </p:txBody>
      </p:sp>
      <p:pic>
        <p:nvPicPr>
          <p:cNvPr id="23555" name="Содержимое 4" descr="SAM_013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1520" y="764704"/>
            <a:ext cx="4038600" cy="2952328"/>
          </a:xfrm>
        </p:spPr>
      </p:pic>
      <p:pic>
        <p:nvPicPr>
          <p:cNvPr id="23556" name="Содержимое 5" descr="SAM_0144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860032" y="764704"/>
            <a:ext cx="4038600" cy="3028950"/>
          </a:xfrm>
        </p:spPr>
      </p:pic>
      <p:pic>
        <p:nvPicPr>
          <p:cNvPr id="5" name="Содержимое 4" descr="SAM_015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1" y="3789040"/>
            <a:ext cx="4104457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SAM_015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3861048"/>
            <a:ext cx="396044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r>
              <a:rPr lang="ru-RU" i="1" smtClean="0">
                <a:solidFill>
                  <a:schemeClr val="bg1"/>
                </a:solidFill>
                <a:latin typeface="Gabriola" pitchFamily="82" charset="0"/>
              </a:rPr>
              <a:t>Экскурсия по детскому саду</a:t>
            </a:r>
          </a:p>
        </p:txBody>
      </p:sp>
      <p:pic>
        <p:nvPicPr>
          <p:cNvPr id="27651" name="Содержимое 4" descr="Изображение 20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528" y="1700808"/>
            <a:ext cx="4038600" cy="3028950"/>
          </a:xfrm>
        </p:spPr>
      </p:pic>
      <p:pic>
        <p:nvPicPr>
          <p:cNvPr id="27652" name="Содержимое 5" descr="Изображение 21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860032" y="3068960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52525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  <a:latin typeface="Gabriola" pitchFamily="82" charset="0"/>
              </a:rPr>
              <a:t>Встреча с интересными людьми</a:t>
            </a:r>
          </a:p>
        </p:txBody>
      </p:sp>
      <p:pic>
        <p:nvPicPr>
          <p:cNvPr id="28675" name="Содержимое 3" descr="IMG_147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484313"/>
            <a:ext cx="8496300" cy="5373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123727" y="1"/>
            <a:ext cx="5761385" cy="476671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latin typeface="Georgia" pitchFamily="18" charset="0"/>
                <a:cs typeface="Gautami" pitchFamily="34" charset="0"/>
              </a:rPr>
              <a:t>Экскурсия по городу</a:t>
            </a:r>
          </a:p>
        </p:txBody>
      </p:sp>
      <p:pic>
        <p:nvPicPr>
          <p:cNvPr id="29699" name="Содержимое 4" descr="IMG_1160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1520" y="548680"/>
            <a:ext cx="4038600" cy="3028950"/>
          </a:xfrm>
        </p:spPr>
      </p:pic>
      <p:pic>
        <p:nvPicPr>
          <p:cNvPr id="29700" name="Содержимое 5" descr="IMG_1168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4008" y="620688"/>
            <a:ext cx="4038600" cy="3028950"/>
          </a:xfrm>
        </p:spPr>
      </p:pic>
      <p:pic>
        <p:nvPicPr>
          <p:cNvPr id="5" name="Содержимое 4" descr="IMG_122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3" y="3645024"/>
            <a:ext cx="4104456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IMG_1226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463" y="3717032"/>
            <a:ext cx="3959993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entury Schoolbook" pitchFamily="18" charset="0"/>
              </a:rPr>
              <a:t>             </a:t>
            </a:r>
            <a:r>
              <a:rPr lang="ru-RU" sz="2800" dirty="0" smtClean="0">
                <a:solidFill>
                  <a:schemeClr val="bg1"/>
                </a:solidFill>
                <a:latin typeface="Century Schoolbook" pitchFamily="18" charset="0"/>
              </a:rPr>
              <a:t>Экскурсия </a:t>
            </a:r>
            <a:r>
              <a:rPr lang="ru-RU" sz="2800" dirty="0" smtClean="0">
                <a:solidFill>
                  <a:schemeClr val="bg1"/>
                </a:solidFill>
                <a:latin typeface="Century Schoolbook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Century Schoolbook" pitchFamily="18" charset="0"/>
              </a:rPr>
              <a:t>«Мой двор» </a:t>
            </a:r>
          </a:p>
        </p:txBody>
      </p:sp>
      <p:pic>
        <p:nvPicPr>
          <p:cNvPr id="33795" name="Содержимое 4" descr="SAM_012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528" y="692696"/>
            <a:ext cx="4038600" cy="3028950"/>
          </a:xfrm>
        </p:spPr>
      </p:pic>
      <p:pic>
        <p:nvPicPr>
          <p:cNvPr id="33796" name="Содержимое 5" descr="SAM_0129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692696"/>
            <a:ext cx="4038600" cy="3028950"/>
          </a:xfrm>
        </p:spPr>
      </p:pic>
      <p:pic>
        <p:nvPicPr>
          <p:cNvPr id="5" name="Содержимое 3" descr="SAM_012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736" y="3789040"/>
            <a:ext cx="4752528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Экскурсия в музей города на выставку бабочек</a:t>
            </a:r>
          </a:p>
        </p:txBody>
      </p:sp>
      <p:pic>
        <p:nvPicPr>
          <p:cNvPr id="35843" name="Содержимое 7" descr="IMG_047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512" y="548680"/>
            <a:ext cx="4038600" cy="3028950"/>
          </a:xfrm>
        </p:spPr>
      </p:pic>
      <p:pic>
        <p:nvPicPr>
          <p:cNvPr id="35844" name="Содержимое 5" descr="IMG_0438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88024" y="548680"/>
            <a:ext cx="4038600" cy="3028950"/>
          </a:xfrm>
        </p:spPr>
      </p:pic>
      <p:pic>
        <p:nvPicPr>
          <p:cNvPr id="5" name="Содержимое 4" descr="IMG_047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79512" y="3717032"/>
            <a:ext cx="396044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IMG_044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788024" y="3717032"/>
            <a:ext cx="4123117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287759"/>
          </a:xfrm>
        </p:spPr>
        <p:txBody>
          <a:bodyPr/>
          <a:lstStyle/>
          <a:p>
            <a:r>
              <a:rPr lang="ru-RU" sz="2000" b="1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Экскурсия в городской музей «Выставка забытых вещей»</a:t>
            </a:r>
          </a:p>
        </p:txBody>
      </p:sp>
      <p:pic>
        <p:nvPicPr>
          <p:cNvPr id="37891" name="Содержимое 4" descr="DSCN532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512" y="620688"/>
            <a:ext cx="4038600" cy="3028950"/>
          </a:xfrm>
        </p:spPr>
      </p:pic>
      <p:pic>
        <p:nvPicPr>
          <p:cNvPr id="37892" name="Содержимое 5" descr="DSCN531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16016" y="620688"/>
            <a:ext cx="4038600" cy="3028950"/>
          </a:xfrm>
        </p:spPr>
      </p:pic>
      <p:pic>
        <p:nvPicPr>
          <p:cNvPr id="5" name="Содержимое 3" descr="DSCN534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67744" y="3761358"/>
            <a:ext cx="4392488" cy="309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1619250" y="404813"/>
            <a:ext cx="7067550" cy="72072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  <a:latin typeface="Century Schoolbook" pitchFamily="18" charset="0"/>
              </a:rPr>
              <a:t>Экскурсия в музей школы </a:t>
            </a:r>
          </a:p>
        </p:txBody>
      </p:sp>
      <p:pic>
        <p:nvPicPr>
          <p:cNvPr id="44035" name="Содержимое 4" descr="DSC0638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484313"/>
            <a:ext cx="4038600" cy="3028950"/>
          </a:xfrm>
        </p:spPr>
      </p:pic>
      <p:pic>
        <p:nvPicPr>
          <p:cNvPr id="44036" name="Содержимое 5" descr="DSC0630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3438" y="2997200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395288" y="188913"/>
            <a:ext cx="46085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900113" y="908050"/>
            <a:ext cx="770413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algn="just"/>
            <a:endParaRPr lang="ru-RU" sz="20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3276600" y="0"/>
            <a:ext cx="2735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FF00"/>
                </a:solidFill>
                <a:latin typeface="Times New Roman" pitchFamily="18" charset="0"/>
              </a:rPr>
              <a:t>Обоснование:</a:t>
            </a:r>
            <a:endParaRPr lang="ru-RU" sz="3200">
              <a:solidFill>
                <a:srgbClr val="FFFF00"/>
              </a:solidFill>
            </a:endParaRPr>
          </a:p>
        </p:txBody>
      </p:sp>
      <p:sp>
        <p:nvSpPr>
          <p:cNvPr id="7173" name="Прямоугольник 4"/>
          <p:cNvSpPr>
            <a:spLocks noChangeArrowheads="1"/>
          </p:cNvSpPr>
          <p:nvPr/>
        </p:nvSpPr>
        <p:spPr bwMode="auto">
          <a:xfrm>
            <a:off x="468313" y="620713"/>
            <a:ext cx="842486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Нельзя быть патриотом, не чувствуя личной связи с Родиной, не зная, как любили и берегли ее наши предки, наши отцы и деды.</a:t>
            </a:r>
          </a:p>
          <a:p>
            <a:r>
              <a:rPr lang="ru-RU" sz="2000">
                <a:solidFill>
                  <a:schemeClr val="bg1"/>
                </a:solidFill>
              </a:rPr>
              <a:t>В связи с этим проблема нравственного - патриотического воспитания детей дошкольного возраста становится одной из актуальных.</a:t>
            </a:r>
          </a:p>
          <a:p>
            <a:r>
              <a:rPr lang="ru-RU" sz="2000">
                <a:solidFill>
                  <a:schemeClr val="bg1"/>
                </a:solidFill>
              </a:rPr>
              <a:t>Патриотическое воспитание - это основа формирования будущего гражданина.</a:t>
            </a:r>
          </a:p>
          <a:p>
            <a:r>
              <a:rPr lang="ru-RU" sz="2000">
                <a:solidFill>
                  <a:schemeClr val="bg1"/>
                </a:solidFill>
              </a:rPr>
              <a:t>Любовь к Родине, привязанность к родной земле, языку, культуре, традициям входят в понятие «патриотизм».  </a:t>
            </a:r>
          </a:p>
          <a:p>
            <a:r>
              <a:rPr lang="ru-RU" sz="2000">
                <a:solidFill>
                  <a:schemeClr val="bg1"/>
                </a:solidFill>
              </a:rPr>
              <a:t>Поэтому большую работу по воспитанию у детей патриотических чувств необходимо вести в дошкольном учреждении, в результате систематической, целенаправленной воспитательной работы у детей могут быть сформированы элементы гражданственности и патриотизма.</a:t>
            </a:r>
            <a:endParaRPr lang="ru-RU" sz="2000" b="1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443037"/>
          </a:xfrm>
        </p:spPr>
        <p:txBody>
          <a:bodyPr/>
          <a:lstStyle/>
          <a:p>
            <a:r>
              <a:rPr lang="ru-RU" sz="4000" smtClean="0">
                <a:solidFill>
                  <a:schemeClr val="bg1"/>
                </a:solidFill>
              </a:rPr>
              <a:t>Экскурсия в экологобиологическую станцию</a:t>
            </a:r>
          </a:p>
        </p:txBody>
      </p:sp>
      <p:pic>
        <p:nvPicPr>
          <p:cNvPr id="39939" name="Содержимое 4" descr="IMG_139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14388" y="1920875"/>
            <a:ext cx="3324225" cy="4433888"/>
          </a:xfrm>
        </p:spPr>
      </p:pic>
      <p:pic>
        <p:nvPicPr>
          <p:cNvPr id="5" name="Содержимое 4" descr="IMG_140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249289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268413"/>
          </a:xfrm>
        </p:spPr>
        <p:txBody>
          <a:bodyPr/>
          <a:lstStyle/>
          <a:p>
            <a:r>
              <a:rPr lang="ru-RU" sz="4000" i="1" smtClean="0">
                <a:solidFill>
                  <a:schemeClr val="bg1"/>
                </a:solidFill>
                <a:latin typeface="Century Schoolbook" pitchFamily="18" charset="0"/>
              </a:rPr>
              <a:t>Экскурсия в воскресную школу</a:t>
            </a:r>
          </a:p>
        </p:txBody>
      </p:sp>
      <p:pic>
        <p:nvPicPr>
          <p:cNvPr id="41987" name="Содержимое 4" descr="DSC0670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528" y="1556792"/>
            <a:ext cx="4038600" cy="3028950"/>
          </a:xfrm>
        </p:spPr>
      </p:pic>
      <p:pic>
        <p:nvPicPr>
          <p:cNvPr id="6" name="Содержимое 3" descr="DSC06700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88024" y="3356992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6711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Тематические выставки</a:t>
            </a:r>
          </a:p>
        </p:txBody>
      </p:sp>
      <p:pic>
        <p:nvPicPr>
          <p:cNvPr id="45059" name="Содержимое 4" descr="DSC0526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1520" y="908720"/>
            <a:ext cx="4038600" cy="3028950"/>
          </a:xfrm>
        </p:spPr>
      </p:pic>
      <p:pic>
        <p:nvPicPr>
          <p:cNvPr id="45060" name="Содержимое 5" descr="DSC05267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4008" y="908720"/>
            <a:ext cx="4038600" cy="3028950"/>
          </a:xfrm>
        </p:spPr>
      </p:pic>
      <p:pic>
        <p:nvPicPr>
          <p:cNvPr id="5" name="Содержимое 2" descr="IMG_119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483768" y="4077072"/>
            <a:ext cx="3744416" cy="2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IMG_181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51520" y="404664"/>
            <a:ext cx="4038600" cy="3028950"/>
          </a:xfrm>
          <a:prstGeom prst="rect">
            <a:avLst/>
          </a:prstGeom>
        </p:spPr>
      </p:pic>
      <p:pic>
        <p:nvPicPr>
          <p:cNvPr id="3" name="Содержимое 5" descr="весна 13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88024" y="404664"/>
            <a:ext cx="4038600" cy="3028950"/>
          </a:xfrm>
          <a:prstGeom prst="rect">
            <a:avLst/>
          </a:prstGeom>
        </p:spPr>
      </p:pic>
      <p:pic>
        <p:nvPicPr>
          <p:cNvPr id="4" name="Содержимое 4" descr="весна 14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339752" y="3504232"/>
            <a:ext cx="3888432" cy="335376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4705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Выставка работ из природного материала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IMG_119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IMG_1194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2411413" y="476250"/>
            <a:ext cx="3816350" cy="852488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Масленица</a:t>
            </a:r>
          </a:p>
        </p:txBody>
      </p:sp>
      <p:pic>
        <p:nvPicPr>
          <p:cNvPr id="51203" name="Содержимое 4" descr="IMG_157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536" y="1700808"/>
            <a:ext cx="4038600" cy="3028950"/>
          </a:xfrm>
        </p:spPr>
      </p:pic>
      <p:pic>
        <p:nvPicPr>
          <p:cNvPr id="51204" name="Содержимое 7" descr="Фото042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88024" y="321297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1258888" y="0"/>
            <a:ext cx="6913562" cy="1268413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  <a:latin typeface="Century Schoolbook" pitchFamily="18" charset="0"/>
              </a:rPr>
              <a:t>Дни рождения детей</a:t>
            </a:r>
          </a:p>
        </p:txBody>
      </p:sp>
      <p:pic>
        <p:nvPicPr>
          <p:cNvPr id="54275" name="Содержимое 4" descr="IMG_146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512" y="1556792"/>
            <a:ext cx="4038600" cy="3028950"/>
          </a:xfrm>
        </p:spPr>
      </p:pic>
      <p:pic>
        <p:nvPicPr>
          <p:cNvPr id="54276" name="Содержимое 5" descr="IMG_1489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3438" y="2997200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900113" y="1"/>
            <a:ext cx="7416800" cy="1916832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             Конкурс рисунков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«Любимые герои сказок и мультфильмов»</a:t>
            </a:r>
          </a:p>
        </p:txBody>
      </p:sp>
      <p:pic>
        <p:nvPicPr>
          <p:cNvPr id="58371" name="Содержимое 4" descr="Фото047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1520" y="2060848"/>
            <a:ext cx="4038600" cy="3028950"/>
          </a:xfrm>
        </p:spPr>
      </p:pic>
      <p:pic>
        <p:nvPicPr>
          <p:cNvPr id="58372" name="Содержимое 5" descr="Фото0474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2060848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5905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3492500" y="333375"/>
            <a:ext cx="2374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</a:rPr>
              <a:t>   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Цель: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87824" y="2348880"/>
            <a:ext cx="3743325" cy="2447925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>
              <a:defRPr/>
            </a:pPr>
            <a:r>
              <a:rPr lang="ru-RU" dirty="0">
                <a:solidFill>
                  <a:schemeClr val="tx1"/>
                </a:solidFill>
              </a:rPr>
              <a:t>Создание условий для решения задач нравственно-патриотического воспитания детей дошкольного возраста, используя метод проектов.</a:t>
            </a:r>
            <a:endParaRPr lang="ru-RU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355976" y="1052736"/>
            <a:ext cx="792088" cy="11521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260648"/>
            <a:ext cx="2448272" cy="7920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Задачи: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050"/>
            <a:ext cx="9144000" cy="4321175"/>
          </a:xfrm>
        </p:spPr>
        <p:txBody>
          <a:bodyPr/>
          <a:lstStyle/>
          <a:p>
            <a:pPr marR="0" algn="l" eaLnBrk="1" hangingPunct="1"/>
            <a:r>
              <a:rPr lang="ru-RU" smtClean="0"/>
              <a:t> </a:t>
            </a:r>
            <a:r>
              <a:rPr lang="ru-RU" smtClean="0">
                <a:solidFill>
                  <a:srgbClr val="FFFF00"/>
                </a:solidFill>
              </a:rPr>
              <a:t>-</a:t>
            </a:r>
            <a:r>
              <a:rPr lang="ru-RU" sz="2000" smtClean="0">
                <a:solidFill>
                  <a:srgbClr val="FFFF00"/>
                </a:solidFill>
              </a:rPr>
              <a:t>Разработать содержание, методы, приемы, формы организации познавательной деятельности, способствующей нравственно - патриотическому воспитанию детей дошкольного возраста.</a:t>
            </a:r>
            <a:br>
              <a:rPr lang="ru-RU" sz="2000" smtClean="0">
                <a:solidFill>
                  <a:srgbClr val="FFFF00"/>
                </a:solidFill>
              </a:rPr>
            </a:br>
            <a:r>
              <a:rPr lang="ru-RU" sz="2000" smtClean="0">
                <a:solidFill>
                  <a:srgbClr val="FFFF00"/>
                </a:solidFill>
              </a:rPr>
              <a:t>- Создать предметно-развивающую среду.</a:t>
            </a:r>
            <a:br>
              <a:rPr lang="ru-RU" sz="2000" smtClean="0">
                <a:solidFill>
                  <a:srgbClr val="FFFF00"/>
                </a:solidFill>
              </a:rPr>
            </a:br>
            <a:r>
              <a:rPr lang="ru-RU" sz="2000" smtClean="0">
                <a:solidFill>
                  <a:srgbClr val="FFFF00"/>
                </a:solidFill>
              </a:rPr>
              <a:t>- Составить конспекты занятий, праздников, вечеров, развлечений</a:t>
            </a:r>
            <a:br>
              <a:rPr lang="ru-RU" sz="2000" smtClean="0">
                <a:solidFill>
                  <a:srgbClr val="FFFF00"/>
                </a:solidFill>
              </a:rPr>
            </a:br>
            <a:r>
              <a:rPr lang="ru-RU" sz="2000" smtClean="0">
                <a:solidFill>
                  <a:srgbClr val="FFFF00"/>
                </a:solidFill>
              </a:rPr>
              <a:t>- Формировать нравственно-патриотические качества - воспитание храбрости, мужества, стремления защищать свою</a:t>
            </a:r>
          </a:p>
          <a:p>
            <a:pPr marR="0" algn="l" eaLnBrk="1" hangingPunct="1"/>
            <a:r>
              <a:rPr lang="ru-RU" sz="2000" smtClean="0">
                <a:solidFill>
                  <a:srgbClr val="FFFF00"/>
                </a:solidFill>
              </a:rPr>
              <a:t> Родину.</a:t>
            </a:r>
          </a:p>
          <a:p>
            <a:pPr marR="0" algn="l" eaLnBrk="1" hangingPunct="1"/>
            <a:r>
              <a:rPr lang="ru-RU" sz="2000" smtClean="0"/>
              <a:t>-</a:t>
            </a:r>
            <a:r>
              <a:rPr lang="ru-RU" sz="2000" smtClean="0">
                <a:solidFill>
                  <a:srgbClr val="FFFF00"/>
                </a:solidFill>
              </a:rPr>
              <a:t>Воспитание любви, уважения к своей нации, понимания своих национальных особенностей, чувства собственного достоинства и толерантного отношения к представителям других национальностей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sz="28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60350"/>
            <a:ext cx="8115300" cy="614045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Участники проекта: </a:t>
            </a:r>
            <a:r>
              <a:rPr lang="ru-RU" sz="2400" b="1" kern="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дети,родители</a:t>
            </a:r>
            <a:r>
              <a:rPr lang="ru-RU" sz="2400" b="1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, педагоги.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Тип </a:t>
            </a:r>
            <a:r>
              <a:rPr lang="ru-RU" sz="2400" b="1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проекта:</a:t>
            </a:r>
            <a:r>
              <a:rPr lang="ru-RU" sz="24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br>
              <a:rPr lang="ru-RU" sz="24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r>
              <a:rPr lang="ru-RU" sz="2400" b="1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информационно-практико-ориентированный</a:t>
            </a:r>
            <a:r>
              <a:rPr lang="ru-RU" sz="2400" b="1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.</a:t>
            </a:r>
            <a:r>
              <a:rPr lang="ru-RU" sz="24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( дети и </a:t>
            </a:r>
            <a:r>
              <a:rPr lang="ru-RU" sz="2400" i="1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взрослые собирают информацию , оформление выставок, макетов, участие в конкурсах, экскурсии, встречи с интересными людьми)</a:t>
            </a:r>
            <a:r>
              <a:rPr lang="ru-RU" sz="24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r>
              <a:rPr lang="ru-RU" sz="2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Долгосрочный  </a:t>
            </a:r>
            <a:r>
              <a:rPr lang="ru-RU" sz="24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r>
              <a:rPr lang="ru-RU" sz="2400" i="1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продолжительность </a:t>
            </a:r>
            <a:r>
              <a:rPr lang="ru-RU" sz="2400" i="1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проекта 3 </a:t>
            </a:r>
            <a:r>
              <a:rPr lang="ru-RU" sz="2400" i="1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года. </a:t>
            </a:r>
            <a:r>
              <a:rPr lang="ru-RU" sz="24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r>
              <a:rPr lang="ru-RU" sz="2400" b="1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Планируемый результат:</a:t>
            </a:r>
            <a:r>
              <a:rPr lang="ru-RU" sz="2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i="1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Нравственно-патриотическое воспитание сформирует у дошкольников представление о родной стране, желание быть патриотом своей Родины, чувствовать себя ответственным за все то, что в ней происходит.</a:t>
            </a:r>
            <a:r>
              <a:rPr lang="ru-RU" sz="2400" i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022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6693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355160" cy="6453336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Участники проекта</a:t>
            </a:r>
            <a:endParaRPr lang="ru-RU" b="1" i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0265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 Формы работы по реализации проекта: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Беседы, наблюдения, экскурсии ;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Создание видеофильмов, презентаций, </a:t>
            </a:r>
            <a:r>
              <a:rPr lang="ru-RU" sz="2800" dirty="0" err="1" smtClean="0">
                <a:solidFill>
                  <a:schemeClr val="bg1"/>
                </a:solidFill>
              </a:rPr>
              <a:t>слайдшоу</a:t>
            </a:r>
            <a:r>
              <a:rPr lang="ru-RU" sz="2800" dirty="0" smtClean="0">
                <a:solidFill>
                  <a:schemeClr val="bg1"/>
                </a:solidFill>
              </a:rPr>
              <a:t>;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Познавательное  чтение;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Конкурсы , викторины,  КВН;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Продуктивная деятельность,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подвижные, дидактические, игры-путешествия;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Праздники и развлечения.</a:t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b="1" i="1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457200"/>
          </a:xfrm>
        </p:spPr>
        <p:txBody>
          <a:bodyPr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</a:rPr>
              <a:t>План выполнения проекта</a:t>
            </a:r>
            <a:r>
              <a:rPr lang="ru-RU" sz="32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</a:rPr>
              <a:t>:</a:t>
            </a: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</a:p>
        </p:txBody>
      </p:sp>
      <p:sp>
        <p:nvSpPr>
          <p:cNvPr id="12291" name="Line 206"/>
          <p:cNvSpPr>
            <a:spLocks noChangeShapeType="1"/>
          </p:cNvSpPr>
          <p:nvPr/>
        </p:nvSpPr>
        <p:spPr bwMode="auto">
          <a:xfrm>
            <a:off x="4552950" y="-14224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2" name="Line 207"/>
          <p:cNvSpPr>
            <a:spLocks noChangeShapeType="1"/>
          </p:cNvSpPr>
          <p:nvPr/>
        </p:nvSpPr>
        <p:spPr bwMode="auto">
          <a:xfrm>
            <a:off x="5581650" y="-14224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3" name="Line 242"/>
          <p:cNvSpPr>
            <a:spLocks noChangeShapeType="1"/>
          </p:cNvSpPr>
          <p:nvPr/>
        </p:nvSpPr>
        <p:spPr bwMode="auto">
          <a:xfrm>
            <a:off x="4552950" y="-4762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Line 243"/>
          <p:cNvSpPr>
            <a:spLocks noChangeShapeType="1"/>
          </p:cNvSpPr>
          <p:nvPr/>
        </p:nvSpPr>
        <p:spPr bwMode="auto">
          <a:xfrm>
            <a:off x="5581650" y="-4762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Line 330"/>
          <p:cNvSpPr>
            <a:spLocks noChangeShapeType="1"/>
          </p:cNvSpPr>
          <p:nvPr/>
        </p:nvSpPr>
        <p:spPr bwMode="auto">
          <a:xfrm>
            <a:off x="4552950" y="19970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6" name="Line 331"/>
          <p:cNvSpPr>
            <a:spLocks noChangeShapeType="1"/>
          </p:cNvSpPr>
          <p:nvPr/>
        </p:nvSpPr>
        <p:spPr bwMode="auto">
          <a:xfrm>
            <a:off x="5581650" y="19970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3724" name="Group 412"/>
          <p:cNvGraphicFramePr>
            <a:graphicFrameLocks noGrp="1"/>
          </p:cNvGraphicFramePr>
          <p:nvPr/>
        </p:nvGraphicFramePr>
        <p:xfrm>
          <a:off x="0" y="457200"/>
          <a:ext cx="8915400" cy="6450626"/>
        </p:xfrm>
        <a:graphic>
          <a:graphicData uri="http://schemas.openxmlformats.org/drawingml/2006/table">
            <a:tbl>
              <a:tblPr/>
              <a:tblGrid>
                <a:gridCol w="2286000"/>
                <a:gridCol w="6629400"/>
              </a:tblGrid>
              <a:tr h="3479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Месяц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группа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Обсуждение и выбор темы, задач. Распределение обязанностей на год.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Моя семья.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Фотовыставка Я и моя  семья. Беседа как мы отдыхаем дома.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3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Мой любимый детский сад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. Беседы и экскурсии по саду. Выставка рисунков «Мой любимый детский сад». Новоселье группы.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37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Мой родной город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Урай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. Экскурсия по территории детского сада. Создание альбома «Мой город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Урай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». Изготовление альбома «Природа моего края».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5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Декабрь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Я и моё имя.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Выставка «Моя любимая игрушка дома».Конкурс  с родителями «Лучшая новогодняя игрушка». Собрание коллекции мехов.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Январь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Наша родина- Россия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. Рассматривание репродукций картин о родном крае . Рассматривание флага,  раскрашивание его. Создание альбома «Моя родина Россия с участием родителей. Народные игры «Ручеёк», «Салки».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Февраль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Москва-главный город нашей Родины.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Создание альбома «Наша Армия».Чтение стихов о Москве. Фотовыставка «Лучше папы друга нет».Выставка игрушек на военную тему. Беседа «Наши защитники».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6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Моя мама.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Создание альбома «Я и моя мамочка». Беседы о маме. Утренник. Рассматривание альбома «Мамы всякие важны». Изготовление открыток.. Выставка совместных работ и поделок со взрослыми.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5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Наши космонавты.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Создание альбома «Высоко в небо».Беседа о космосе и космонавтах. Изготовление поделок к дню космонавтики. Выставка работ.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39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Этот день победы.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Создание альбома «День Победы». Чтение стихов. Изготовление стенгазеты. Экскурсия к памятнику «Связь поколений». Наблюдение за парадом Победы. Оформление тематической выставки.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06"/>
          <p:cNvSpPr>
            <a:spLocks noChangeShapeType="1"/>
          </p:cNvSpPr>
          <p:nvPr/>
        </p:nvSpPr>
        <p:spPr bwMode="auto">
          <a:xfrm>
            <a:off x="4552950" y="-14224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5" name="Line 207"/>
          <p:cNvSpPr>
            <a:spLocks noChangeShapeType="1"/>
          </p:cNvSpPr>
          <p:nvPr/>
        </p:nvSpPr>
        <p:spPr bwMode="auto">
          <a:xfrm>
            <a:off x="5581650" y="-14224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6" name="Line 242"/>
          <p:cNvSpPr>
            <a:spLocks noChangeShapeType="1"/>
          </p:cNvSpPr>
          <p:nvPr/>
        </p:nvSpPr>
        <p:spPr bwMode="auto">
          <a:xfrm>
            <a:off x="4552950" y="-4762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7" name="Line 243"/>
          <p:cNvSpPr>
            <a:spLocks noChangeShapeType="1"/>
          </p:cNvSpPr>
          <p:nvPr/>
        </p:nvSpPr>
        <p:spPr bwMode="auto">
          <a:xfrm>
            <a:off x="5581650" y="-4762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8" name="Line 330"/>
          <p:cNvSpPr>
            <a:spLocks noChangeShapeType="1"/>
          </p:cNvSpPr>
          <p:nvPr/>
        </p:nvSpPr>
        <p:spPr bwMode="auto">
          <a:xfrm>
            <a:off x="4552950" y="19970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9" name="Line 331"/>
          <p:cNvSpPr>
            <a:spLocks noChangeShapeType="1"/>
          </p:cNvSpPr>
          <p:nvPr/>
        </p:nvSpPr>
        <p:spPr bwMode="auto">
          <a:xfrm>
            <a:off x="5581650" y="19970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3724" name="Group 412"/>
          <p:cNvGraphicFramePr>
            <a:graphicFrameLocks noGrp="1"/>
          </p:cNvGraphicFramePr>
          <p:nvPr/>
        </p:nvGraphicFramePr>
        <p:xfrm>
          <a:off x="0" y="0"/>
          <a:ext cx="9144000" cy="6511470"/>
        </p:xfrm>
        <a:graphic>
          <a:graphicData uri="http://schemas.openxmlformats.org/drawingml/2006/table">
            <a:tbl>
              <a:tblPr/>
              <a:tblGrid>
                <a:gridCol w="1524000"/>
                <a:gridCol w="7620000"/>
              </a:tblGrid>
              <a:tr h="3403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Месяц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Старшая  группа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3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Обсуждение и выбор темы, задач. Распределение обязанностей на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Моя семья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Экскурсия в лес.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Новоселье группы.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1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Мой любимый детский сад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. Экскурсия по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д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/саду создание альбома «Встреча с интересными людьми».Изготовление поделок из природного материала. Экскурсия на речку. Создание выставки «Эти забавные животные».Экскурсия в музей города.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2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Мой родной город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Урай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.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. Экскурсия в мини-зоопарк в эколого-биологическую станцию. Беседа «Город в котором я живу». Создание альбома  «Животные нашего округа. Выставка «Дары осени».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8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Декабрь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Новый год у ворот.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Украшение группы игрушками сделанными своими руками. Конкурс на лучшую новогоднюю игрушку.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35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Январь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Рождество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.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Рождество, колядки. Изготовление макетов  «Народы Ханты-Манси», «Наш город». «Климатическая зона Арктика», «Насекомые».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Февраль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Моя  Родина.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Выставка народно прикладного искусства.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Спортивное эстафета с родителями «Папа, мама я спортивная семья». Тематические выставки.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Моя мама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. Оформление фотовыставки «Моя  любимая  мама ».Изготовление сувениров маме. Рисование портретов мамы. Создание альбома «Моя 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Югра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». Выставка сувениров умельцев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Югры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. Чтение хантыйских сказок. Знакомство с городом Ханты-Мансийском.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Традиции нашего народа.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Развлечение к дню смеха. Фотовыставка «Улыбнитесь вместе с нами».  Развлечение «Полёт в космос».Изготовление поделок к Дню космонавтики. Выставка работ. Изготовление поделок к Пасхе. Тематическая выставка. Экскурсия в воскресную школу. Участие в конкурсе рисунков.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Победный май.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Тематическая выставка к Дню Победы.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Экскурсия к вечному огню. Встреча с кадетами экскурсия в школу №5. Посадка растений на участке детского сада.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596</TotalTime>
  <Words>846</Words>
  <Application>Microsoft Office PowerPoint</Application>
  <PresentationFormat>Экран (4:3)</PresentationFormat>
  <Paragraphs>89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Слайд 1</vt:lpstr>
      <vt:lpstr>Слайд 2</vt:lpstr>
      <vt:lpstr>Слайд 3</vt:lpstr>
      <vt:lpstr>Задачи:</vt:lpstr>
      <vt:lpstr> </vt:lpstr>
      <vt:lpstr>Участники проекта</vt:lpstr>
      <vt:lpstr> Формы работы по реализации проекта:   Беседы, наблюдения, экскурсии ; Создание видеофильмов, презентаций, слайдшоу; Познавательное  чтение; Конкурсы , викторины,  КВН;  Продуктивная деятельность,   подвижные, дидактические, игры-путешествия;  Праздники и развлечения. </vt:lpstr>
      <vt:lpstr>План выполнения проекта: </vt:lpstr>
      <vt:lpstr>Слайд 9</vt:lpstr>
      <vt:lpstr>Этапы  реализации проекта </vt:lpstr>
      <vt:lpstr>Реализация основного  этапа Создание предметно развивающей среды.</vt:lpstr>
      <vt:lpstr>Экскурсия в лес</vt:lpstr>
      <vt:lpstr>Экскурсия по детскому саду</vt:lpstr>
      <vt:lpstr>Встреча с интересными людьми</vt:lpstr>
      <vt:lpstr>Экскурсия по городу</vt:lpstr>
      <vt:lpstr>             Экскурсия  «Мой двор» </vt:lpstr>
      <vt:lpstr>Экскурсия в музей города на выставку бабочек</vt:lpstr>
      <vt:lpstr>Экскурсия в городской музей «Выставка забытых вещей»</vt:lpstr>
      <vt:lpstr>Экскурсия в музей школы </vt:lpstr>
      <vt:lpstr>Экскурсия в экологобиологическую станцию</vt:lpstr>
      <vt:lpstr>Экскурсия в воскресную школу</vt:lpstr>
      <vt:lpstr>Тематические выставки</vt:lpstr>
      <vt:lpstr>Слайд 23</vt:lpstr>
      <vt:lpstr>Выставка работ из природного материала</vt:lpstr>
      <vt:lpstr>Масленица</vt:lpstr>
      <vt:lpstr>Дни рождения детей</vt:lpstr>
      <vt:lpstr>             Конкурс рисунков  «Любимые герои сказок и мультфильмов»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Carrying Earth</dc:title>
  <dc:creator>www.powerpointstyles.com</dc:creator>
  <dc:description>Image credit to FreeDigitalPhotos.net</dc:description>
  <cp:lastModifiedBy>Admin</cp:lastModifiedBy>
  <cp:revision>83</cp:revision>
  <dcterms:created xsi:type="dcterms:W3CDTF">2009-03-23T15:23:24Z</dcterms:created>
  <dcterms:modified xsi:type="dcterms:W3CDTF">2015-10-04T04:34:30Z</dcterms:modified>
</cp:coreProperties>
</file>