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2D"/>
    <a:srgbClr val="ED9513"/>
    <a:srgbClr val="3A7525"/>
    <a:srgbClr val="BCF30D"/>
    <a:srgbClr val="EB2415"/>
    <a:srgbClr val="F1700F"/>
    <a:srgbClr val="EFB011"/>
    <a:srgbClr val="F6D40A"/>
    <a:srgbClr val="F3E30D"/>
    <a:srgbClr val="EDF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0" autoAdjust="0"/>
  </p:normalViewPr>
  <p:slideViewPr>
    <p:cSldViewPr>
      <p:cViewPr varScale="1">
        <p:scale>
          <a:sx n="76" d="100"/>
          <a:sy n="76" d="100"/>
        </p:scale>
        <p:origin x="-12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2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64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6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5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6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41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7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60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41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59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0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5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3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44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5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9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89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67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87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05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2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85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8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17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96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9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91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64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40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25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7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52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6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34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2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0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06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96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35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3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1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962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0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19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72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39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5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3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3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9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31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1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25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960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451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3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Группа 271"/>
          <p:cNvGrpSpPr/>
          <p:nvPr/>
        </p:nvGrpSpPr>
        <p:grpSpPr>
          <a:xfrm>
            <a:off x="2000200" y="357166"/>
            <a:ext cx="7143800" cy="7504670"/>
            <a:chOff x="2000200" y="357166"/>
            <a:chExt cx="7143800" cy="7504670"/>
          </a:xfrm>
        </p:grpSpPr>
        <p:sp>
          <p:nvSpPr>
            <p:cNvPr id="86" name="Полилиния 85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3869393" y="3571876"/>
              <a:ext cx="5274607" cy="3563339"/>
              <a:chOff x="3381333" y="3241144"/>
              <a:chExt cx="5274607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70" name="Полилиния 69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6072198" y="4572008"/>
                <a:ext cx="1285884" cy="1231376"/>
                <a:chOff x="7229335" y="3241144"/>
                <a:chExt cx="1426605" cy="137425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 rot="1237778">
                <a:off x="5931259" y="5585426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31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 rot="565644">
                <a:off x="4915402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4639743" y="5072074"/>
                <a:ext cx="1312970" cy="1357321"/>
                <a:chOff x="7135565" y="3156507"/>
                <a:chExt cx="1638738" cy="1608104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 rot="20134580">
                <a:off x="3805629" y="4819477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 rot="1423111">
                <a:off x="3381333" y="5587876"/>
                <a:ext cx="1007046" cy="1040098"/>
                <a:chOff x="7229335" y="3241144"/>
                <a:chExt cx="1426605" cy="1374252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58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71" name="4-конечная звезда 170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4-конечная звезда 171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4-конечная звезда 172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4-конечная звезда 173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4-конечная звезда 247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4-конечная звезда 248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4-конечная звезда 249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4-конечная звезда 250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4-конечная звезда 251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4-конечная звезда 252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4-конечная звезда 253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4-конечная звезда 254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4-конечная звезда 255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4-конечная звезда 256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8" name="Группа 337"/>
          <p:cNvGrpSpPr/>
          <p:nvPr/>
        </p:nvGrpSpPr>
        <p:grpSpPr>
          <a:xfrm>
            <a:off x="2285984" y="1428736"/>
            <a:ext cx="6858016" cy="5429264"/>
            <a:chOff x="2285984" y="1428736"/>
            <a:chExt cx="6858016" cy="542926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000760" y="1785926"/>
              <a:ext cx="311951" cy="314332"/>
              <a:chOff x="1059633" y="4631541"/>
              <a:chExt cx="311951" cy="3143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6715140" y="2357430"/>
              <a:ext cx="216000" cy="216000"/>
              <a:chOff x="1059633" y="4631541"/>
              <a:chExt cx="311951" cy="314332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0" name="Группа 319"/>
            <p:cNvGrpSpPr/>
            <p:nvPr/>
          </p:nvGrpSpPr>
          <p:grpSpPr>
            <a:xfrm>
              <a:off x="2285984" y="2714620"/>
              <a:ext cx="6858016" cy="4143380"/>
              <a:chOff x="2285984" y="2714620"/>
              <a:chExt cx="6858016" cy="4143380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4071934" y="5286388"/>
                <a:ext cx="216000" cy="216000"/>
                <a:chOff x="1059633" y="4631541"/>
                <a:chExt cx="311951" cy="314332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000364" y="3571876"/>
                <a:ext cx="311951" cy="314332"/>
                <a:chOff x="1059633" y="4631541"/>
                <a:chExt cx="311951" cy="314332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2285984" y="2714620"/>
                <a:ext cx="252000" cy="252000"/>
                <a:chOff x="1059633" y="4631541"/>
                <a:chExt cx="311951" cy="314332"/>
              </a:xfrm>
            </p:grpSpPr>
            <p:sp>
              <p:nvSpPr>
                <p:cNvPr id="96" name="Овал 9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6929454" y="3643314"/>
                <a:ext cx="288000" cy="288000"/>
                <a:chOff x="1059633" y="4631541"/>
                <a:chExt cx="311951" cy="314332"/>
              </a:xfrm>
            </p:grpSpPr>
            <p:sp>
              <p:nvSpPr>
                <p:cNvPr id="100" name="Овал 9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>
                <a:off x="2285984" y="3643314"/>
                <a:ext cx="311951" cy="314332"/>
                <a:chOff x="1059633" y="4631541"/>
                <a:chExt cx="311951" cy="314332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5" name="Группа 114"/>
              <p:cNvGrpSpPr/>
              <p:nvPr/>
            </p:nvGrpSpPr>
            <p:grpSpPr>
              <a:xfrm>
                <a:off x="7572396" y="3571876"/>
                <a:ext cx="252000" cy="252000"/>
                <a:chOff x="1059633" y="4631541"/>
                <a:chExt cx="311951" cy="314332"/>
              </a:xfrm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9" name="Группа 118"/>
              <p:cNvGrpSpPr/>
              <p:nvPr/>
            </p:nvGrpSpPr>
            <p:grpSpPr>
              <a:xfrm>
                <a:off x="6572264" y="3071810"/>
                <a:ext cx="252000" cy="252000"/>
                <a:chOff x="1059633" y="4631541"/>
                <a:chExt cx="311951" cy="314332"/>
              </a:xfrm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7" name="Группа 126"/>
              <p:cNvGrpSpPr/>
              <p:nvPr/>
            </p:nvGrpSpPr>
            <p:grpSpPr>
              <a:xfrm>
                <a:off x="3428992" y="4643446"/>
                <a:ext cx="180000" cy="180000"/>
                <a:chOff x="1059633" y="4631541"/>
                <a:chExt cx="311951" cy="314332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1" name="Группа 130"/>
              <p:cNvGrpSpPr/>
              <p:nvPr/>
            </p:nvGrpSpPr>
            <p:grpSpPr>
              <a:xfrm>
                <a:off x="3929058" y="4714884"/>
                <a:ext cx="311951" cy="314332"/>
                <a:chOff x="1059633" y="4631541"/>
                <a:chExt cx="311951" cy="314332"/>
              </a:xfrm>
            </p:grpSpPr>
            <p:sp>
              <p:nvSpPr>
                <p:cNvPr id="132" name="Овал 13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" name="Группа 134"/>
              <p:cNvGrpSpPr/>
              <p:nvPr/>
            </p:nvGrpSpPr>
            <p:grpSpPr>
              <a:xfrm>
                <a:off x="4857752" y="4786322"/>
                <a:ext cx="311951" cy="314332"/>
                <a:chOff x="1059633" y="4631541"/>
                <a:chExt cx="311951" cy="314332"/>
              </a:xfrm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7643834" y="635795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42"/>
              <p:cNvGrpSpPr/>
              <p:nvPr/>
            </p:nvGrpSpPr>
            <p:grpSpPr>
              <a:xfrm>
                <a:off x="5286380" y="654366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7" name="Группа 146"/>
              <p:cNvGrpSpPr/>
              <p:nvPr/>
            </p:nvGrpSpPr>
            <p:grpSpPr>
              <a:xfrm>
                <a:off x="6286512" y="5857892"/>
                <a:ext cx="311951" cy="314332"/>
                <a:chOff x="1059633" y="4631541"/>
                <a:chExt cx="311951" cy="314332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1" name="Группа 150"/>
              <p:cNvGrpSpPr/>
              <p:nvPr/>
            </p:nvGrpSpPr>
            <p:grpSpPr>
              <a:xfrm>
                <a:off x="8072462" y="4929198"/>
                <a:ext cx="311951" cy="314332"/>
                <a:chOff x="1059633" y="4631541"/>
                <a:chExt cx="311951" cy="314332"/>
              </a:xfrm>
            </p:grpSpPr>
            <p:sp>
              <p:nvSpPr>
                <p:cNvPr id="152" name="Овал 15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7286644" y="4572008"/>
                <a:ext cx="288000" cy="288000"/>
                <a:chOff x="1059633" y="4631541"/>
                <a:chExt cx="311951" cy="314332"/>
              </a:xfrm>
            </p:grpSpPr>
            <p:sp>
              <p:nvSpPr>
                <p:cNvPr id="156" name="Овал 15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9" name="Группа 158"/>
              <p:cNvGrpSpPr/>
              <p:nvPr/>
            </p:nvGrpSpPr>
            <p:grpSpPr>
              <a:xfrm>
                <a:off x="8856000" y="6143644"/>
                <a:ext cx="288000" cy="288000"/>
                <a:chOff x="1059633" y="4631541"/>
                <a:chExt cx="311951" cy="314332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63" name="Группа 162"/>
            <p:cNvGrpSpPr/>
            <p:nvPr/>
          </p:nvGrpSpPr>
          <p:grpSpPr>
            <a:xfrm>
              <a:off x="6786578" y="1857364"/>
              <a:ext cx="180000" cy="180000"/>
              <a:chOff x="1059633" y="4631541"/>
              <a:chExt cx="311951" cy="314332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7" name="Группа 166"/>
            <p:cNvGrpSpPr/>
            <p:nvPr/>
          </p:nvGrpSpPr>
          <p:grpSpPr>
            <a:xfrm>
              <a:off x="6858016" y="1428736"/>
              <a:ext cx="180000" cy="180000"/>
              <a:chOff x="1059633" y="4631541"/>
              <a:chExt cx="311951" cy="31433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9" name="Группа 278"/>
          <p:cNvGrpSpPr/>
          <p:nvPr/>
        </p:nvGrpSpPr>
        <p:grpSpPr>
          <a:xfrm rot="988095">
            <a:off x="628649" y="2844833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1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0" name="Группа 279"/>
          <p:cNvGrpSpPr/>
          <p:nvPr/>
        </p:nvGrpSpPr>
        <p:grpSpPr>
          <a:xfrm rot="18551684">
            <a:off x="2171740" y="5715157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0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9" name="Группа 328"/>
          <p:cNvGrpSpPr/>
          <p:nvPr/>
        </p:nvGrpSpPr>
        <p:grpSpPr>
          <a:xfrm rot="19808028">
            <a:off x="7427827" y="857982"/>
            <a:ext cx="1494453" cy="1289049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0" name="Группа 329"/>
          <p:cNvGrpSpPr/>
          <p:nvPr/>
        </p:nvGrpSpPr>
        <p:grpSpPr>
          <a:xfrm rot="21152800">
            <a:off x="439461" y="4221773"/>
            <a:ext cx="1494453" cy="1289049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2" name="Группа 321"/>
          <p:cNvGrpSpPr/>
          <p:nvPr/>
        </p:nvGrpSpPr>
        <p:grpSpPr>
          <a:xfrm rot="1859045">
            <a:off x="368024" y="792747"/>
            <a:ext cx="1494453" cy="1289049"/>
            <a:chOff x="3533771" y="2640017"/>
            <a:chExt cx="1789109" cy="1289049"/>
          </a:xfrm>
        </p:grpSpPr>
        <p:sp>
          <p:nvSpPr>
            <p:cNvPr id="344" name="Скругленный прямоугольник 34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Минибаева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Марина Сергеевна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 первой младшей группы  №2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МБДОУ № 12 «Журавлик»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539552" y="2312691"/>
            <a:ext cx="805921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kern="1800" dirty="0">
                <a:latin typeface="Times New Roman"/>
                <a:ea typeface="Times New Roman"/>
                <a:cs typeface="Times New Roman"/>
              </a:rPr>
              <a:t>Адаптация детей </a:t>
            </a:r>
            <a:r>
              <a:rPr lang="ru-RU" sz="2400" b="1" kern="1800" dirty="0" smtClean="0">
                <a:latin typeface="Times New Roman"/>
                <a:ea typeface="Times New Roman"/>
                <a:cs typeface="Times New Roman"/>
              </a:rPr>
              <a:t>раннего возраста </a:t>
            </a:r>
            <a:r>
              <a:rPr lang="ru-RU" sz="2400" b="1" kern="1800" dirty="0">
                <a:latin typeface="Times New Roman"/>
                <a:ea typeface="Times New Roman"/>
                <a:cs typeface="Times New Roman"/>
              </a:rPr>
              <a:t>к условиям ДОУ </a:t>
            </a:r>
            <a:endParaRPr lang="ru-RU" sz="2400" b="1" kern="18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kern="1800" dirty="0">
                <a:latin typeface="Times New Roman"/>
                <a:ea typeface="Times New Roman"/>
                <a:cs typeface="Times New Roman"/>
              </a:rPr>
              <a:t>из опыта работы)».</a:t>
            </a:r>
            <a:endParaRPr lang="ru-RU" sz="2400" dirty="0"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C:\Users\Marina\Desktop\2012-02-08\садик\DSC_03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08" y="455762"/>
            <a:ext cx="3788243" cy="23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na\Desktop\2012-02-08\садик\IMAG00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186" y="455761"/>
            <a:ext cx="4359655" cy="24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ina\Desktop\2012-02-08\садик\IMAG00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35" y="3193987"/>
            <a:ext cx="3747163" cy="23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ina\Desktop\2012-02-08\садик\IMAG01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185" y="3050638"/>
            <a:ext cx="4331433" cy="26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 descr="C:\Users\Marina\Desktop\2012-02-08\садик\IMAG02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6" y="375440"/>
            <a:ext cx="3701645" cy="20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na\Desktop\2012-02-08\садик\IMAG02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04" y="294942"/>
            <a:ext cx="4191826" cy="2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ina\Desktop\2012-02-08\садик\IMAG02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975" y="2368045"/>
            <a:ext cx="3474939" cy="19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rina\Desktop\2012-02-08\садик\IMAG02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072" y="4376669"/>
            <a:ext cx="3996834" cy="22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rina\Desktop\2012-02-08\садик\IMAG02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84" y="4376669"/>
            <a:ext cx="3857620" cy="21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C:\Users\Marina\Desktop\2012-02-08\садик\IMAG02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16" y="1264314"/>
            <a:ext cx="3854163" cy="21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na\Desktop\2012-02-08\садик\IMAG02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133" y="352854"/>
            <a:ext cx="3858705" cy="21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ina\Desktop\2012-02-08\садик\IMAG02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04" y="3973501"/>
            <a:ext cx="3978975" cy="22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rina\Desktop\2012-02-08\садик\IMAG02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899" y="2769748"/>
            <a:ext cx="3974297" cy="22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 descr="C:\Users\Marina\Desktop\2012-02-08\садик\IMAG02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49" y="322846"/>
            <a:ext cx="3897793" cy="21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na\Desktop\2012-02-08\садик\IMAG02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186" y="589735"/>
            <a:ext cx="3986000" cy="2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ina\Desktop\2012-02-08\садик\IMAG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83" y="3031818"/>
            <a:ext cx="3912194" cy="24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rina\Desktop\2012-02-08\садик\IMAG02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702" y="3260198"/>
            <a:ext cx="4318550" cy="24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1128259" y="764705"/>
            <a:ext cx="6569167" cy="2920058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Положительным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является то, что дети раннего возраста, привыкли  к детскому саду безболезненно. Эти данные позволяют судить о правильно построенной работе педагогического коллектива по организации и проведению адаптации детей к условиям детского сада.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71259" y="764704"/>
            <a:ext cx="573868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ts val="1575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Заключение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2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9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5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834983">
            <a:off x="115377" y="281832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2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8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4" name="Прямоугольник 223"/>
          <p:cNvSpPr/>
          <p:nvPr/>
        </p:nvSpPr>
        <p:spPr>
          <a:xfrm>
            <a:off x="761643" y="846836"/>
            <a:ext cx="8078879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Вид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долгосрочный.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Срок </a:t>
            </a: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реализации: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января-10 марта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первой младшей       группы.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5" name="Прямоугольник 224"/>
          <p:cNvSpPr/>
          <p:nvPr/>
        </p:nvSpPr>
        <p:spPr>
          <a:xfrm>
            <a:off x="1022968" y="1392621"/>
            <a:ext cx="7466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Под </a:t>
            </a:r>
            <a:r>
              <a:rPr lang="ru-RU" sz="2800" dirty="0">
                <a:latin typeface="Times New Roman"/>
                <a:ea typeface="Times New Roman"/>
              </a:rPr>
              <a:t>адаптацией понимается процесс вхождения человека в новую для него среду и приспособление к её условиям. Это универсальное явление всего живого, которое можно наблюдать как в растительном, так и в животном мире.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4185821" y="3415290"/>
            <a:ext cx="1191661" cy="4126537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06629" y="1268760"/>
            <a:ext cx="6752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Цель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проекта: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условий для успешной адаптации детей раннего возраста к условиям ДОУ.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0466" y="851338"/>
            <a:ext cx="768912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Задачи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Проекта: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Создать условия, обеспечивающие ребенку физический и психологический комфорт для облегчения периода адаптации к условиям ДОУ.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Формировать у детей культурно-гигиенические навыки.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Закладывать основы доброжелательного отношения детей друг другу.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Создание системы взаимодействия с родителями.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Организация воспитательного и образовательного процесса в соответствии с возрастными особенностями детей раннего возраста.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Учить вводить детей в проблемную игровую ситуацию (ведущая роль педагога, активизировать желание искать пути разрешения проблемной ситуации вместе с педагогом).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333981" y="2946541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685128" y="565586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53059" y="851338"/>
            <a:ext cx="743602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проекта: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solidFill>
                  <a:srgbClr val="2D2A2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раннего дошкольного возраста (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2-3-х лет), воспитатели, музыкальный руководитель, медсестра, родители.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73889" y="646187"/>
            <a:ext cx="7151211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Создание банка данных о будущих воспитанниках;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Знакомство с родителями;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Изучение литературы по данной теме;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Создание предметно-развивающей среды.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этап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Знакомство родителей с режимом дня пребывания детей в детском саду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Индивидуальные беседы воспитателя с родителями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Гостиная для родителей.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Marina\Desktop\2012-02-08\садик\DSC_03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734" y="398797"/>
            <a:ext cx="3344120" cy="19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na\Desktop\2012-02-08\садик\DSC_03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33" y="398797"/>
            <a:ext cx="3395164" cy="19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na\Desktop\2012-02-08\садик\DSC_03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56" y="2493150"/>
            <a:ext cx="4464645" cy="25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ina\Desktop\2012-02-08\садик\DSC_03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443" y="2512881"/>
            <a:ext cx="3851762" cy="24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Marina\Desktop\2012-02-08\садик\DSC_03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52" y="338166"/>
            <a:ext cx="4284835" cy="24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\Desktop\2012-02-08\садик\DSC_0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626" y="346371"/>
            <a:ext cx="4168407" cy="24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na\Desktop\2012-02-08\садик\DSC_03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635" y="2916800"/>
            <a:ext cx="5214942" cy="29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S03000958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F94371-BD8C-40A5-B6E6-790588F81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TS030009583</Template>
  <TotalTime>79</TotalTime>
  <Words>220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TS030009583</vt:lpstr>
      <vt:lpstr>1_TS030009583</vt:lpstr>
      <vt:lpstr>2_TS030009583</vt:lpstr>
      <vt:lpstr>3_TS030009583</vt:lpstr>
      <vt:lpstr>4_TS030009583</vt:lpstr>
      <vt:lpstr>5_TS030009583</vt:lpstr>
      <vt:lpstr>6_TS030009583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10</cp:revision>
  <dcterms:created xsi:type="dcterms:W3CDTF">2014-03-24T11:46:11Z</dcterms:created>
  <dcterms:modified xsi:type="dcterms:W3CDTF">2015-09-27T09:02:19Z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TC300095839990</vt:lpwstr>
  </property>
</Properties>
</file>