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9"/>
  </p:notesMasterIdLst>
  <p:sldIdLst>
    <p:sldId id="295" r:id="rId2"/>
    <p:sldId id="362" r:id="rId3"/>
    <p:sldId id="400" r:id="rId4"/>
    <p:sldId id="364" r:id="rId5"/>
    <p:sldId id="257" r:id="rId6"/>
    <p:sldId id="351" r:id="rId7"/>
    <p:sldId id="368" r:id="rId8"/>
    <p:sldId id="258" r:id="rId9"/>
    <p:sldId id="366" r:id="rId10"/>
    <p:sldId id="297" r:id="rId11"/>
    <p:sldId id="401" r:id="rId12"/>
    <p:sldId id="394" r:id="rId13"/>
    <p:sldId id="398" r:id="rId14"/>
    <p:sldId id="379" r:id="rId15"/>
    <p:sldId id="380" r:id="rId16"/>
    <p:sldId id="389" r:id="rId17"/>
    <p:sldId id="4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99FF"/>
    <a:srgbClr val="587EEA"/>
    <a:srgbClr val="009900"/>
    <a:srgbClr val="8826B4"/>
    <a:srgbClr val="C10308"/>
    <a:srgbClr val="FDC7EB"/>
    <a:srgbClr val="F3FBA3"/>
    <a:srgbClr val="3BFB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23" autoAdjust="0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4AE937F-A0F6-41FF-BA31-7B003522F1DB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2FCDC6-A572-4B11-9233-E34EA587E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87CD51-6A85-4FB8-88D9-A110E2CDD6A0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BE17C6-6D8C-4BEE-9B33-4B1DBC73B516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D73E27-4223-4F52-B1FD-C5C2F91152DC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BE53-0B46-4965-BAE4-46311ADB2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1231-EBAC-4235-A296-13B1FF47C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C445-4C49-4F7E-91BB-93603A5DB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5290-1CE5-4272-9072-F38EDF18D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5400-E954-41FC-84CE-2552590AD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3B80-E36F-4D61-B6E0-54F6CC53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936A-EBD6-4366-9250-63BCDD4B6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B306-43C5-407E-8BC6-18750BD5D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C831-BA8B-473B-A673-390D14AE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35D8-513B-4EB8-A07A-F6B0C248B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921C-0049-43BB-A8A7-5927B73F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6741EBB-FD22-4BD9-8355-2E2A525D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792003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792003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792003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97" y="1448805"/>
            <a:ext cx="8496944" cy="29523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Федеральный закон</a:t>
            </a:r>
            <a:br>
              <a:rPr lang="ru-RU" dirty="0" smtClean="0"/>
            </a:br>
            <a:r>
              <a:rPr lang="ru-RU" dirty="0" smtClean="0"/>
              <a:t> «Об образовании в Российской Федерации»: основные изменения и новации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Организации, осуществляющие образовательную деятельность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781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1773238"/>
            <a:ext cx="7129462" cy="863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(образование –основной вид деятельности)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2852738"/>
            <a:ext cx="7777163" cy="3455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Дошкольные образовательные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Общеобразовательные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Профессиональные образовательные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Образовательные организации высшего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Организации дополнительного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Организации дополнительного профессионального образования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827357">
            <a:off x="28216" y="921558"/>
            <a:ext cx="3214710" cy="2411033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6" name="Рисунок 5" descr="DSC05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4747">
            <a:off x="5708950" y="1195600"/>
            <a:ext cx="3369754" cy="2527315"/>
          </a:xfrm>
          <a:prstGeom prst="ellipse">
            <a:avLst/>
          </a:prstGeom>
        </p:spPr>
      </p:pic>
      <p:pic>
        <p:nvPicPr>
          <p:cNvPr id="7" name="Рисунок 6" descr="DSC05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14290"/>
            <a:ext cx="3357586" cy="2518190"/>
          </a:xfrm>
          <a:prstGeom prst="ellipse">
            <a:avLst/>
          </a:prstGeom>
        </p:spPr>
      </p:pic>
      <p:pic>
        <p:nvPicPr>
          <p:cNvPr id="13" name="Рисунок 12" descr="DSC05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857628"/>
            <a:ext cx="3714776" cy="2786082"/>
          </a:xfrm>
          <a:prstGeom prst="ellipse">
            <a:avLst/>
          </a:prstGeom>
        </p:spPr>
      </p:pic>
      <p:pic>
        <p:nvPicPr>
          <p:cNvPr id="14" name="Рисунок 13" descr="DSCN1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58702">
            <a:off x="259900" y="3301747"/>
            <a:ext cx="3714776" cy="2786082"/>
          </a:xfrm>
          <a:prstGeom prst="ellipse">
            <a:avLst/>
          </a:prstGeom>
        </p:spPr>
      </p:pic>
      <p:pic>
        <p:nvPicPr>
          <p:cNvPr id="15" name="Рисунок 14" descr="DSCN08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09268">
            <a:off x="5573720" y="3618093"/>
            <a:ext cx="3238490" cy="2521204"/>
          </a:xfrm>
          <a:prstGeom prst="ellipse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4827" y="2551837"/>
            <a:ext cx="463434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Дошкольное</a:t>
            </a:r>
            <a:br>
              <a:rPr lang="ru-RU" sz="5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 smtClean="0">
                <a:ea typeface="Times New Roman"/>
                <a:cs typeface="Calibri"/>
              </a:rPr>
              <a:t/>
            </a:r>
            <a:br>
              <a:rPr lang="ru-RU" dirty="0" smtClean="0">
                <a:ea typeface="Times New Roman"/>
                <a:cs typeface="Calibri"/>
              </a:rPr>
            </a:br>
            <a:r>
              <a:rPr lang="ru-RU" dirty="0" smtClean="0">
                <a:ea typeface="Times New Roman"/>
                <a:cs typeface="Calibri"/>
              </a:rPr>
              <a:t>Финансирование </a:t>
            </a:r>
            <a:r>
              <a:rPr lang="ru-RU" dirty="0">
                <a:ea typeface="Times New Roman"/>
                <a:cs typeface="Calibri"/>
              </a:rPr>
              <a:t>общего образования</a:t>
            </a:r>
            <a:r>
              <a:rPr lang="ru-RU" sz="1400" dirty="0">
                <a:ea typeface="Times New Roman"/>
                <a:cs typeface="Times New Roman"/>
              </a:rPr>
              <a:t/>
            </a:r>
            <a:br>
              <a:rPr lang="ru-RU" sz="14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9913" y="2159000"/>
            <a:ext cx="8004175" cy="3408363"/>
          </a:xfrm>
        </p:spPr>
      </p:pic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3252788" y="2133600"/>
            <a:ext cx="5003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Система финансирования общего образования с двух уровней (региона и муниципалитета) сохраняется. Аналогичная система распространяется на финансирование дошкольного образования (с 01.01.2014)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0" eaLnBrk="1" hangingPunct="1">
              <a:lnSpc>
                <a:spcPct val="115000"/>
              </a:lnSpc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Локальные акты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6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8642350" cy="5362575"/>
          </a:xfrm>
        </p:spPr>
      </p:pic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1042988" y="4652963"/>
            <a:ext cx="71294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9000"/>
              </a:lnSpc>
            </a:pPr>
            <a:r>
              <a:rPr lang="ru-RU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 принятии локальных нормативных актов, затрагивающих права воспитанников и работников образовательной организации, учитывается мнение советов родителей, представительных органов воспитанников, а также в ряде случаев представительных органов работников (при их наличии).</a:t>
            </a:r>
            <a:endParaRPr lang="ru-RU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32588" y="2781300"/>
            <a:ext cx="22685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Данные локальные акты размещаются на сайте образовательной организации в сети «Интернет»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indent="-1601470" eaLnBrk="1" fontAlgn="auto">
              <a:lnSpc>
                <a:spcPct val="107000"/>
              </a:lnSpc>
              <a:spcAft>
                <a:spcPts val="0"/>
              </a:spcAft>
              <a:defRPr/>
            </a:pPr>
            <a:r>
              <a:rPr lang="ru-RU" dirty="0" smtClean="0">
                <a:ea typeface="Times New Roman"/>
                <a:cs typeface="Calibri"/>
              </a:rPr>
              <a:t/>
            </a:r>
            <a:br>
              <a:rPr lang="ru-RU" dirty="0" smtClean="0">
                <a:ea typeface="Times New Roman"/>
                <a:cs typeface="Calibri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Государственный </a:t>
            </a:r>
            <a:r>
              <a:rPr lang="ru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 (надзор) в сфере образования</a:t>
            </a:r>
            <a:r>
              <a:rPr lang="ru-RU" sz="1200" dirty="0">
                <a:ea typeface="Times New Roman"/>
                <a:cs typeface="Times New Roman"/>
              </a:rPr>
              <a:t/>
            </a:r>
            <a:br>
              <a:rPr lang="ru-RU" sz="12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1484313"/>
            <a:ext cx="6624638" cy="12239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основания внеплановых проверок: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2997200"/>
            <a:ext cx="7632700" cy="3168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органами по контролю и надзору в сфере образования нарушения требований законодательства об образовании на основе данных мониторинга в системе образования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0668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Действия контрольно-надзорного органа в случае выявлений нарушений законодательства РФ об образовании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Объект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614488"/>
            <a:ext cx="8137525" cy="4710112"/>
          </a:xfrm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900113" y="1700213"/>
            <a:ext cx="712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Выявление нарушения законодательства РФ об образовании</a:t>
            </a:r>
          </a:p>
        </p:txBody>
      </p:sp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1403350" y="2936875"/>
            <a:ext cx="619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Предписание исполнено?</a:t>
            </a:r>
          </a:p>
        </p:txBody>
      </p:sp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2092325" y="333692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ДА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6870" name="Прямоугольник 7"/>
          <p:cNvSpPr>
            <a:spLocks noChangeArrowheads="1"/>
          </p:cNvSpPr>
          <p:nvPr/>
        </p:nvSpPr>
        <p:spPr bwMode="auto">
          <a:xfrm>
            <a:off x="5724525" y="3613150"/>
            <a:ext cx="550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НЕТ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6871" name="Прямоугольник 8"/>
          <p:cNvSpPr>
            <a:spLocks noChangeArrowheads="1"/>
          </p:cNvSpPr>
          <p:nvPr/>
        </p:nvSpPr>
        <p:spPr bwMode="auto">
          <a:xfrm>
            <a:off x="900113" y="3773488"/>
            <a:ext cx="3384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 функционирования организации, осуществляющей образовательную деятельность, в нормальном режиме</a:t>
            </a:r>
          </a:p>
        </p:txBody>
      </p:sp>
      <p:sp>
        <p:nvSpPr>
          <p:cNvPr id="36872" name="Прямоугольник 9"/>
          <p:cNvSpPr>
            <a:spLocks noChangeArrowheads="1"/>
          </p:cNvSpPr>
          <p:nvPr/>
        </p:nvSpPr>
        <p:spPr bwMode="auto">
          <a:xfrm>
            <a:off x="468313" y="5084763"/>
            <a:ext cx="2590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протокола об административном правонарушении за неисполнение предписания</a:t>
            </a:r>
          </a:p>
        </p:txBody>
      </p:sp>
      <p:sp>
        <p:nvSpPr>
          <p:cNvPr id="36873" name="Прямоугольник 10"/>
          <p:cNvSpPr>
            <a:spLocks noChangeArrowheads="1"/>
          </p:cNvSpPr>
          <p:nvPr/>
        </p:nvSpPr>
        <p:spPr bwMode="auto">
          <a:xfrm>
            <a:off x="3276600" y="4941888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материалов в суд для привлечения к административной ответственности</a:t>
            </a:r>
          </a:p>
        </p:txBody>
      </p:sp>
      <p:sp>
        <p:nvSpPr>
          <p:cNvPr id="36874" name="Прямоугольник 11"/>
          <p:cNvSpPr>
            <a:spLocks noChangeArrowheads="1"/>
          </p:cNvSpPr>
          <p:nvPr/>
        </p:nvSpPr>
        <p:spPr bwMode="auto">
          <a:xfrm>
            <a:off x="5940425" y="5084763"/>
            <a:ext cx="27352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Запрет приема в данную организацию, осуществляющую образовательную деятельность</a:t>
            </a:r>
          </a:p>
        </p:txBody>
      </p:sp>
      <p:sp>
        <p:nvSpPr>
          <p:cNvPr id="36875" name="Прямоугольник 12"/>
          <p:cNvSpPr>
            <a:spLocks noChangeArrowheads="1"/>
          </p:cNvSpPr>
          <p:nvPr/>
        </p:nvSpPr>
        <p:spPr bwMode="auto">
          <a:xfrm>
            <a:off x="755650" y="2276475"/>
            <a:ext cx="7272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предписания об устранении выявленных нарушений законодательства РФ об образовании</a:t>
            </a:r>
          </a:p>
        </p:txBody>
      </p:sp>
    </p:spTree>
    <p:custDataLst>
      <p:tags r:id="rId1"/>
    </p:custDataLst>
  </p:cSld>
  <p:clrMapOvr>
    <a:masterClrMapping/>
  </p:clrMapOvr>
  <p:transition spd="slow" advTm="278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\Pictures\р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093913"/>
            <a:ext cx="7848600" cy="42402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86763" cy="742950"/>
          </a:xfrm>
        </p:spPr>
        <p:txBody>
          <a:bodyPr>
            <a:normAutofit fontScale="90000"/>
          </a:bodyPr>
          <a:lstStyle/>
          <a:p>
            <a:pPr marL="876300" eaLnBrk="1" hangingPunct="1">
              <a:lnSpc>
                <a:spcPct val="115000"/>
              </a:lnSpc>
              <a:defRPr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Педагогические работники</a:t>
            </a:r>
            <a:r>
              <a:rPr lang="ru-RU" sz="1000" smtClean="0">
                <a:cs typeface="Times New Roman" pitchFamily="18" charset="0"/>
              </a:rPr>
              <a:t/>
            </a:r>
            <a:br>
              <a:rPr lang="ru-RU" sz="1000" smtClean="0">
                <a:cs typeface="Times New Roman" pitchFamily="18" charset="0"/>
              </a:rPr>
            </a:br>
            <a:endParaRPr lang="ru-RU" sz="40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341438"/>
            <a:ext cx="8353425" cy="719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ru-RU" dirty="0">
                <a:ea typeface="Times New Roman"/>
                <a:cs typeface="Calibri"/>
              </a:rPr>
              <a:t>В рабочее время включаются все виды педагогической работы, как аудиторной (уроки), так и неаудиторной (методической, воспитательной, и иной) (ч. 6 ст. 47)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73663" y="5876925"/>
            <a:ext cx="3960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25000"/>
              </a:lnSpc>
            </a:pPr>
            <a:r>
              <a:rPr lang="ru-RU">
                <a:cs typeface="Times New Roman" pitchFamily="18" charset="0"/>
              </a:rPr>
              <a:t>*только для научно-педагогических работников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Педагогические работники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916113"/>
            <a:ext cx="6096000" cy="4029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Понятийный аппарат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17575"/>
            <a:ext cx="8475663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064500" cy="5545137"/>
          </a:xfrm>
          <a:solidFill>
            <a:srgbClr val="FDC7EB"/>
          </a:solidFill>
          <a:ln w="38100">
            <a:solidFill>
              <a:srgbClr val="8826B4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/>
              <a:t>Ст.2. п.27.  </a:t>
            </a:r>
          </a:p>
          <a:p>
            <a:pPr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4000" b="1" smtClean="0"/>
              <a:t>инклюзивное образование</a:t>
            </a:r>
            <a:r>
              <a:rPr lang="ru-RU" sz="4000" smtClean="0"/>
              <a:t>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Виды образования</a:t>
            </a:r>
            <a:endParaRPr lang="ru-RU" smtClean="0"/>
          </a:p>
        </p:txBody>
      </p:sp>
      <p:sp>
        <p:nvSpPr>
          <p:cNvPr id="1741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25" y="1484313"/>
            <a:ext cx="8240713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Уровни общего образования</a:t>
            </a:r>
            <a:endParaRPr lang="ru-RU" smtClean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052513"/>
            <a:ext cx="8229600" cy="28638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933825"/>
            <a:ext cx="8001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ФГОС и ФГТ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388" y="2359025"/>
            <a:ext cx="8785225" cy="4022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100" dirty="0" smtClean="0"/>
              <a:t>к уровням общего образования, в том числе к дошкольному образованию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 smtClean="0"/>
              <a:t>к </a:t>
            </a:r>
            <a:r>
              <a:rPr lang="ru-RU" sz="2600" dirty="0"/>
              <a:t>у</a:t>
            </a:r>
            <a:r>
              <a:rPr lang="ru-RU" sz="2600" dirty="0" smtClean="0"/>
              <a:t>ровням профессионального образования, в том числе к «третьему уровню высшего образования, а также по профессиям, специальностям и направлениям подготовки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 smtClean="0"/>
              <a:t>к дополнительным предпрофессиональным программам в области искусств и спорта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1196975"/>
            <a:ext cx="8280400" cy="11620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Федеральные государственные образовательные стандарты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 smtClean="0">
                <a:ea typeface="Times New Roman"/>
                <a:cs typeface="Calibri"/>
              </a:rPr>
              <a:t/>
            </a:r>
            <a:br>
              <a:rPr lang="ru-RU" dirty="0" smtClean="0">
                <a:ea typeface="Times New Roman"/>
                <a:cs typeface="Calibri"/>
              </a:rPr>
            </a:br>
            <a:r>
              <a:rPr lang="ru-RU" dirty="0" smtClean="0">
                <a:ea typeface="Times New Roman"/>
                <a:cs typeface="Calibri"/>
              </a:rPr>
              <a:t>Основные </a:t>
            </a:r>
            <a:r>
              <a:rPr lang="ru-RU" dirty="0">
                <a:ea typeface="Times New Roman"/>
                <a:cs typeface="Calibri"/>
              </a:rPr>
              <a:t>образовательные программы</a:t>
            </a:r>
            <a:r>
              <a:rPr lang="ru-RU" sz="1200" dirty="0">
                <a:ea typeface="Times New Roman"/>
                <a:cs typeface="Times New Roman"/>
              </a:rPr>
              <a:t/>
            </a:r>
            <a:br>
              <a:rPr lang="ru-RU" sz="12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1477963"/>
            <a:ext cx="7129462" cy="10080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Основные общеобразовательные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9550" y="2700338"/>
            <a:ext cx="3671888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Образовательные программы дошкольного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9550" y="3644900"/>
            <a:ext cx="3671888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Образовательные программы начального общего 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8763" y="4602163"/>
            <a:ext cx="3671887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Образовательные программы основного общего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52725" y="5643563"/>
            <a:ext cx="3671888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Образовательные программы среднего общего образования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indent="803275" eaLnBrk="1" fontAlgn="auto">
              <a:lnSpc>
                <a:spcPct val="104000"/>
              </a:lnSpc>
              <a:spcAft>
                <a:spcPts val="0"/>
              </a:spcAft>
              <a:defRPr/>
            </a:pPr>
            <a:r>
              <a:rPr lang="ru-RU" dirty="0" smtClean="0">
                <a:ea typeface="Times New Roman"/>
                <a:cs typeface="Calibri"/>
              </a:rPr>
              <a:t/>
            </a:r>
            <a:br>
              <a:rPr lang="ru-RU" dirty="0" smtClean="0">
                <a:ea typeface="Times New Roman"/>
                <a:cs typeface="Calibri"/>
              </a:rPr>
            </a:br>
            <a:r>
              <a:rPr lang="ru-RU" dirty="0" smtClean="0">
                <a:ea typeface="Times New Roman"/>
                <a:cs typeface="Calibri"/>
              </a:rPr>
              <a:t>Примерные </a:t>
            </a:r>
            <a:r>
              <a:rPr lang="ru-RU" dirty="0">
                <a:ea typeface="Times New Roman"/>
                <a:cs typeface="Calibri"/>
              </a:rPr>
              <a:t>основные образовательные программы</a:t>
            </a:r>
            <a:r>
              <a:rPr lang="ru-RU" sz="1200" dirty="0">
                <a:ea typeface="Times New Roman"/>
                <a:cs typeface="Times New Roman"/>
              </a:rPr>
              <a:t/>
            </a:r>
            <a:br>
              <a:rPr lang="ru-RU" sz="12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27650" name="Объект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47900"/>
            <a:ext cx="8229600" cy="3230563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39975" y="2492375"/>
            <a:ext cx="59039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Организации, осуществляющие образовательную деятельность по имеющим государственную аккредитацию образовательным программам, разрабатывают образовательные программы в соответствии с ФГОС и с учетом соответствующих примерных основных образовательных программ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692150"/>
            <a:ext cx="7632700" cy="5434013"/>
          </a:xfr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4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3.9|1.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|1.4|1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363</Words>
  <Application>Microsoft Office PowerPoint</Application>
  <PresentationFormat>Экран (4:3)</PresentationFormat>
  <Paragraphs>57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Виды образования</vt:lpstr>
      <vt:lpstr>Уровни общего образования</vt:lpstr>
      <vt:lpstr>ФГОС и ФГТ</vt:lpstr>
      <vt:lpstr> Основные образовательные программы </vt:lpstr>
      <vt:lpstr> Примерные основные образовательные программы </vt:lpstr>
      <vt:lpstr>Слайд 9</vt:lpstr>
      <vt:lpstr>Организации, осуществляющие образовательную деятельность</vt:lpstr>
      <vt:lpstr>Слайд 11</vt:lpstr>
      <vt:lpstr> Финансирование общего образования </vt:lpstr>
      <vt:lpstr> Локальные акты </vt:lpstr>
      <vt:lpstr> Государственный контроль (надзор) в сфере образования </vt:lpstr>
      <vt:lpstr>Действия контрольно-надзорного органа в случае выявлений нарушений законодательства РФ об образовании </vt:lpstr>
      <vt:lpstr> Педагогические работники </vt:lpstr>
      <vt:lpstr>Педагогические работники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S. Snigur</dc:creator>
  <cp:lastModifiedBy>user</cp:lastModifiedBy>
  <cp:revision>95</cp:revision>
  <dcterms:created xsi:type="dcterms:W3CDTF">2011-09-20T04:56:12Z</dcterms:created>
  <dcterms:modified xsi:type="dcterms:W3CDTF">2014-10-14T17:40:08Z</dcterms:modified>
</cp:coreProperties>
</file>