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9" r:id="rId3"/>
    <p:sldId id="261" r:id="rId4"/>
    <p:sldId id="264" r:id="rId5"/>
    <p:sldId id="266" r:id="rId6"/>
    <p:sldId id="265" r:id="rId7"/>
    <p:sldId id="268" r:id="rId8"/>
    <p:sldId id="277" r:id="rId9"/>
    <p:sldId id="278" r:id="rId10"/>
    <p:sldId id="269" r:id="rId11"/>
    <p:sldId id="273" r:id="rId12"/>
    <p:sldId id="263" r:id="rId13"/>
    <p:sldId id="275" r:id="rId14"/>
    <p:sldId id="27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AE6E3-B7DD-4B85-A3F0-FD1FB554C98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AA11-D48E-4013-AC75-3A466C8AE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7E50A-1914-4390-A93A-2CB0130B276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0E24D-22C1-4FE5-B5B9-56CCE22CB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Чтение Азбуки с 78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AA11-D48E-4013-AC75-3A466C8AE9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чтение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EAA11-D48E-4013-AC75-3A466C8AE9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766197-2F78-46EF-A631-F9F410F6901E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9A308A-0689-4EAD-9E13-077614CC65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 обучения грамоте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214563"/>
            <a:ext cx="6400800" cy="17526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7030A0"/>
                </a:solidFill>
              </a:rPr>
              <a:t>"Знакомство со звуками [</a:t>
            </a:r>
            <a:r>
              <a:rPr lang="ru-RU" b="1" i="1" dirty="0" err="1" smtClean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], [</a:t>
            </a:r>
            <a:r>
              <a:rPr lang="ru-RU" b="1" i="1" dirty="0" err="1" smtClean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'] и</a:t>
            </a:r>
          </a:p>
          <a:p>
            <a:pPr eaLnBrk="1" hangingPunct="1"/>
            <a:r>
              <a:rPr lang="ru-RU" b="1" i="1" dirty="0" smtClean="0">
                <a:solidFill>
                  <a:srgbClr val="7030A0"/>
                </a:solidFill>
              </a:rPr>
              <a:t>                                            буквами П, </a:t>
            </a:r>
            <a:r>
              <a:rPr lang="ru-RU" b="1" i="1" dirty="0" err="1" smtClean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"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572008"/>
            <a:ext cx="9144000" cy="1752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Подготовила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учитель начальных классов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Баранкова Ольга  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александровна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284984"/>
            <a:ext cx="5867400" cy="451464"/>
          </a:xfrm>
        </p:spPr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221088"/>
            <a:ext cx="5867400" cy="17281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Он бревно отешет ловко,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Стены сделает, навес.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 него смолой спецовка,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Как сосновый пахнет лес.    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30" b="1730"/>
          <a:stretch>
            <a:fillRect/>
          </a:stretch>
        </p:blipFill>
        <p:spPr bwMode="auto">
          <a:xfrm>
            <a:off x="4572000" y="764704"/>
            <a:ext cx="40210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660232" y="3933056"/>
            <a:ext cx="1533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ПЛОТНИК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754760" cy="48006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У  Павла </a:t>
            </a:r>
          </a:p>
          <a:p>
            <a:endParaRPr lang="ru-RU" sz="4000" dirty="0" smtClean="0"/>
          </a:p>
          <a:p>
            <a:r>
              <a:rPr lang="ru-RU" sz="4000" dirty="0" smtClean="0"/>
              <a:t>  У  Веры</a:t>
            </a:r>
          </a:p>
          <a:p>
            <a:endParaRPr lang="ru-RU" sz="4000" dirty="0" smtClean="0"/>
          </a:p>
          <a:p>
            <a:r>
              <a:rPr lang="ru-RU" sz="4000" dirty="0" smtClean="0"/>
              <a:t>У Полины</a:t>
            </a:r>
          </a:p>
          <a:p>
            <a:endParaRPr lang="ru-RU" sz="4000" dirty="0" smtClean="0"/>
          </a:p>
          <a:p>
            <a:r>
              <a:rPr lang="ru-RU" sz="4000" dirty="0" smtClean="0"/>
              <a:t>У Виктора</a:t>
            </a:r>
          </a:p>
          <a:p>
            <a:endParaRPr lang="ru-RU" sz="4000" dirty="0" smtClean="0"/>
          </a:p>
          <a:p>
            <a:r>
              <a:rPr lang="ru-RU" sz="4000" dirty="0" smtClean="0"/>
              <a:t>    </a:t>
            </a:r>
            <a:endParaRPr lang="ru-RU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620688"/>
            <a:ext cx="1428750" cy="1104900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6916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44824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12" y="198438"/>
            <a:ext cx="8878888" cy="6659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ятно 1 3"/>
          <p:cNvSpPr/>
          <p:nvPr/>
        </p:nvSpPr>
        <p:spPr>
          <a:xfrm>
            <a:off x="5435600" y="3789363"/>
            <a:ext cx="288925" cy="3603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4427538" y="1773238"/>
            <a:ext cx="288925" cy="3603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051050" y="2349500"/>
            <a:ext cx="288925" cy="35877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059113" y="1773238"/>
            <a:ext cx="288925" cy="36036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-0.04757 0.16597 -0.09497 0.33194 -0.13577 0.41412 C -0.17657 0.4963 -0.22066 0.48819 -0.24532 0.49352 C -0.26997 0.49884 -0.27674 0.45532 -0.28334 0.44583 C -0.28994 0.43634 -0.28438 0.43773 -0.28455 0.4363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-0.06701 0.18472 -0.13403 0.36967 -0.14531 0.44282 C -0.1566 0.51597 -0.11233 0.47778 -0.06788 0.43958 " pathEditMode="relative" ptsTypes="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-0.01302 -0.0125 -0.02587 -0.025 -0.025 -0.04283 C -0.02413 -0.06065 -0.0125 -0.0926 0.00486 -0.10648 C 0.02222 -0.12037 0.02031 -0.12176 0.07865 -0.12547 C 0.13698 -0.12917 0.24583 -0.12894 0.35486 -0.12871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C -0.03211 0.10024 -0.06406 0.20047 -0.06666 0.21112 C -0.06927 0.22177 -0.03541 0.09862 -0.01545 0.06366 C 0.00452 0.02871 0.03698 0.00857 0.05365 0.00163 C 0.07032 -0.00532 0.08559 -0.00323 0.08455 0.02223 C 0.08351 0.04769 0.05434 0.12501 0.04757 0.15394 C 0.0408 0.18288 0.03681 0.19376 0.0441 0.19538 C 0.05139 0.197 0.08368 0.16922 0.09167 0.16366 " pathEditMode="relative" ptsTypes="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7300" b="1" dirty="0" smtClean="0">
                <a:solidFill>
                  <a:schemeClr val="tx1"/>
                </a:solidFill>
              </a:rPr>
              <a:t> П         Л  К  А</a:t>
            </a:r>
          </a:p>
          <a:p>
            <a:endParaRPr lang="ru-RU" sz="7300" b="1" dirty="0" smtClean="0">
              <a:solidFill>
                <a:schemeClr val="tx1"/>
              </a:solidFill>
            </a:endParaRPr>
          </a:p>
          <a:p>
            <a:pPr algn="ctr"/>
            <a:endParaRPr lang="ru-RU" sz="7300" b="1" dirty="0" smtClean="0">
              <a:solidFill>
                <a:schemeClr val="tx1"/>
              </a:solidFill>
            </a:endParaRPr>
          </a:p>
          <a:p>
            <a:r>
              <a:rPr lang="ru-RU" sz="7300" b="1" dirty="0" smtClean="0">
                <a:solidFill>
                  <a:schemeClr val="tx1"/>
                </a:solidFill>
              </a:rPr>
              <a:t>                                  П       Л  К  А</a:t>
            </a:r>
          </a:p>
          <a:p>
            <a:endParaRPr lang="ru-RU" sz="7300" b="1" dirty="0" smtClean="0">
              <a:solidFill>
                <a:schemeClr val="tx1"/>
              </a:solidFill>
            </a:endParaRPr>
          </a:p>
          <a:p>
            <a:r>
              <a:rPr lang="ru-RU" sz="7300" b="1" dirty="0" smtClean="0">
                <a:solidFill>
                  <a:schemeClr val="tx1"/>
                </a:solidFill>
              </a:rPr>
              <a:t>  П       Л  К  А                                        </a:t>
            </a:r>
          </a:p>
          <a:p>
            <a:r>
              <a:rPr lang="ru-RU" sz="7300" b="1" dirty="0" smtClean="0">
                <a:solidFill>
                  <a:schemeClr val="tx1"/>
                </a:solidFill>
              </a:rPr>
              <a:t>                                  П        Л  К  А   </a:t>
            </a:r>
            <a:br>
              <a:rPr lang="ru-RU" sz="7300" b="1" dirty="0" smtClean="0">
                <a:solidFill>
                  <a:schemeClr val="tx1"/>
                </a:solidFill>
              </a:rPr>
            </a:br>
            <a:endParaRPr lang="ru-RU" sz="7300" b="1" dirty="0" smtClean="0">
              <a:solidFill>
                <a:schemeClr val="tx1"/>
              </a:solidFill>
            </a:endParaRPr>
          </a:p>
          <a:p>
            <a:r>
              <a:rPr lang="ru-RU" sz="7300" b="1" dirty="0" smtClean="0">
                <a:solidFill>
                  <a:schemeClr val="tx1"/>
                </a:solidFill>
              </a:rPr>
              <a:t> П         Л   К  А</a:t>
            </a:r>
            <a:endParaRPr lang="ru-RU" sz="73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     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5400" b="1" dirty="0" smtClean="0"/>
              <a:t>                    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764704"/>
            <a:ext cx="5040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У </a:t>
            </a:r>
            <a:r>
              <a:rPr lang="ru-RU" dirty="0" smtClean="0">
                <a:solidFill>
                  <a:srgbClr val="C00000"/>
                </a:solidFill>
              </a:rPr>
              <a:t>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05064"/>
            <a:ext cx="5040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Ы</a:t>
            </a:r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56992"/>
            <a:ext cx="5040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132856"/>
            <a:ext cx="495672" cy="495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996952"/>
            <a:ext cx="5040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632848" cy="47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443865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160463" y="1643063"/>
            <a:ext cx="67691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19250" y="2781300"/>
            <a:ext cx="5399088" cy="9636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44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92500" y="4437063"/>
            <a:ext cx="3455988" cy="50323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Arial Unicode MS" pitchFamily="34" charset="-128"/>
              <a:cs typeface="+mn-cs"/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99" y="765175"/>
            <a:ext cx="2297652" cy="20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758" y="3861048"/>
            <a:ext cx="2958920" cy="23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6672"/>
            <a:ext cx="21488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0"/>
            <a:ext cx="27450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94543"/>
            <a:ext cx="2345680" cy="24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589240"/>
            <a:ext cx="294091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523" y="3933056"/>
            <a:ext cx="2053169" cy="21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43608" y="270892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             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Буква  П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0"/>
            <a:ext cx="8242300" cy="1158875"/>
          </a:xfrm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00063" y="1163638"/>
            <a:ext cx="5715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От цветка к цветку летает,</a:t>
            </a:r>
          </a:p>
          <a:p>
            <a:r>
              <a:rPr lang="ru-RU" sz="2800" b="1" dirty="0">
                <a:latin typeface="Calibri" pitchFamily="34" charset="0"/>
              </a:rPr>
              <a:t>Мёд душистый собирает.</a:t>
            </a:r>
          </a:p>
          <a:p>
            <a:endParaRPr lang="ru-RU" sz="2800" b="1" dirty="0">
              <a:latin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</a:rPr>
              <a:t>Раньше всех стаёт,</a:t>
            </a:r>
          </a:p>
          <a:p>
            <a:r>
              <a:rPr lang="ru-RU" sz="2800" b="1" dirty="0">
                <a:latin typeface="Calibri" pitchFamily="34" charset="0"/>
              </a:rPr>
              <a:t>“Ку-ка-ре-ку!” поёт.</a:t>
            </a:r>
          </a:p>
          <a:p>
            <a:endParaRPr lang="ru-RU" sz="2800" b="1" dirty="0">
              <a:latin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</a:rPr>
              <a:t>Посадим зёрнышко,</a:t>
            </a:r>
          </a:p>
          <a:p>
            <a:r>
              <a:rPr lang="ru-RU" sz="2800" b="1" dirty="0">
                <a:latin typeface="Calibri" pitchFamily="34" charset="0"/>
              </a:rPr>
              <a:t>Вырастит солнышко.</a:t>
            </a:r>
          </a:p>
          <a:p>
            <a:endParaRPr lang="ru-RU" sz="2800" b="1" dirty="0">
              <a:latin typeface="Calibri" pitchFamily="34" charset="0"/>
            </a:endParaRPr>
          </a:p>
          <a:p>
            <a:endParaRPr lang="ru-RU" sz="2800" b="1" dirty="0">
              <a:latin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</a:rPr>
              <a:t>Хвост крючком,</a:t>
            </a:r>
          </a:p>
          <a:p>
            <a:r>
              <a:rPr lang="ru-RU" sz="2800" b="1" dirty="0">
                <a:latin typeface="Calibri" pitchFamily="34" charset="0"/>
              </a:rPr>
              <a:t>Нос пятачком.</a:t>
            </a:r>
          </a:p>
          <a:p>
            <a:endParaRPr lang="ru-RU" sz="2800" b="1" dirty="0">
              <a:latin typeface="Calibri" pitchFamily="34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572000" y="174466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Он круглый и красный,</a:t>
            </a:r>
          </a:p>
          <a:p>
            <a:r>
              <a:rPr lang="ru-RU" sz="2800" b="1">
                <a:latin typeface="Calibri" pitchFamily="34" charset="0"/>
              </a:rPr>
              <a:t>Как глаз светофора.</a:t>
            </a:r>
          </a:p>
          <a:p>
            <a:r>
              <a:rPr lang="ru-RU" sz="2800" b="1">
                <a:latin typeface="Calibri" pitchFamily="34" charset="0"/>
              </a:rPr>
              <a:t>Среди овощей нет сочней…</a:t>
            </a:r>
          </a:p>
          <a:p>
            <a:endParaRPr lang="ru-RU" sz="2800" b="1">
              <a:latin typeface="Calibri" pitchFamily="34" charset="0"/>
            </a:endParaRP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latin typeface="Calibri" pitchFamily="34" charset="0"/>
              </a:rPr>
              <a:t>Новый дом несу в руке,</a:t>
            </a:r>
          </a:p>
          <a:p>
            <a:r>
              <a:rPr lang="ru-RU" sz="2800" b="1">
                <a:latin typeface="Calibri" pitchFamily="34" charset="0"/>
              </a:rPr>
              <a:t>Дверцы дома на замке.</a:t>
            </a:r>
          </a:p>
          <a:p>
            <a:r>
              <a:rPr lang="ru-RU" sz="2800" b="1">
                <a:latin typeface="Calibri" pitchFamily="34" charset="0"/>
              </a:rPr>
              <a:t>Там лежат в порядке</a:t>
            </a:r>
          </a:p>
          <a:p>
            <a:r>
              <a:rPr lang="ru-RU" sz="2800" b="1">
                <a:latin typeface="Calibri" pitchFamily="34" charset="0"/>
              </a:rPr>
              <a:t>Книжке и тетрадки.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571500"/>
            <a:ext cx="828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060848"/>
            <a:ext cx="85667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0718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5715000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23728" y="548680"/>
            <a:ext cx="432048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132856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653136"/>
            <a:ext cx="1212726" cy="90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092280" y="3140968"/>
            <a:ext cx="504056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4653136"/>
            <a:ext cx="504056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5589240"/>
            <a:ext cx="1644939" cy="10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699792" y="6093296"/>
            <a:ext cx="432048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5949280"/>
            <a:ext cx="504056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1637630" y="457200"/>
            <a:ext cx="6014789" cy="841375"/>
          </a:xfrm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000125" y="2000250"/>
            <a:ext cx="7143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- уп – уп – уп - какой же вкусный суп;</a:t>
            </a:r>
          </a:p>
          <a:p>
            <a:r>
              <a:rPr lang="ru-RU" sz="3200" b="1">
                <a:latin typeface="Calibri" pitchFamily="34" charset="0"/>
              </a:rPr>
              <a:t>- пу – пу – пу - мы включили лампу;</a:t>
            </a:r>
          </a:p>
          <a:p>
            <a:r>
              <a:rPr lang="ru-RU" sz="3200" b="1">
                <a:latin typeface="Calibri" pitchFamily="34" charset="0"/>
              </a:rPr>
              <a:t>- па – па – па - раздавил щенок клопа.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642938" y="4429125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Пу – пу – пу, попугай клюет крупу.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Па – па – па, на пол сыплется крупа.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Пы – пы – пы, больше нет у нас крупы.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28625" y="56435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Дома букву </a:t>
            </a:r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П</a:t>
            </a:r>
            <a:r>
              <a:rPr lang="ru-RU" sz="2000" b="1">
                <a:latin typeface="Calibri" pitchFamily="34" charset="0"/>
              </a:rPr>
              <a:t> найдём,</a:t>
            </a:r>
          </a:p>
          <a:p>
            <a:r>
              <a:rPr lang="ru-RU" sz="2000" b="1">
                <a:latin typeface="Calibri" pitchFamily="34" charset="0"/>
              </a:rPr>
              <a:t>Заглянув в дверной проём.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643313" y="128587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“П” - турник.</a:t>
            </a:r>
          </a:p>
          <a:p>
            <a:r>
              <a:rPr lang="ru-RU" sz="2400" b="1">
                <a:latin typeface="Calibri" pitchFamily="34" charset="0"/>
              </a:rPr>
              <a:t>На нем гимнаст</a:t>
            </a:r>
          </a:p>
          <a:p>
            <a:r>
              <a:rPr lang="ru-RU" sz="2400" b="1">
                <a:latin typeface="Calibri" pitchFamily="34" charset="0"/>
              </a:rPr>
              <a:t>Подтянулся сорок раз.</a:t>
            </a:r>
          </a:p>
          <a:p>
            <a:r>
              <a:rPr lang="ru-RU" sz="2400" b="1">
                <a:latin typeface="Calibri" pitchFamily="34" charset="0"/>
              </a:rPr>
              <a:t>Подтянись попробуй ты</a:t>
            </a:r>
          </a:p>
          <a:p>
            <a:r>
              <a:rPr lang="ru-RU" sz="2400" b="1">
                <a:latin typeface="Calibri" pitchFamily="34" charset="0"/>
              </a:rPr>
              <a:t>И не бойся высоты!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1357313"/>
            <a:ext cx="26082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188" y="274638"/>
            <a:ext cx="6194425" cy="974725"/>
          </a:xfrm>
          <a:prstGeom prst="rect">
            <a:avLst/>
          </a:prstGeom>
          <a:noFill/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571875"/>
            <a:ext cx="321468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5286375" y="578643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Говорил недавно кто-то:</a:t>
            </a:r>
          </a:p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П</a:t>
            </a:r>
            <a:r>
              <a:rPr lang="ru-RU" b="1">
                <a:latin typeface="Calibri" pitchFamily="34" charset="0"/>
              </a:rPr>
              <a:t> похожа на ворота</a:t>
            </a:r>
          </a:p>
        </p:txBody>
      </p:sp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429000"/>
            <a:ext cx="13668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428750"/>
            <a:ext cx="29575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360363"/>
            <a:ext cx="6694488" cy="901700"/>
          </a:xfrm>
          <a:prstGeom prst="rect">
            <a:avLst/>
          </a:prstGeom>
          <a:noFill/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1428750"/>
            <a:ext cx="17859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1357313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9"/>
          <p:cNvSpPr>
            <a:spLocks noChangeArrowheads="1"/>
          </p:cNvSpPr>
          <p:nvPr/>
        </p:nvSpPr>
        <p:spPr bwMode="auto">
          <a:xfrm>
            <a:off x="4500563" y="2928938"/>
            <a:ext cx="72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Арка</a:t>
            </a:r>
          </a:p>
        </p:txBody>
      </p:sp>
      <p:sp>
        <p:nvSpPr>
          <p:cNvPr id="12295" name="Прямоугольник 10"/>
          <p:cNvSpPr>
            <a:spLocks noChangeArrowheads="1"/>
          </p:cNvSpPr>
          <p:nvPr/>
        </p:nvSpPr>
        <p:spPr bwMode="auto">
          <a:xfrm>
            <a:off x="7000875" y="2857500"/>
            <a:ext cx="1169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Турники 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88" y="3429000"/>
            <a:ext cx="21431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Прямоугольник 12"/>
          <p:cNvSpPr>
            <a:spLocks noChangeArrowheads="1"/>
          </p:cNvSpPr>
          <p:nvPr/>
        </p:nvSpPr>
        <p:spPr bwMode="auto">
          <a:xfrm>
            <a:off x="4286250" y="51435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На хоккее, на футболе</a:t>
            </a:r>
          </a:p>
          <a:p>
            <a:r>
              <a:rPr lang="ru-RU" sz="2000" b="1">
                <a:latin typeface="Calibri" pitchFamily="34" charset="0"/>
              </a:rPr>
              <a:t>Буква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П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–ворота в поле.</a:t>
            </a: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7550" y="5907088"/>
            <a:ext cx="5078413" cy="70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9748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42900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Петр I Алексеевич Великий - первый Император всероссийский, родился 30 мая 1672 года .</a:t>
            </a:r>
            <a:r>
              <a:rPr lang="ru-RU" dirty="0" smtClean="0"/>
              <a:t>Увлекался огнестрельным делом, кораблестроением, много времени проводит в немецкой слободе. Основал город Санкт Петербург.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6967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4168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303</Words>
  <Application>Microsoft Office PowerPoint</Application>
  <PresentationFormat>Экран (4:3)</PresentationFormat>
  <Paragraphs>88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Урок обучения грамоте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загадка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26</cp:revision>
  <dcterms:created xsi:type="dcterms:W3CDTF">2011-10-16T03:53:50Z</dcterms:created>
  <dcterms:modified xsi:type="dcterms:W3CDTF">2012-02-21T13:34:13Z</dcterms:modified>
</cp:coreProperties>
</file>