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56" r:id="rId4"/>
    <p:sldId id="257" r:id="rId5"/>
    <p:sldId id="258" r:id="rId6"/>
    <p:sldId id="260" r:id="rId7"/>
    <p:sldId id="261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2565-2C12-4C62-BF55-A16863FA290A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344816" cy="193022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Домашнее задание:    №201(а).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Расфасовали 12кг 600 грамм конфет в коробки, по 300грамм в каждой. Сколько коробок конфет получилось?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924944"/>
            <a:ext cx="6840760" cy="3240360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12кг600г=12600г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1) 12600:300=42 (коробки )  -конфет получилось</a:t>
            </a:r>
          </a:p>
          <a:p>
            <a:pPr algn="just">
              <a:buNone/>
            </a:pPr>
            <a:r>
              <a:rPr lang="ru-RU" sz="4400" b="1" u="sng" dirty="0" smtClean="0">
                <a:solidFill>
                  <a:srgbClr val="C00000"/>
                </a:solidFill>
                <a:latin typeface="Monotype Corsiva" pitchFamily="66" charset="0"/>
              </a:rPr>
              <a:t>Ответ:</a:t>
            </a: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 42 коробки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002060"/>
                </a:solidFill>
                <a:latin typeface="Monotype Corsiva" pitchFamily="66" charset="0"/>
                <a:cs typeface="Microsoft Uighur" pitchFamily="2" charset="-78"/>
              </a:rPr>
              <a:t>Вычисли :</a:t>
            </a:r>
            <a:endParaRPr lang="ru-RU" sz="9600" b="1" i="1" dirty="0">
              <a:solidFill>
                <a:srgbClr val="002060"/>
              </a:solidFill>
              <a:latin typeface="Monotype Corsiva" pitchFamily="66" charset="0"/>
              <a:cs typeface="Microsoft Uighur" pitchFamily="2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484784"/>
            <a:ext cx="705678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0" b="1" i="1" dirty="0" smtClean="0">
                <a:solidFill>
                  <a:srgbClr val="FF0000"/>
                </a:solidFill>
              </a:rPr>
              <a:t>2 + 2 · 2             133 – 33 · 2   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FF0000"/>
                </a:solidFill>
              </a:rPr>
              <a:t>5 + 5 : 5                             14 – 14 : 7</a:t>
            </a:r>
          </a:p>
          <a:p>
            <a:endParaRPr lang="ru-RU" sz="80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Домашнее 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задание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Заполни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340523"/>
              </p:ext>
            </p:extLst>
          </p:nvPr>
        </p:nvGraphicFramePr>
        <p:xfrm>
          <a:off x="1835696" y="1700808"/>
          <a:ext cx="6861450" cy="49074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43575"/>
                <a:gridCol w="1143575"/>
                <a:gridCol w="1143575"/>
                <a:gridCol w="1143575"/>
                <a:gridCol w="1143575"/>
                <a:gridCol w="1143575"/>
              </a:tblGrid>
              <a:tr h="1198932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4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42</a:t>
                      </a:r>
                      <a:endParaRPr lang="ru-RU" sz="40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ru-RU" sz="40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63</a:t>
                      </a:r>
                      <a:endParaRPr lang="ru-RU" sz="40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98932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4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</a:tr>
              <a:tr h="1198932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err="1" smtClean="0">
                          <a:solidFill>
                            <a:srgbClr val="FF0000"/>
                          </a:solidFill>
                        </a:rPr>
                        <a:t>a∙b</a:t>
                      </a:r>
                      <a:endParaRPr lang="ru-RU" sz="4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144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</a:tr>
              <a:tr h="11989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4000" b="1" i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4000" b="1" i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40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4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2230067"/>
              </p:ext>
            </p:extLst>
          </p:nvPr>
        </p:nvGraphicFramePr>
        <p:xfrm>
          <a:off x="1835696" y="1700808"/>
          <a:ext cx="6861450" cy="49074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43575"/>
                <a:gridCol w="1143575"/>
                <a:gridCol w="1143575"/>
                <a:gridCol w="1143575"/>
                <a:gridCol w="1143575"/>
                <a:gridCol w="1143575"/>
              </a:tblGrid>
              <a:tr h="1198932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4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42</a:t>
                      </a:r>
                      <a:endParaRPr lang="ru-RU" sz="40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rgbClr val="0070C0"/>
                          </a:solidFill>
                        </a:rPr>
                        <a:t>14</a:t>
                      </a:r>
                      <a:endParaRPr lang="ru-RU" sz="40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ru-RU" sz="40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rgbClr val="0070C0"/>
                          </a:solidFill>
                        </a:rPr>
                        <a:t>45</a:t>
                      </a:r>
                      <a:endParaRPr lang="ru-RU" sz="40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63</a:t>
                      </a:r>
                      <a:endParaRPr lang="ru-RU" sz="40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98932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4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98932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err="1" smtClean="0">
                          <a:solidFill>
                            <a:srgbClr val="FF0000"/>
                          </a:solidFill>
                        </a:rPr>
                        <a:t>a∙b</a:t>
                      </a:r>
                      <a:endParaRPr lang="ru-RU" sz="4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 252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144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225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189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989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4000" b="1" i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4000" b="1" i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40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4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ru-RU" sz="4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4000" b="1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3429000"/>
            <a:ext cx="664373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Порядок выполнения действий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188640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«…ум заключается не только в знании, но и в умении прилагать знание на деле…»</a:t>
            </a:r>
            <a:endParaRPr lang="ru-RU" sz="36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  <a:p>
            <a:pPr algn="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(Аристотель)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Путешествие в страну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«Новые знания»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5652120" y="4581128"/>
            <a:ext cx="432048" cy="43204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6732240" y="4581128"/>
            <a:ext cx="476845" cy="48217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572000" y="4653136"/>
            <a:ext cx="432048" cy="36004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7596336" y="3789040"/>
            <a:ext cx="107950" cy="57606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08304" y="3789040"/>
            <a:ext cx="40855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74" name="AutoShape 54"/>
          <p:cNvSpPr>
            <a:spLocks noChangeArrowheads="1"/>
          </p:cNvSpPr>
          <p:nvPr/>
        </p:nvSpPr>
        <p:spPr bwMode="auto">
          <a:xfrm flipH="1">
            <a:off x="4932040" y="1988840"/>
            <a:ext cx="2435944" cy="1728192"/>
          </a:xfrm>
          <a:prstGeom prst="wedgeEllipseCallout">
            <a:avLst>
              <a:gd name="adj1" fmla="val -59833"/>
              <a:gd name="adj2" fmla="val 48528"/>
            </a:avLst>
          </a:prstGeom>
          <a:solidFill>
            <a:srgbClr val="EAEAEA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20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1763688" y="3068960"/>
            <a:ext cx="6840760" cy="2448272"/>
            <a:chOff x="-31750" y="584200"/>
            <a:chExt cx="5807075" cy="1100138"/>
          </a:xfrm>
        </p:grpSpPr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-31750" y="1168400"/>
              <a:ext cx="601663" cy="3714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877888" y="1171575"/>
              <a:ext cx="601662" cy="3714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30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1782763" y="1162050"/>
              <a:ext cx="601662" cy="3714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339966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50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2687638" y="1162050"/>
              <a:ext cx="601662" cy="3714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3609975" y="1166813"/>
              <a:ext cx="601663" cy="3714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53" name="Group 33"/>
            <p:cNvGrpSpPr>
              <a:grpSpLocks/>
            </p:cNvGrpSpPr>
            <p:nvPr/>
          </p:nvGrpSpPr>
          <p:grpSpPr bwMode="auto">
            <a:xfrm>
              <a:off x="44450" y="1565275"/>
              <a:ext cx="444500" cy="115888"/>
              <a:chOff x="1770" y="12447"/>
              <a:chExt cx="700" cy="183"/>
            </a:xfrm>
          </p:grpSpPr>
          <p:sp>
            <p:nvSpPr>
              <p:cNvPr id="5155" name="Oval 35"/>
              <p:cNvSpPr>
                <a:spLocks noChangeArrowheads="1"/>
              </p:cNvSpPr>
              <p:nvPr/>
            </p:nvSpPr>
            <p:spPr bwMode="auto">
              <a:xfrm>
                <a:off x="1770" y="1245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54" name="Oval 34"/>
              <p:cNvSpPr>
                <a:spLocks noChangeArrowheads="1"/>
              </p:cNvSpPr>
              <p:nvPr/>
            </p:nvSpPr>
            <p:spPr bwMode="auto">
              <a:xfrm>
                <a:off x="2290" y="1244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150" name="Group 30"/>
            <p:cNvGrpSpPr>
              <a:grpSpLocks/>
            </p:cNvGrpSpPr>
            <p:nvPr/>
          </p:nvGrpSpPr>
          <p:grpSpPr bwMode="auto">
            <a:xfrm>
              <a:off x="955675" y="1568450"/>
              <a:ext cx="444500" cy="115888"/>
              <a:chOff x="1770" y="12447"/>
              <a:chExt cx="700" cy="183"/>
            </a:xfrm>
          </p:grpSpPr>
          <p:sp>
            <p:nvSpPr>
              <p:cNvPr id="5152" name="Oval 32"/>
              <p:cNvSpPr>
                <a:spLocks noChangeArrowheads="1"/>
              </p:cNvSpPr>
              <p:nvPr/>
            </p:nvSpPr>
            <p:spPr bwMode="auto">
              <a:xfrm>
                <a:off x="1770" y="1245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51" name="Oval 31"/>
              <p:cNvSpPr>
                <a:spLocks noChangeArrowheads="1"/>
              </p:cNvSpPr>
              <p:nvPr/>
            </p:nvSpPr>
            <p:spPr bwMode="auto">
              <a:xfrm>
                <a:off x="2290" y="1244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147" name="Group 27"/>
            <p:cNvGrpSpPr>
              <a:grpSpLocks/>
            </p:cNvGrpSpPr>
            <p:nvPr/>
          </p:nvGrpSpPr>
          <p:grpSpPr bwMode="auto">
            <a:xfrm>
              <a:off x="1860550" y="1544638"/>
              <a:ext cx="444500" cy="115887"/>
              <a:chOff x="1770" y="12447"/>
              <a:chExt cx="700" cy="183"/>
            </a:xfrm>
          </p:grpSpPr>
          <p:sp>
            <p:nvSpPr>
              <p:cNvPr id="5149" name="Oval 29"/>
              <p:cNvSpPr>
                <a:spLocks noChangeArrowheads="1"/>
              </p:cNvSpPr>
              <p:nvPr/>
            </p:nvSpPr>
            <p:spPr bwMode="auto">
              <a:xfrm>
                <a:off x="1770" y="1245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48" name="Oval 28"/>
              <p:cNvSpPr>
                <a:spLocks noChangeArrowheads="1"/>
              </p:cNvSpPr>
              <p:nvPr/>
            </p:nvSpPr>
            <p:spPr bwMode="auto">
              <a:xfrm>
                <a:off x="2290" y="1244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144" name="Group 24"/>
            <p:cNvGrpSpPr>
              <a:grpSpLocks/>
            </p:cNvGrpSpPr>
            <p:nvPr/>
          </p:nvGrpSpPr>
          <p:grpSpPr bwMode="auto">
            <a:xfrm>
              <a:off x="2771800" y="1556792"/>
              <a:ext cx="444500" cy="115887"/>
              <a:chOff x="1770" y="12447"/>
              <a:chExt cx="700" cy="183"/>
            </a:xfrm>
          </p:grpSpPr>
          <p:sp>
            <p:nvSpPr>
              <p:cNvPr id="5146" name="Oval 26"/>
              <p:cNvSpPr>
                <a:spLocks noChangeArrowheads="1"/>
              </p:cNvSpPr>
              <p:nvPr/>
            </p:nvSpPr>
            <p:spPr bwMode="auto">
              <a:xfrm>
                <a:off x="1770" y="1245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auto">
              <a:xfrm>
                <a:off x="2290" y="1244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141" name="Group 21"/>
            <p:cNvGrpSpPr>
              <a:grpSpLocks/>
            </p:cNvGrpSpPr>
            <p:nvPr/>
          </p:nvGrpSpPr>
          <p:grpSpPr bwMode="auto">
            <a:xfrm>
              <a:off x="3675063" y="1562100"/>
              <a:ext cx="444500" cy="115888"/>
              <a:chOff x="1770" y="12447"/>
              <a:chExt cx="700" cy="183"/>
            </a:xfrm>
          </p:grpSpPr>
          <p:sp>
            <p:nvSpPr>
              <p:cNvPr id="5143" name="Oval 23"/>
              <p:cNvSpPr>
                <a:spLocks noChangeArrowheads="1"/>
              </p:cNvSpPr>
              <p:nvPr/>
            </p:nvSpPr>
            <p:spPr bwMode="auto">
              <a:xfrm>
                <a:off x="1770" y="1245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auto">
              <a:xfrm>
                <a:off x="2290" y="1244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138" name="Group 18"/>
            <p:cNvGrpSpPr>
              <a:grpSpLocks/>
            </p:cNvGrpSpPr>
            <p:nvPr/>
          </p:nvGrpSpPr>
          <p:grpSpPr bwMode="auto">
            <a:xfrm>
              <a:off x="538163" y="1296988"/>
              <a:ext cx="363537" cy="180975"/>
              <a:chOff x="2549" y="12046"/>
              <a:chExt cx="573" cy="286"/>
            </a:xfrm>
          </p:grpSpPr>
          <p:sp>
            <p:nvSpPr>
              <p:cNvPr id="5140" name="Oval 20"/>
              <p:cNvSpPr>
                <a:spLocks noChangeArrowheads="1"/>
              </p:cNvSpPr>
              <p:nvPr/>
            </p:nvSpPr>
            <p:spPr bwMode="auto">
              <a:xfrm>
                <a:off x="2549" y="12046"/>
                <a:ext cx="573" cy="28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9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24" y="12081"/>
                <a:ext cx="227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1200" b="1" kern="10" spc="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FF00"/>
                    </a:solidFill>
                    <a:effectLst/>
                    <a:latin typeface="Times New Roman"/>
                    <a:cs typeface="Times New Roman"/>
                  </a:rPr>
                  <a:t>+</a:t>
                </a:r>
                <a:endParaRPr lang="ru-RU" sz="1200" b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FF00"/>
                  </a:solidFill>
                  <a:effectLst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1444625" y="1301750"/>
              <a:ext cx="363538" cy="1809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6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555750" y="1366838"/>
              <a:ext cx="144463" cy="539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effectLst/>
                  <a:latin typeface="Times New Roman"/>
                  <a:cs typeface="Times New Roman"/>
                </a:rPr>
                <a:t>–</a:t>
              </a:r>
              <a:endParaRPr lang="ru-RU" sz="12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3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379788" y="1312863"/>
              <a:ext cx="144462" cy="1444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+</a:t>
              </a:r>
              <a:endParaRPr lang="ru-RU" sz="12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3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478088" y="1312863"/>
              <a:ext cx="144462" cy="1444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CCCC"/>
                  </a:solidFill>
                  <a:effectLst/>
                  <a:latin typeface="Times New Roman"/>
                  <a:cs typeface="Times New Roman"/>
                </a:rPr>
                <a:t>+</a:t>
              </a:r>
              <a:endParaRPr lang="ru-RU" sz="12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4530725" y="1157288"/>
              <a:ext cx="1244600" cy="3714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302125" y="1312863"/>
              <a:ext cx="144463" cy="1143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effectLst/>
                  <a:latin typeface="Times New Roman"/>
                  <a:cs typeface="Times New Roman"/>
                </a:rPr>
                <a:t>=</a:t>
              </a:r>
              <a:endParaRPr lang="ru-RU" sz="12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5230813" y="1543050"/>
              <a:ext cx="114300" cy="1143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5561013" y="1541463"/>
              <a:ext cx="114300" cy="1143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4622800" y="1541463"/>
              <a:ext cx="114300" cy="1143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270500" y="584200"/>
              <a:ext cx="374650" cy="9175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5346700" y="733425"/>
              <a:ext cx="228600" cy="55245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" name="Line 1"/>
            <p:cNvSpPr>
              <a:spLocks noChangeShapeType="1"/>
            </p:cNvSpPr>
            <p:nvPr/>
          </p:nvSpPr>
          <p:spPr bwMode="auto">
            <a:xfrm flipH="1" flipV="1">
              <a:off x="4692650" y="914400"/>
              <a:ext cx="104641" cy="252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67128" cy="15030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За этим тоннелем находится необычный город, в который нельзя попасть, не узнав его названия. Название города зашифровано примерами. </a:t>
            </a:r>
            <a:endParaRPr lang="ru-RU" sz="2800" b="1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Содержимое 3" descr="1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7348156" cy="4896544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628800"/>
          <a:ext cx="2664296" cy="4968551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 : 7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 : 16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6666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 : 18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315 : 15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 : 8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 : 25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420 : 28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8640"/>
            <a:ext cx="7309549" cy="4870817"/>
          </a:xfr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47664" y="5085184"/>
          <a:ext cx="7272810" cy="1584176"/>
        </p:xfrm>
        <a:graphic>
          <a:graphicData uri="http://schemas.openxmlformats.org/drawingml/2006/table">
            <a:tbl>
              <a:tblPr/>
              <a:tblGrid>
                <a:gridCol w="1212135"/>
                <a:gridCol w="1212135"/>
                <a:gridCol w="1212135"/>
                <a:gridCol w="1212135"/>
                <a:gridCol w="1212135"/>
                <a:gridCol w="1212135"/>
              </a:tblGrid>
              <a:tr h="838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FF660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О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FF00FF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К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339966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33CCCC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Я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solidFill>
                            <a:srgbClr val="FF000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480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solidFill>
                            <a:srgbClr val="80008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П</a:t>
                      </a:r>
                      <a:endParaRPr lang="ru-RU" sz="480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5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480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480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ru-RU" sz="480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21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35</a:t>
                      </a:r>
                      <a:endParaRPr lang="ru-RU" sz="4800" dirty="0"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5085184"/>
            <a:ext cx="72008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 О Р  Я Д О К</a:t>
            </a:r>
            <a:endParaRPr lang="ru-RU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3286125"/>
            <a:ext cx="2843213" cy="2233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400" dirty="0" smtClean="0">
              <a:solidFill>
                <a:srgbClr val="783DC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>
                <a:solidFill>
                  <a:srgbClr val="783DCF"/>
                </a:solidFill>
              </a:rPr>
              <a:t> 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ru-RU" sz="400" dirty="0" smtClean="0">
                <a:solidFill>
                  <a:srgbClr val="783DCF"/>
                </a:solidFill>
                <a:hlinkClick r:id="rId2" action="ppaction://hlinksldjump"/>
              </a:rPr>
              <a:t>                                                                            </a:t>
            </a:r>
            <a:endParaRPr lang="ru-RU" sz="400" dirty="0" smtClean="0">
              <a:solidFill>
                <a:srgbClr val="783DCF"/>
              </a:solidFill>
            </a:endParaRPr>
          </a:p>
        </p:txBody>
      </p:sp>
      <p:pic>
        <p:nvPicPr>
          <p:cNvPr id="4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196752"/>
            <a:ext cx="745574" cy="113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7380312" y="764704"/>
            <a:ext cx="714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 dirty="0">
                <a:solidFill>
                  <a:srgbClr val="C00000"/>
                </a:solidFill>
              </a:rPr>
              <a:t>+</a:t>
            </a: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276872"/>
            <a:ext cx="933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7092280" y="2636912"/>
            <a:ext cx="714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</a:rPr>
              <a:t>─</a:t>
            </a:r>
          </a:p>
        </p:txBody>
      </p:sp>
      <p:pic>
        <p:nvPicPr>
          <p:cNvPr id="820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157192"/>
            <a:ext cx="157084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1763688" y="4149080"/>
            <a:ext cx="1143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dirty="0">
                <a:solidFill>
                  <a:srgbClr val="C00000"/>
                </a:solidFill>
              </a:rPr>
              <a:t>:  ∙</a:t>
            </a:r>
          </a:p>
        </p:txBody>
      </p:sp>
      <p:grpSp>
        <p:nvGrpSpPr>
          <p:cNvPr id="77" name="Группа 76"/>
          <p:cNvGrpSpPr/>
          <p:nvPr/>
        </p:nvGrpSpPr>
        <p:grpSpPr>
          <a:xfrm>
            <a:off x="4644008" y="1124744"/>
            <a:ext cx="2571750" cy="2650604"/>
            <a:chOff x="4644008" y="1124744"/>
            <a:chExt cx="2571750" cy="26506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Прямоугольник 16"/>
            <p:cNvSpPr/>
            <p:nvPr/>
          </p:nvSpPr>
          <p:spPr>
            <a:xfrm>
              <a:off x="4932040" y="2060848"/>
              <a:ext cx="2000250" cy="17145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>
              <a:off x="4644008" y="1124744"/>
              <a:ext cx="2571750" cy="928687"/>
            </a:xfrm>
            <a:prstGeom prst="triangle">
              <a:avLst>
                <a:gd name="adj" fmla="val 5237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76056" y="2348880"/>
              <a:ext cx="571500" cy="5715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652120" y="2348880"/>
              <a:ext cx="500062" cy="5715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11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228184" y="2780928"/>
              <a:ext cx="571500" cy="85725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8213" name="TextBox 21"/>
            <p:cNvSpPr txBox="1">
              <a:spLocks noChangeArrowheads="1"/>
            </p:cNvSpPr>
            <p:nvPr/>
          </p:nvSpPr>
          <p:spPr bwMode="auto">
            <a:xfrm>
              <a:off x="5652120" y="1268760"/>
              <a:ext cx="714375" cy="76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400" b="1" dirty="0">
                  <a:solidFill>
                    <a:srgbClr val="C00000"/>
                  </a:solidFill>
                </a:rPr>
                <a:t>?</a:t>
              </a:r>
            </a:p>
          </p:txBody>
        </p:sp>
      </p:grpSp>
      <p:sp>
        <p:nvSpPr>
          <p:cNvPr id="8257" name="WordArt 21"/>
          <p:cNvSpPr>
            <a:spLocks noChangeArrowheads="1" noChangeShapeType="1" noTextEdit="1"/>
          </p:cNvSpPr>
          <p:nvPr/>
        </p:nvSpPr>
        <p:spPr bwMode="auto">
          <a:xfrm>
            <a:off x="-1329379" y="2731170"/>
            <a:ext cx="280705" cy="2527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508104" y="3933243"/>
            <a:ext cx="1440160" cy="2645853"/>
            <a:chOff x="2781" y="12039"/>
            <a:chExt cx="1246" cy="3532"/>
          </a:xfrm>
        </p:grpSpPr>
        <p:sp>
          <p:nvSpPr>
            <p:cNvPr id="8232" name="Oval 23"/>
            <p:cNvSpPr>
              <a:spLocks noChangeArrowheads="1"/>
            </p:cNvSpPr>
            <p:nvPr/>
          </p:nvSpPr>
          <p:spPr bwMode="auto">
            <a:xfrm>
              <a:off x="2781" y="12039"/>
              <a:ext cx="561" cy="73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Oval 24"/>
            <p:cNvSpPr>
              <a:spLocks noChangeArrowheads="1"/>
            </p:cNvSpPr>
            <p:nvPr/>
          </p:nvSpPr>
          <p:spPr bwMode="auto">
            <a:xfrm>
              <a:off x="2781" y="15031"/>
              <a:ext cx="628" cy="5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Oval 25"/>
            <p:cNvSpPr>
              <a:spLocks noChangeArrowheads="1"/>
            </p:cNvSpPr>
            <p:nvPr/>
          </p:nvSpPr>
          <p:spPr bwMode="auto">
            <a:xfrm>
              <a:off x="3487" y="14962"/>
              <a:ext cx="540" cy="5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26"/>
            <p:cNvSpPr>
              <a:spLocks noChangeShapeType="1"/>
            </p:cNvSpPr>
            <p:nvPr/>
          </p:nvSpPr>
          <p:spPr bwMode="auto">
            <a:xfrm>
              <a:off x="3045" y="12760"/>
              <a:ext cx="0" cy="1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27"/>
            <p:cNvSpPr>
              <a:spLocks noChangeShapeType="1"/>
            </p:cNvSpPr>
            <p:nvPr/>
          </p:nvSpPr>
          <p:spPr bwMode="auto">
            <a:xfrm>
              <a:off x="3051" y="13061"/>
              <a:ext cx="72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28"/>
            <p:cNvSpPr>
              <a:spLocks noChangeShapeType="1"/>
            </p:cNvSpPr>
            <p:nvPr/>
          </p:nvSpPr>
          <p:spPr bwMode="auto">
            <a:xfrm>
              <a:off x="3051" y="13046"/>
              <a:ext cx="360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29"/>
            <p:cNvSpPr>
              <a:spLocks noChangeShapeType="1"/>
            </p:cNvSpPr>
            <p:nvPr/>
          </p:nvSpPr>
          <p:spPr bwMode="auto">
            <a:xfrm>
              <a:off x="3044" y="13970"/>
              <a:ext cx="384" cy="4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30"/>
            <p:cNvSpPr>
              <a:spLocks noChangeShapeType="1"/>
            </p:cNvSpPr>
            <p:nvPr/>
          </p:nvSpPr>
          <p:spPr bwMode="auto">
            <a:xfrm>
              <a:off x="3429" y="14453"/>
              <a:ext cx="18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31"/>
            <p:cNvSpPr>
              <a:spLocks noChangeShapeType="1"/>
            </p:cNvSpPr>
            <p:nvPr/>
          </p:nvSpPr>
          <p:spPr bwMode="auto">
            <a:xfrm>
              <a:off x="3041" y="13975"/>
              <a:ext cx="152" cy="6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Line 32"/>
            <p:cNvSpPr>
              <a:spLocks noChangeShapeType="1"/>
            </p:cNvSpPr>
            <p:nvPr/>
          </p:nvSpPr>
          <p:spPr bwMode="auto">
            <a:xfrm flipH="1">
              <a:off x="3138" y="14587"/>
              <a:ext cx="51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2913" y="12231"/>
              <a:ext cx="304" cy="4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9</a:t>
              </a:r>
            </a:p>
          </p:txBody>
        </p:sp>
        <p:sp>
          <p:nvSpPr>
            <p:cNvPr id="8243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3591" y="15026"/>
              <a:ext cx="288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824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006" y="15101"/>
              <a:ext cx="288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FF00"/>
                  </a:solidFill>
                  <a:latin typeface="Times New Roman"/>
                  <a:cs typeface="Times New Roman"/>
                </a:rPr>
                <a:t>17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164288" y="4005409"/>
            <a:ext cx="1359594" cy="2591943"/>
            <a:chOff x="2781" y="12035"/>
            <a:chExt cx="1246" cy="3536"/>
          </a:xfrm>
        </p:grpSpPr>
        <p:sp>
          <p:nvSpPr>
            <p:cNvPr id="8219" name="Oval 37"/>
            <p:cNvSpPr>
              <a:spLocks noChangeArrowheads="1"/>
            </p:cNvSpPr>
            <p:nvPr/>
          </p:nvSpPr>
          <p:spPr bwMode="auto">
            <a:xfrm>
              <a:off x="2781" y="12035"/>
              <a:ext cx="528" cy="7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Oval 38"/>
            <p:cNvSpPr>
              <a:spLocks noChangeArrowheads="1"/>
            </p:cNvSpPr>
            <p:nvPr/>
          </p:nvSpPr>
          <p:spPr bwMode="auto">
            <a:xfrm>
              <a:off x="2869" y="15031"/>
              <a:ext cx="540" cy="5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Oval 39"/>
            <p:cNvSpPr>
              <a:spLocks noChangeArrowheads="1"/>
            </p:cNvSpPr>
            <p:nvPr/>
          </p:nvSpPr>
          <p:spPr bwMode="auto">
            <a:xfrm>
              <a:off x="3487" y="14962"/>
              <a:ext cx="540" cy="5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Line 40"/>
            <p:cNvSpPr>
              <a:spLocks noChangeShapeType="1"/>
            </p:cNvSpPr>
            <p:nvPr/>
          </p:nvSpPr>
          <p:spPr bwMode="auto">
            <a:xfrm>
              <a:off x="3045" y="12760"/>
              <a:ext cx="0" cy="1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Line 41"/>
            <p:cNvSpPr>
              <a:spLocks noChangeShapeType="1"/>
            </p:cNvSpPr>
            <p:nvPr/>
          </p:nvSpPr>
          <p:spPr bwMode="auto">
            <a:xfrm>
              <a:off x="3051" y="13061"/>
              <a:ext cx="72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42"/>
            <p:cNvSpPr>
              <a:spLocks noChangeShapeType="1"/>
            </p:cNvSpPr>
            <p:nvPr/>
          </p:nvSpPr>
          <p:spPr bwMode="auto">
            <a:xfrm>
              <a:off x="3051" y="13046"/>
              <a:ext cx="360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43"/>
            <p:cNvSpPr>
              <a:spLocks noChangeShapeType="1"/>
            </p:cNvSpPr>
            <p:nvPr/>
          </p:nvSpPr>
          <p:spPr bwMode="auto">
            <a:xfrm>
              <a:off x="3044" y="13970"/>
              <a:ext cx="384" cy="4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44"/>
            <p:cNvSpPr>
              <a:spLocks noChangeShapeType="1"/>
            </p:cNvSpPr>
            <p:nvPr/>
          </p:nvSpPr>
          <p:spPr bwMode="auto">
            <a:xfrm>
              <a:off x="3429" y="14453"/>
              <a:ext cx="18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45"/>
            <p:cNvSpPr>
              <a:spLocks noChangeShapeType="1"/>
            </p:cNvSpPr>
            <p:nvPr/>
          </p:nvSpPr>
          <p:spPr bwMode="auto">
            <a:xfrm>
              <a:off x="3041" y="13975"/>
              <a:ext cx="152" cy="6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Line 46"/>
            <p:cNvSpPr>
              <a:spLocks noChangeShapeType="1"/>
            </p:cNvSpPr>
            <p:nvPr/>
          </p:nvSpPr>
          <p:spPr bwMode="auto">
            <a:xfrm flipH="1">
              <a:off x="3138" y="14587"/>
              <a:ext cx="51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2847" y="12133"/>
              <a:ext cx="354" cy="5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?</a:t>
              </a:r>
            </a:p>
          </p:txBody>
        </p:sp>
        <p:sp>
          <p:nvSpPr>
            <p:cNvPr id="8230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3591" y="15026"/>
              <a:ext cx="288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Times New Roman"/>
                  <a:cs typeface="Times New Roman"/>
                </a:rPr>
                <a:t>6</a:t>
              </a:r>
            </a:p>
          </p:txBody>
        </p:sp>
        <p:sp>
          <p:nvSpPr>
            <p:cNvPr id="8231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006" y="15101"/>
              <a:ext cx="288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FF00"/>
                  </a:solidFill>
                  <a:latin typeface="Times New Roman"/>
                  <a:cs typeface="Times New Roman"/>
                </a:rPr>
                <a:t>14</a:t>
              </a:r>
            </a:p>
          </p:txBody>
        </p:sp>
      </p:grpSp>
      <p:sp>
        <p:nvSpPr>
          <p:cNvPr id="65" name="Овал 64"/>
          <p:cNvSpPr/>
          <p:nvPr/>
        </p:nvSpPr>
        <p:spPr>
          <a:xfrm>
            <a:off x="-1285875" y="4293096"/>
            <a:ext cx="1285875" cy="5715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</a:rPr>
              <a:t>12</a:t>
            </a:r>
          </a:p>
        </p:txBody>
      </p:sp>
      <p:grpSp>
        <p:nvGrpSpPr>
          <p:cNvPr id="76" name="Группа 75"/>
          <p:cNvGrpSpPr/>
          <p:nvPr/>
        </p:nvGrpSpPr>
        <p:grpSpPr>
          <a:xfrm>
            <a:off x="1763688" y="1124744"/>
            <a:ext cx="2571750" cy="2643188"/>
            <a:chOff x="2072258" y="1143000"/>
            <a:chExt cx="2571750" cy="26431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grpSpPr>
        <p:sp>
          <p:nvSpPr>
            <p:cNvPr id="11" name="Прямоугольник 10"/>
            <p:cNvSpPr/>
            <p:nvPr/>
          </p:nvSpPr>
          <p:spPr>
            <a:xfrm>
              <a:off x="2358008" y="2071688"/>
              <a:ext cx="2000250" cy="17145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2072258" y="1143000"/>
              <a:ext cx="2571750" cy="928688"/>
            </a:xfrm>
            <a:prstGeom prst="triangle">
              <a:avLst>
                <a:gd name="adj" fmla="val 5237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204" name="TextBox 12"/>
            <p:cNvSpPr txBox="1">
              <a:spLocks noChangeArrowheads="1"/>
            </p:cNvSpPr>
            <p:nvPr/>
          </p:nvSpPr>
          <p:spPr bwMode="auto">
            <a:xfrm>
              <a:off x="2786633" y="1214438"/>
              <a:ext cx="1214438" cy="76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400" b="1" dirty="0">
                  <a:solidFill>
                    <a:srgbClr val="C00000"/>
                  </a:solidFill>
                </a:rPr>
                <a:t>17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429446" y="2357438"/>
              <a:ext cx="571500" cy="5715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13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000946" y="2357438"/>
              <a:ext cx="571500" cy="5715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16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715321" y="2928938"/>
              <a:ext cx="571500" cy="7143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12</a:t>
              </a:r>
            </a:p>
          </p:txBody>
        </p:sp>
      </p:grpSp>
      <p:sp>
        <p:nvSpPr>
          <p:cNvPr id="67" name="Овал 66"/>
          <p:cNvSpPr/>
          <p:nvPr/>
        </p:nvSpPr>
        <p:spPr>
          <a:xfrm>
            <a:off x="9612560" y="4293096"/>
            <a:ext cx="928687" cy="64293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66" name="Заголовок 1"/>
          <p:cNvSpPr txBox="1">
            <a:spLocks/>
          </p:cNvSpPr>
          <p:nvPr/>
        </p:nvSpPr>
        <p:spPr>
          <a:xfrm>
            <a:off x="1547664" y="332656"/>
            <a:ext cx="7596336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Вставь пропущенное число</a:t>
            </a:r>
            <a:endParaRPr kumimoji="0" lang="ru-RU" sz="5400" b="1" i="0" u="none" strike="noStrike" kern="1200" cap="none" spc="0" normalizeH="0" baseline="0" noProof="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707904" y="4004831"/>
            <a:ext cx="1440160" cy="2553179"/>
            <a:chOff x="2781" y="12031"/>
            <a:chExt cx="1246" cy="3540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2781" y="12031"/>
              <a:ext cx="623" cy="7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2869" y="15031"/>
              <a:ext cx="540" cy="5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3487" y="14962"/>
              <a:ext cx="540" cy="54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3045" y="12760"/>
              <a:ext cx="0" cy="1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3051" y="13061"/>
              <a:ext cx="72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3051" y="13046"/>
              <a:ext cx="360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3044" y="13970"/>
              <a:ext cx="384" cy="4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3429" y="14453"/>
              <a:ext cx="18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3041" y="13975"/>
              <a:ext cx="152" cy="6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H="1">
              <a:off x="3138" y="14587"/>
              <a:ext cx="51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906" y="12131"/>
              <a:ext cx="350" cy="4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20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effectLst/>
                  <a:latin typeface="Times New Roman"/>
                  <a:cs typeface="Times New Roman"/>
                </a:rPr>
                <a:t>3</a:t>
              </a:r>
              <a:endParaRPr lang="ru-RU" sz="20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2049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591" y="15026"/>
              <a:ext cx="288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20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/>
                  <a:latin typeface="Times New Roman"/>
                  <a:cs typeface="Times New Roman"/>
                </a:rPr>
                <a:t>4</a:t>
              </a:r>
              <a:endParaRPr lang="ru-RU" sz="20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2049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006" y="15101"/>
              <a:ext cx="288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2000" b="1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FF00"/>
                  </a:solidFill>
                  <a:effectLst/>
                  <a:latin typeface="Times New Roman"/>
                  <a:cs typeface="Times New Roman"/>
                </a:rPr>
                <a:t>2</a:t>
              </a:r>
              <a:endParaRPr lang="ru-RU" sz="20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1 -0.02128 C 0.07309 -0.12558 0.10347 -0.22919 0.14965 -0.28099 C 0.19635 -0.3321 0.25295 -0.29302 0.32239 -0.33072 C 0.39166 -0.36818 0.49896 -0.48752 0.5658 -0.50579 C 0.63264 -0.52406 0.67795 -0.48243 0.72326 -0.4408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0" y="-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09827E-6 C -0.05782 -0.06312 -0.11563 -0.12602 -0.16198 -0.13526 C -0.20834 -0.14451 -0.25903 -0.06914 -0.27778 -0.05503 " pathEditMode="relative" ptsTypes="aaA">
                                      <p:cBhvr>
                                        <p:cTn id="3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cs305401.vk.me/u59053067/-14/x_67196b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92896"/>
            <a:ext cx="2904626" cy="4149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http://xallyava.ru/images/Sowetskaya_epoha_2/Mulytiki/81f3876e7a0955d64836ca4903db46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348880"/>
            <a:ext cx="3398778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987824" y="0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Monotype Corsiva" pitchFamily="66" charset="0"/>
              </a:rPr>
              <a:t>30 : 5 ∙ 3</a:t>
            </a:r>
            <a:endParaRPr lang="ru-RU" sz="9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4355976" y="1412776"/>
            <a:ext cx="1440160" cy="1296144"/>
          </a:xfrm>
          <a:prstGeom prst="wedgeEllipseCallout">
            <a:avLst>
              <a:gd name="adj1" fmla="val -66743"/>
              <a:gd name="adj2" fmla="val 61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88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6156176" y="1340768"/>
            <a:ext cx="2448272" cy="1296144"/>
          </a:xfrm>
          <a:prstGeom prst="cloud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rgbClr val="C00000"/>
                </a:solidFill>
                <a:latin typeface="Monotype Corsiva" pitchFamily="66" charset="0"/>
              </a:rPr>
              <a:t>УКАЗ ГОРОДА «ПОРЯДОК»</a:t>
            </a:r>
            <a:r>
              <a:rPr lang="ru-RU" smtClean="0">
                <a:latin typeface="Monotype Corsiva" pitchFamily="66" charset="0"/>
              </a:rPr>
              <a:t/>
            </a:r>
            <a:br>
              <a:rPr lang="ru-RU" smtClean="0">
                <a:latin typeface="Monotype Corsiva" pitchFamily="66" charset="0"/>
              </a:rPr>
            </a:br>
            <a:r>
              <a:rPr lang="ru-RU" smtClean="0"/>
              <a:t/>
            </a:r>
            <a:br>
              <a:rPr lang="ru-RU" smtClean="0"/>
            </a:br>
            <a:endParaRPr lang="ru-RU" dirty="0" smtClean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80120" y="764704"/>
            <a:ext cx="8268344" cy="6093296"/>
          </a:xfrm>
          <a:noFill/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и вычитание чисел называть действиями первой ступени (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и деление чисел – действиями второй ступени (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выполнения действий при нахождении значений выражений </a:t>
            </a:r>
            <a:endParaRPr lang="ru-RU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определять следующими правилами:</a:t>
            </a:r>
            <a:endParaRPr lang="ru-RU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нет скобок: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	8 – 3 + 4 +2 – 6 + 5 = 0			б) 8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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: 4 : 2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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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= 90 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слева                     направо	                        слева               направо 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	8 – 3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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: 2 + 6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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= 32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слева              направо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ru-RU" sz="1800" b="1" dirty="0" smtClean="0"/>
              <a:t>Если есть скобки: (</a:t>
            </a:r>
            <a:r>
              <a:rPr lang="en-US" sz="1800" b="1" dirty="0" smtClean="0"/>
              <a:t>II </a:t>
            </a:r>
            <a:r>
              <a:rPr lang="en-US" sz="1800" b="1" dirty="0" smtClean="0">
                <a:sym typeface="Symbol"/>
              </a:rPr>
              <a:t></a:t>
            </a:r>
            <a:r>
              <a:rPr lang="en-US" sz="1800" b="1" dirty="0" smtClean="0"/>
              <a:t> I</a:t>
            </a:r>
            <a:r>
              <a:rPr lang="ru-RU" sz="1800" b="1" dirty="0" smtClean="0"/>
              <a:t>) учитывая 1.</a:t>
            </a:r>
            <a:endParaRPr lang="ru-RU" sz="1800" dirty="0" smtClean="0"/>
          </a:p>
          <a:p>
            <a:pPr>
              <a:buNone/>
              <a:defRPr/>
            </a:pPr>
            <a:r>
              <a:rPr lang="ru-RU" sz="1800" b="1" dirty="0" smtClean="0"/>
              <a:t>8 – (3 – 4 : 2) + 6 </a:t>
            </a:r>
            <a:r>
              <a:rPr lang="ru-RU" sz="1800" b="1" dirty="0" smtClean="0">
                <a:sym typeface="Symbol"/>
              </a:rPr>
              <a:t></a:t>
            </a:r>
            <a:r>
              <a:rPr lang="ru-RU" sz="1800" b="1" dirty="0" smtClean="0"/>
              <a:t> 5 = 37</a:t>
            </a:r>
            <a:endParaRPr lang="ru-RU" sz="1800" dirty="0" smtClean="0"/>
          </a:p>
          <a:p>
            <a:pPr>
              <a:buNone/>
              <a:defRPr/>
            </a:pPr>
            <a:r>
              <a:rPr lang="ru-RU" sz="1800" b="1" dirty="0" smtClean="0"/>
              <a:t>Если порядок действий не изменяется, скобки не писать.</a:t>
            </a:r>
            <a:endParaRPr lang="ru-RU" sz="1800" dirty="0" smtClean="0"/>
          </a:p>
          <a:p>
            <a:pPr>
              <a:buNone/>
              <a:defRPr/>
            </a:pPr>
            <a:r>
              <a:rPr lang="ru-RU" sz="1800" b="1" dirty="0" smtClean="0"/>
              <a:t>( 8 – 3) + 5 = 8 – 3 + 5 = 10</a:t>
            </a:r>
            <a:endParaRPr lang="ru-RU" sz="1800" dirty="0" smtClean="0"/>
          </a:p>
          <a:p>
            <a:pPr>
              <a:buNone/>
              <a:defRPr/>
            </a:pPr>
            <a:r>
              <a:rPr lang="ru-RU" sz="1800" b="1" dirty="0" smtClean="0"/>
              <a:t>Изменять порядок действий можно на основе свойств сложения, вычитания и умножения.</a:t>
            </a:r>
            <a:endParaRPr lang="ru-RU" sz="1800" dirty="0" smtClean="0"/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187624" y="3068960"/>
            <a:ext cx="17859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436096" y="3068960"/>
            <a:ext cx="178593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331640" y="4221088"/>
            <a:ext cx="1285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03848" y="4221088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презентации - 4">
  <a:themeElements>
    <a:clrScheme name="Другая 1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497A"/>
      </a:hlink>
      <a:folHlink>
        <a:srgbClr val="3F315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269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Фокина Л. П. Шаблон презентации - 4</vt:lpstr>
      <vt:lpstr>Домашнее задание:    №201(а).    Расфасовали 12кг 600 грамм конфет в коробки, по 300грамм в каждой. Сколько коробок конфет получилось?</vt:lpstr>
      <vt:lpstr>Домашнее задание Заполни таблицу:</vt:lpstr>
      <vt:lpstr>Слайд 3</vt:lpstr>
      <vt:lpstr>Путешествие в страну  «Новые знания»</vt:lpstr>
      <vt:lpstr>За этим тоннелем находится необычный город, в который нельзя попасть, не узнав его названия. Название города зашифровано примерами. </vt:lpstr>
      <vt:lpstr>Слайд 6</vt:lpstr>
      <vt:lpstr>Слайд 7</vt:lpstr>
      <vt:lpstr>Слайд 8</vt:lpstr>
      <vt:lpstr>УКАЗ ГОРОДА «ПОРЯДОК»  </vt:lpstr>
      <vt:lpstr>Вычисли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35</cp:revision>
  <dcterms:created xsi:type="dcterms:W3CDTF">2014-07-09T12:43:29Z</dcterms:created>
  <dcterms:modified xsi:type="dcterms:W3CDTF">2015-10-13T05:12:36Z</dcterms:modified>
</cp:coreProperties>
</file>