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9" r:id="rId6"/>
    <p:sldId id="260" r:id="rId7"/>
    <p:sldId id="300" r:id="rId8"/>
    <p:sldId id="261" r:id="rId9"/>
    <p:sldId id="310" r:id="rId10"/>
    <p:sldId id="262" r:id="rId11"/>
    <p:sldId id="301" r:id="rId12"/>
    <p:sldId id="313" r:id="rId13"/>
    <p:sldId id="263" r:id="rId14"/>
    <p:sldId id="303" r:id="rId15"/>
    <p:sldId id="270" r:id="rId16"/>
    <p:sldId id="264" r:id="rId17"/>
    <p:sldId id="304" r:id="rId18"/>
    <p:sldId id="265" r:id="rId19"/>
    <p:sldId id="305" r:id="rId20"/>
    <p:sldId id="266" r:id="rId21"/>
    <p:sldId id="306" r:id="rId22"/>
    <p:sldId id="267" r:id="rId23"/>
    <p:sldId id="272" r:id="rId24"/>
    <p:sldId id="271" r:id="rId25"/>
    <p:sldId id="292" r:id="rId26"/>
    <p:sldId id="311" r:id="rId27"/>
    <p:sldId id="273" r:id="rId28"/>
    <p:sldId id="307" r:id="rId29"/>
    <p:sldId id="274" r:id="rId30"/>
    <p:sldId id="308" r:id="rId31"/>
    <p:sldId id="275" r:id="rId32"/>
    <p:sldId id="276" r:id="rId33"/>
    <p:sldId id="293" r:id="rId34"/>
    <p:sldId id="277" r:id="rId35"/>
    <p:sldId id="294" r:id="rId36"/>
    <p:sldId id="278" r:id="rId37"/>
    <p:sldId id="295" r:id="rId38"/>
    <p:sldId id="279" r:id="rId39"/>
    <p:sldId id="296" r:id="rId40"/>
    <p:sldId id="280" r:id="rId41"/>
    <p:sldId id="297" r:id="rId42"/>
    <p:sldId id="281" r:id="rId43"/>
    <p:sldId id="298" r:id="rId44"/>
    <p:sldId id="282" r:id="rId45"/>
    <p:sldId id="299" r:id="rId46"/>
    <p:sldId id="283" r:id="rId47"/>
    <p:sldId id="284" r:id="rId48"/>
    <p:sldId id="312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6473" autoAdjust="0"/>
  </p:normalViewPr>
  <p:slideViewPr>
    <p:cSldViewPr>
      <p:cViewPr>
        <p:scale>
          <a:sx n="66" d="100"/>
          <a:sy n="66" d="100"/>
        </p:scale>
        <p:origin x="-56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7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6135535141440692E-2"/>
          <c:y val="2.5784548488148235E-2"/>
          <c:w val="0.8892695878292991"/>
          <c:h val="0.869373760002897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металлургия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0.62000000000000122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машиностроение и металлообработка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пищевая промышленность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%">
                  <c:v>0.16000000000000034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электроэнергетика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0%">
                  <c:v>5.0000000000000107E-2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промстройматериалы</c:v>
                </c:pt>
              </c:strCache>
            </c:strRef>
          </c:tx>
          <c:spPr>
            <a:solidFill>
              <a:schemeClr val="tx2">
                <a:lumMod val="10000"/>
              </a:schemeClr>
            </a:solidFill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 formatCode="0%">
                  <c:v>2.0000000000000049E-2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отрасли промышленности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 formatCode="0%">
                  <c:v>5.0000000000000107E-2</c:v>
                </c:pt>
              </c:numCache>
            </c:numRef>
          </c:val>
        </c:ser>
        <c:axId val="61527168"/>
        <c:axId val="61528704"/>
      </c:barChart>
      <c:catAx>
        <c:axId val="61527168"/>
        <c:scaling>
          <c:orientation val="minMax"/>
        </c:scaling>
        <c:axPos val="b"/>
        <c:tickLblPos val="nextTo"/>
        <c:crossAx val="61528704"/>
        <c:crosses val="autoZero"/>
        <c:auto val="1"/>
        <c:lblAlgn val="ctr"/>
        <c:lblOffset val="100"/>
      </c:catAx>
      <c:valAx>
        <c:axId val="615287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61527168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3"/>
  <c:chart>
    <c:autoTitleDeleted val="1"/>
    <c:plotArea>
      <c:layout>
        <c:manualLayout>
          <c:layoutTarget val="inner"/>
          <c:xMode val="edge"/>
          <c:yMode val="edge"/>
          <c:x val="0.20991438221063949"/>
          <c:y val="0"/>
          <c:w val="0.85875705916253064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tx1">
                  <a:lumMod val="75000"/>
                </a:schemeClr>
              </a:solidFill>
            </c:spPr>
          </c:dPt>
          <c:dPt>
            <c:idx val="3"/>
            <c:spPr>
              <a:solidFill>
                <a:schemeClr val="tx1">
                  <a:lumMod val="65000"/>
                </a:schemeClr>
              </a:solidFill>
            </c:spPr>
          </c:dPt>
          <c:dPt>
            <c:idx val="9"/>
            <c:spPr>
              <a:solidFill>
                <a:schemeClr val="tx1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</a:t>
                    </a:r>
                    <a:endParaRPr lang="en-US" sz="3200" b="1" dirty="0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2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3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4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5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5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6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7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7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8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9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9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10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11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1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12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13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3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14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4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15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5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16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6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17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8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19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dLbl>
              <c:idx val="19"/>
              <c:tx>
                <c:rich>
                  <a:bodyPr/>
                  <a:lstStyle/>
                  <a:p>
                    <a:r>
                      <a:rPr lang="ru-RU" sz="3200" b="1" smtClean="0">
                        <a:solidFill>
                          <a:schemeClr val="bg1"/>
                        </a:solidFill>
                        <a:latin typeface="Bookman Old Style" pitchFamily="18" charset="0"/>
                      </a:rPr>
                      <a:t>20</a:t>
                    </a:r>
                    <a:endParaRPr lang="en-US" sz="3200" b="1">
                      <a:solidFill>
                        <a:schemeClr val="bg1"/>
                      </a:solidFill>
                      <a:latin typeface="Bookman Old Style" pitchFamily="18" charset="0"/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  <c:showVal val="1"/>
            <c:showLeaderLines val="1"/>
          </c:dLbls>
          <c:cat>
            <c:numRef>
              <c:f>Лист1!$A$2:$A$21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Лист1!$B$2:$B$21</c:f>
              <c:numCache>
                <c:formatCode>General</c:formatCode>
                <c:ptCount val="20"/>
                <c:pt idx="0">
                  <c:v>18</c:v>
                </c:pt>
                <c:pt idx="1">
                  <c:v>18</c:v>
                </c:pt>
                <c:pt idx="2">
                  <c:v>18</c:v>
                </c:pt>
                <c:pt idx="3">
                  <c:v>18</c:v>
                </c:pt>
                <c:pt idx="4">
                  <c:v>18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18</c:v>
                </c:pt>
                <c:pt idx="17">
                  <c:v>18</c:v>
                </c:pt>
                <c:pt idx="18">
                  <c:v>18</c:v>
                </c:pt>
                <c:pt idx="19">
                  <c:v>18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B018E-E924-4C8D-93EF-3CAF02FC3B40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C592-3E39-4CE4-AAED-EFCF5252D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FC592-3E39-4CE4-AAED-EFCF5252D3B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bg2">
                <a:tint val="80000"/>
                <a:satMod val="300000"/>
                <a:alpha val="38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EBCE-7E95-4E14-B3CC-813A29D400F5}" type="datetimeFigureOut">
              <a:rPr lang="ru-RU" smtClean="0"/>
              <a:pPr/>
              <a:t>07.02.2009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D447-3A1A-47F9-99AF-0F2FB7E14B2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815290" cy="214313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Интеллектуальная игра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"</a:t>
            </a:r>
            <a:r>
              <a:rPr lang="ru-RU" b="1" dirty="0">
                <a:solidFill>
                  <a:srgbClr val="FF0000"/>
                </a:solidFill>
              </a:rPr>
              <a:t>Что? Где? Когда?"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85926"/>
            <a:ext cx="8072494" cy="3281370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solidFill>
                  <a:srgbClr val="FF0000"/>
                </a:solidFill>
              </a:rPr>
              <a:t>Цель: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повышение познавательного интереса к предметам естественнонаучного цикла, развитие логического мышления учащихся, реализация межпредметных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связей </a:t>
            </a:r>
          </a:p>
          <a:p>
            <a:pPr algn="l"/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(география,  химия, биология, физика, информатика, математика).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№4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buNone/>
            </a:pPr>
            <a:r>
              <a:rPr lang="ru-RU" sz="7600" dirty="0">
                <a:solidFill>
                  <a:srgbClr val="FF0000"/>
                </a:solidFill>
              </a:rPr>
              <a:t> </a:t>
            </a:r>
            <a:r>
              <a:rPr lang="ru-RU" sz="7600" dirty="0" smtClean="0">
                <a:solidFill>
                  <a:srgbClr val="FF0000"/>
                </a:solidFill>
              </a:rPr>
              <a:t>   </a:t>
            </a:r>
            <a:r>
              <a:rPr lang="ru-RU" sz="7600" b="1" dirty="0" smtClean="0">
                <a:solidFill>
                  <a:srgbClr val="FF0000"/>
                </a:solidFill>
                <a:latin typeface="Bookman Old Style" pitchFamily="18" charset="0"/>
              </a:rPr>
              <a:t>Проследите </a:t>
            </a:r>
            <a:r>
              <a:rPr lang="ru-RU" sz="7600" b="1" dirty="0">
                <a:solidFill>
                  <a:srgbClr val="FF0000"/>
                </a:solidFill>
                <a:latin typeface="Bookman Old Style" pitchFamily="18" charset="0"/>
              </a:rPr>
              <a:t>путь зарождения города  Липецка , указывая его стрелочками от самого начального периода до наших времен.</a:t>
            </a:r>
          </a:p>
          <a:p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1283- 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1284г - романовские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вотчины </a:t>
            </a:r>
            <a:endParaRPr lang="ru-RU" sz="5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после 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1601г </a:t>
            </a:r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- ныне 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село </a:t>
            </a:r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Ленино</a:t>
            </a:r>
          </a:p>
          <a:p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 1614г - построена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небольшая  крепость – острог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, заселенная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ратными 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людьми</a:t>
            </a:r>
          </a:p>
          <a:p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1627-1628гг - территория 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города Романова сильно разрослась, в окрестностях насчитывалось 7населенных пунктов:  г. Романово, село </a:t>
            </a:r>
            <a:r>
              <a:rPr lang="ru-RU" sz="5600" b="1" dirty="0" err="1">
                <a:solidFill>
                  <a:srgbClr val="FFFF00"/>
                </a:solidFill>
                <a:latin typeface="Bookman Old Style" pitchFamily="18" charset="0"/>
              </a:rPr>
              <a:t>Сырское,село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 Подгорное, село Малые  Студенки </a:t>
            </a:r>
            <a:r>
              <a:rPr lang="ru-RU" sz="5600" b="1" dirty="0" err="1">
                <a:solidFill>
                  <a:srgbClr val="FFFF00"/>
                </a:solidFill>
                <a:latin typeface="Bookman Old Style" pitchFamily="18" charset="0"/>
              </a:rPr>
              <a:t>Липские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, деревня Дикая Поляна ( 16мкрн), село Студенки Большие, село Новый </a:t>
            </a:r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Починок</a:t>
            </a:r>
          </a:p>
          <a:p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1647г - город  </a:t>
            </a:r>
            <a:r>
              <a:rPr lang="ru-RU" sz="5600" b="1" dirty="0" err="1" smtClean="0">
                <a:solidFill>
                  <a:srgbClr val="002060"/>
                </a:solidFill>
                <a:latin typeface="Bookman Old Style" pitchFamily="18" charset="0"/>
              </a:rPr>
              <a:t>Сокольск</a:t>
            </a:r>
            <a:endParaRPr lang="ru-RU" sz="5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1635-1658гг - Белгородская 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защитная черта( с.Доброе, </a:t>
            </a:r>
            <a:r>
              <a:rPr lang="ru-RU" sz="5600" b="1" dirty="0" err="1">
                <a:solidFill>
                  <a:srgbClr val="FFFF00"/>
                </a:solidFill>
                <a:latin typeface="Bookman Old Style" pitchFamily="18" charset="0"/>
              </a:rPr>
              <a:t>Сокольск,Романов,село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5600" b="1" dirty="0" err="1">
                <a:solidFill>
                  <a:srgbClr val="FFFF00"/>
                </a:solidFill>
                <a:latin typeface="Bookman Old Style" pitchFamily="18" charset="0"/>
              </a:rPr>
              <a:t>Пады</a:t>
            </a:r>
            <a:r>
              <a:rPr lang="ru-RU" sz="5600" b="1" dirty="0">
                <a:solidFill>
                  <a:srgbClr val="FFFF00"/>
                </a:solidFill>
                <a:latin typeface="Bookman Old Style" pitchFamily="18" charset="0"/>
              </a:rPr>
              <a:t>, </a:t>
            </a:r>
            <a:r>
              <a:rPr lang="ru-RU" sz="5600" b="1" dirty="0" smtClean="0">
                <a:solidFill>
                  <a:srgbClr val="FFFF00"/>
                </a:solidFill>
                <a:latin typeface="Bookman Old Style" pitchFamily="18" charset="0"/>
              </a:rPr>
              <a:t>Усмань)</a:t>
            </a:r>
          </a:p>
          <a:p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конец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17 начало 18вв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.  территория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нынешней Липецкой -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области </a:t>
            </a:r>
            <a:r>
              <a:rPr lang="ru-RU" sz="5600" b="1" dirty="0">
                <a:solidFill>
                  <a:srgbClr val="002060"/>
                </a:solidFill>
                <a:latin typeface="Bookman Old Style" pitchFamily="18" charset="0"/>
              </a:rPr>
              <a:t>входила в состав Азовского края</a:t>
            </a:r>
            <a:r>
              <a:rPr lang="ru-RU" sz="5600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1283- 1284г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357298"/>
            <a:ext cx="1358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после 1601г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714620"/>
            <a:ext cx="1285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1614г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071810"/>
            <a:ext cx="2505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1627-1628гг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57161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1647г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143380"/>
            <a:ext cx="226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1635-1658гг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2862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конец 17 начало 18вв.  территория нынешней Липецкой области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1283- 1284г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058" y="1357298"/>
            <a:ext cx="13580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после 1601г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714620"/>
            <a:ext cx="1285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1614г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071810"/>
            <a:ext cx="25053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1627-1628гг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1571612"/>
            <a:ext cx="1285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1647г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143380"/>
            <a:ext cx="2262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1635-1658гг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2862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конец 17 начало 18вв.  территория нынешней Липецкой области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14612" y="1785926"/>
            <a:ext cx="1214446" cy="3571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714612" y="2285992"/>
            <a:ext cx="1214446" cy="5715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1"/>
          </p:cNvCxnSpPr>
          <p:nvPr/>
        </p:nvCxnSpPr>
        <p:spPr>
          <a:xfrm>
            <a:off x="2928926" y="3071810"/>
            <a:ext cx="714380" cy="2923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643570" y="2071678"/>
            <a:ext cx="1428760" cy="114300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2"/>
            <a:endCxn id="8" idx="0"/>
          </p:cNvCxnSpPr>
          <p:nvPr/>
        </p:nvCxnSpPr>
        <p:spPr>
          <a:xfrm rot="16200000" flipH="1">
            <a:off x="6322902" y="3120128"/>
            <a:ext cx="1986993" cy="5950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8" idx="1"/>
          </p:cNvCxnSpPr>
          <p:nvPr/>
        </p:nvCxnSpPr>
        <p:spPr>
          <a:xfrm rot="10800000" flipV="1">
            <a:off x="4929190" y="4435768"/>
            <a:ext cx="1285884" cy="2791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Вопросы по химии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b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№5</a:t>
            </a:r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</a:br>
            <a:endParaRPr lang="ru-RU" sz="3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>
            <a:normAutofit fontScale="55000" lnSpcReduction="20000"/>
          </a:bodyPr>
          <a:lstStyle/>
          <a:p>
            <a:pPr lvl="0" algn="ctr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  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Липецк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–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город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–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курорт, издавна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известный своими минеральными водами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, хотелось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бы узнать у знатоков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, каков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состав Липецкой минеральной воды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. Прочтите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правильно  на этикетке химический состав воды, какой 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элемент </a:t>
            </a:r>
            <a:r>
              <a:rPr lang="ru-RU" sz="6500" b="1" dirty="0">
                <a:solidFill>
                  <a:srgbClr val="FF0000"/>
                </a:solidFill>
                <a:latin typeface="Bookman Old Style" pitchFamily="18" charset="0"/>
              </a:rPr>
              <a:t>занимает лидирующую позицию в этой </a:t>
            </a:r>
            <a:r>
              <a:rPr lang="ru-RU" sz="6500" b="1" dirty="0" smtClean="0">
                <a:solidFill>
                  <a:srgbClr val="FF0000"/>
                </a:solidFill>
                <a:latin typeface="Bookman Old Style" pitchFamily="18" charset="0"/>
              </a:rPr>
              <a:t>ступени.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Бикарбонаты</a:t>
            </a:r>
          </a:p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Хлориды</a:t>
            </a:r>
          </a:p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Сульфаты</a:t>
            </a:r>
          </a:p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Кальций</a:t>
            </a:r>
          </a:p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Магний</a:t>
            </a:r>
          </a:p>
          <a:p>
            <a:pPr marL="2514600" lvl="7" indent="-27622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Калий</a:t>
            </a:r>
          </a:p>
          <a:p>
            <a:pPr lvl="7">
              <a:buNone/>
            </a:pPr>
            <a:endParaRPr lang="ru-RU" sz="32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Первый количественный анализ источника</a:t>
            </a:r>
          </a:p>
          <a:p>
            <a:pPr algn="ctr">
              <a:buNone/>
            </a:pPr>
            <a:endParaRPr lang="ru-RU" sz="105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mar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углекислой извести – 0,20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  углекислого железа – 0,217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поваренной соли -0,198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солено – кислой магнезии -0,046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серно- кислой извести – 0,02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глауберовой соли – 0,081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1619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ископаемой смолы -0,06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№6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На </a:t>
            </a: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территории Липецкой области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добывается </a:t>
            </a: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большое количество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известняка </a:t>
            </a: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и песка, используемые в строительстве и  изготовлении силикатного кирпича, какие химические элементы 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 входят </a:t>
            </a: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в их состав</a:t>
            </a: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lvl="0" algn="ctr"/>
            <a:endParaRPr lang="ru-RU" sz="2000" dirty="0">
              <a:solidFill>
                <a:srgbClr val="FF0000"/>
              </a:solidFill>
            </a:endParaRPr>
          </a:p>
          <a:p>
            <a:pPr lvl="0">
              <a:buNone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66925" lvl="7" indent="-180975"/>
            <a:endParaRPr lang="ru-RU" sz="4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2066925" lvl="7" indent="-18097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Кремнезем</a:t>
            </a:r>
          </a:p>
          <a:p>
            <a:pPr marL="2066925" lvl="7" indent="-180975"/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Карбонат кальция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№7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</a:rPr>
              <a:t>Почему Святой источник в Задонском районе, содержащий в воде нитраты </a:t>
            </a:r>
            <a:r>
              <a:rPr lang="ru-RU" sz="4400" b="1" dirty="0" smtClean="0">
                <a:solidFill>
                  <a:srgbClr val="FF0000"/>
                </a:solidFill>
              </a:rPr>
              <a:t>серебра , оздоравливает </a:t>
            </a:r>
            <a:r>
              <a:rPr lang="ru-RU" sz="4400" b="1" dirty="0">
                <a:solidFill>
                  <a:srgbClr val="FF0000"/>
                </a:solidFill>
              </a:rPr>
              <a:t>организм?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428868"/>
            <a:ext cx="9144000" cy="3697295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Серебро убивает в воде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Bookman Old Style" pitchFamily="18" charset="0"/>
              </a:rPr>
              <a:t>все микробы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Правила игры: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1974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250" b="1" dirty="0" smtClean="0">
                <a:solidFill>
                  <a:srgbClr val="FFFF00"/>
                </a:solidFill>
                <a:latin typeface="Bookman Old Style" pitchFamily="18" charset="0"/>
              </a:rPr>
              <a:t>Интеллектуальная </a:t>
            </a:r>
            <a:r>
              <a:rPr lang="ru-RU" sz="2250" b="1" dirty="0">
                <a:solidFill>
                  <a:srgbClr val="FFFF00"/>
                </a:solidFill>
                <a:latin typeface="Bookman Old Style" pitchFamily="18" charset="0"/>
              </a:rPr>
              <a:t>игра “Что? Где? Когда?” проводится в рамках предметной декады. О проведении данной игры сообщается заранее. От каждого класса (среди </a:t>
            </a:r>
            <a:r>
              <a:rPr lang="ru-RU" sz="2250" b="1" dirty="0" smtClean="0">
                <a:solidFill>
                  <a:srgbClr val="FFFF00"/>
                </a:solidFill>
                <a:latin typeface="Bookman Old Style" pitchFamily="18" charset="0"/>
              </a:rPr>
              <a:t>8-х </a:t>
            </a:r>
            <a:r>
              <a:rPr lang="ru-RU" sz="2250" b="1" dirty="0">
                <a:solidFill>
                  <a:srgbClr val="FFFF00"/>
                </a:solidFill>
                <a:latin typeface="Bookman Old Style" pitchFamily="18" charset="0"/>
              </a:rPr>
              <a:t>классов) выдвигается </a:t>
            </a:r>
            <a:r>
              <a:rPr lang="ru-RU" sz="2250" b="1" dirty="0" smtClean="0">
                <a:solidFill>
                  <a:srgbClr val="FFFF00"/>
                </a:solidFill>
                <a:latin typeface="Bookman Old Style" pitchFamily="18" charset="0"/>
              </a:rPr>
              <a:t>8 представителей </a:t>
            </a:r>
            <a:r>
              <a:rPr lang="ru-RU" sz="2250" b="1" dirty="0">
                <a:solidFill>
                  <a:srgbClr val="FFFF00"/>
                </a:solidFill>
                <a:latin typeface="Bookman Old Style" pitchFamily="18" charset="0"/>
              </a:rPr>
              <a:t>в состав сборной. </a:t>
            </a:r>
            <a:r>
              <a:rPr lang="ru-RU" sz="2250" b="1" dirty="0" smtClean="0">
                <a:solidFill>
                  <a:srgbClr val="FFFF00"/>
                </a:solidFill>
                <a:latin typeface="Bookman Old Style" pitchFamily="18" charset="0"/>
              </a:rPr>
              <a:t>Остальные следят за ходом игры  и принимают в ней участия, отвечая на вопросы, на которые не дала ответ их команда, таким образом ,  в ходе игры задействованы все учащиеся.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250" b="1" dirty="0" smtClean="0">
                <a:solidFill>
                  <a:srgbClr val="FFFF00"/>
                </a:solidFill>
                <a:latin typeface="Bookman Old Style" pitchFamily="18" charset="0"/>
              </a:rPr>
              <a:t>Для </a:t>
            </a:r>
            <a:r>
              <a:rPr lang="ru-RU" sz="2250" b="1" dirty="0">
                <a:solidFill>
                  <a:srgbClr val="FFFF00"/>
                </a:solidFill>
                <a:latin typeface="Bookman Old Style" pitchFamily="18" charset="0"/>
              </a:rPr>
              <a:t>оценки работы команд выбирают независимое жюри, призванное следить за соблюдением правил игры и учетом набранных баллов за правильные ответы на вопросы. На обдумывание каждого вопроса дается одна минута. В ходе игры можно устраивать музыкальные паузы. </a:t>
            </a:r>
          </a:p>
          <a:p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№8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3800" b="1" dirty="0">
                <a:solidFill>
                  <a:srgbClr val="FF0000"/>
                </a:solidFill>
              </a:rPr>
              <a:t>Новолипецкий металлургический комбинат- один из крупнейших в Европе </a:t>
            </a:r>
            <a:r>
              <a:rPr lang="ru-RU" sz="3800" b="1" dirty="0" smtClean="0">
                <a:solidFill>
                  <a:srgbClr val="FF0000"/>
                </a:solidFill>
              </a:rPr>
              <a:t>производителей чугуна, стали</a:t>
            </a:r>
            <a:r>
              <a:rPr lang="ru-RU" sz="3800" b="1" dirty="0">
                <a:solidFill>
                  <a:srgbClr val="FF0000"/>
                </a:solidFill>
              </a:rPr>
              <a:t>, </a:t>
            </a:r>
            <a:r>
              <a:rPr lang="ru-RU" sz="3800" b="1" dirty="0" smtClean="0">
                <a:solidFill>
                  <a:srgbClr val="FF0000"/>
                </a:solidFill>
              </a:rPr>
              <a:t>проката, ферросплавов, кокса</a:t>
            </a:r>
            <a:r>
              <a:rPr lang="ru-RU" sz="3800" b="1" dirty="0">
                <a:solidFill>
                  <a:srgbClr val="FF0000"/>
                </a:solidFill>
              </a:rPr>
              <a:t>, азотных удобрений.  Укажите, какие из выше перечисленных продуктов производства используются в химической </a:t>
            </a:r>
            <a:r>
              <a:rPr lang="ru-RU" sz="3800" b="1" dirty="0" smtClean="0">
                <a:solidFill>
                  <a:srgbClr val="FF0000"/>
                </a:solidFill>
              </a:rPr>
              <a:t>промышленности</a:t>
            </a:r>
          </a:p>
          <a:p>
            <a:pPr marL="0" lvl="0" indent="0"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Липецкой </a:t>
            </a:r>
            <a:r>
              <a:rPr lang="ru-RU" sz="3800" b="1" dirty="0">
                <a:solidFill>
                  <a:srgbClr val="FF0000"/>
                </a:solidFill>
              </a:rPr>
              <a:t>области</a:t>
            </a:r>
            <a:r>
              <a:rPr lang="ru-RU" sz="3800" b="1" dirty="0" smtClean="0">
                <a:solidFill>
                  <a:srgbClr val="FF0000"/>
                </a:solidFill>
              </a:rPr>
              <a:t>?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ферросплавы , кокс,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азотные удобрения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Вопросы по биологии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b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№9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lnSpc>
                <a:spcPct val="120000"/>
              </a:lnSpc>
              <a:buNone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Рассмотрев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карту</a:t>
            </a:r>
          </a:p>
          <a:p>
            <a:pPr marL="0" lvl="0" indent="0" algn="ctr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«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Природные заповедники Липецкой области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»,</a:t>
            </a:r>
          </a:p>
          <a:p>
            <a:pPr marL="0" lvl="0" indent="0" algn="ctr">
              <a:lnSpc>
                <a:spcPct val="120000"/>
              </a:lnSpc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скажите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, на территории  какого района области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располагаются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участки: </a:t>
            </a:r>
            <a:r>
              <a:rPr lang="ru-RU" sz="3600" b="1" dirty="0" err="1">
                <a:solidFill>
                  <a:srgbClr val="FF0000"/>
                </a:solidFill>
                <a:latin typeface="Bookman Old Style" pitchFamily="18" charset="0"/>
              </a:rPr>
              <a:t>Галичья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 гора, Морозова гора, </a:t>
            </a:r>
            <a:r>
              <a:rPr lang="ru-RU" sz="3600" b="1" dirty="0" err="1">
                <a:solidFill>
                  <a:srgbClr val="FF0000"/>
                </a:solidFill>
                <a:latin typeface="Bookman Old Style" pitchFamily="18" charset="0"/>
              </a:rPr>
              <a:t>Плющань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, Быкова шея, Воронов камень, </a:t>
            </a:r>
            <a:r>
              <a:rPr lang="ru-RU" sz="3600" b="1" dirty="0" err="1">
                <a:solidFill>
                  <a:srgbClr val="FF0000"/>
                </a:solidFill>
                <a:latin typeface="Bookman Old Style" pitchFamily="18" charset="0"/>
              </a:rPr>
              <a:t>Воргольское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, Воронежский государственный биосферный заповедник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.</a:t>
            </a:r>
          </a:p>
          <a:p>
            <a:pPr lvl="0"/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Галичья гора – Задонский район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Морозова гора - Задонский район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Плющань – </a:t>
            </a:r>
            <a:r>
              <a:rPr lang="ru-RU" b="1" dirty="0" err="1" smtClean="0">
                <a:solidFill>
                  <a:srgbClr val="002060"/>
                </a:solidFill>
              </a:rPr>
              <a:t>Краснинский</a:t>
            </a:r>
            <a:r>
              <a:rPr lang="ru-RU" b="1" dirty="0" smtClean="0">
                <a:solidFill>
                  <a:srgbClr val="002060"/>
                </a:solidFill>
              </a:rPr>
              <a:t> район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Быкова Шея -  на границе Липецкого, Задонского и </a:t>
            </a:r>
            <a:r>
              <a:rPr lang="ru-RU" b="1" dirty="0" err="1" smtClean="0">
                <a:solidFill>
                  <a:srgbClr val="002060"/>
                </a:solidFill>
              </a:rPr>
              <a:t>Лебедянского</a:t>
            </a:r>
            <a:r>
              <a:rPr lang="ru-RU" b="1" dirty="0" smtClean="0">
                <a:solidFill>
                  <a:srgbClr val="002060"/>
                </a:solidFill>
              </a:rPr>
              <a:t> районов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Воронов Камень – </a:t>
            </a:r>
            <a:r>
              <a:rPr lang="ru-RU" b="1" dirty="0" err="1" smtClean="0">
                <a:solidFill>
                  <a:srgbClr val="002060"/>
                </a:solidFill>
              </a:rPr>
              <a:t>Долгоруковский</a:t>
            </a:r>
            <a:r>
              <a:rPr lang="ru-RU" b="1" dirty="0" smtClean="0">
                <a:solidFill>
                  <a:srgbClr val="002060"/>
                </a:solidFill>
              </a:rPr>
              <a:t> район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Воргольское</a:t>
            </a:r>
            <a:r>
              <a:rPr lang="ru-RU" b="1" dirty="0" smtClean="0">
                <a:solidFill>
                  <a:srgbClr val="002060"/>
                </a:solidFill>
              </a:rPr>
              <a:t> – </a:t>
            </a:r>
            <a:r>
              <a:rPr lang="ru-RU" b="1" dirty="0" err="1" smtClean="0">
                <a:solidFill>
                  <a:srgbClr val="002060"/>
                </a:solidFill>
              </a:rPr>
              <a:t>Долгоруковский</a:t>
            </a:r>
            <a:r>
              <a:rPr lang="ru-RU" b="1" dirty="0" smtClean="0">
                <a:solidFill>
                  <a:srgbClr val="002060"/>
                </a:solidFill>
              </a:rPr>
              <a:t> и Елецкий районы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ВГЗ – </a:t>
            </a:r>
            <a:r>
              <a:rPr lang="ru-RU" b="1" dirty="0" err="1" smtClean="0">
                <a:solidFill>
                  <a:srgbClr val="002060"/>
                </a:solidFill>
              </a:rPr>
              <a:t>Усманский</a:t>
            </a:r>
            <a:r>
              <a:rPr lang="ru-RU" b="1" dirty="0" smtClean="0">
                <a:solidFill>
                  <a:srgbClr val="002060"/>
                </a:solidFill>
              </a:rPr>
              <a:t> район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№10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52578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Рассмотрев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карту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« </a:t>
            </a:r>
            <a:r>
              <a:rPr lang="ru-RU" sz="3600" b="1" dirty="0" err="1">
                <a:solidFill>
                  <a:srgbClr val="FF0000"/>
                </a:solidFill>
                <a:latin typeface="Bookman Old Style" pitchFamily="18" charset="0"/>
              </a:rPr>
              <a:t>Ботанико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 – географическое районирование»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,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сравните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растительные сообщества  по долинам р. Дон и р.Воронеж, почему наблюдается такое расхождение в составе флоры.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2230" name="Picture 6" descr="C:\Documents and Settings\User\Мои документы\Мои рисунки\2009-01 (янв)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85728"/>
            <a:ext cx="7572428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№11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5400" b="1" dirty="0" smtClean="0">
                <a:solidFill>
                  <a:srgbClr val="FF0000"/>
                </a:solidFill>
                <a:latin typeface="Bookman Old Style" pitchFamily="18" charset="0"/>
              </a:rPr>
              <a:t>Составьте </a:t>
            </a:r>
            <a:r>
              <a:rPr lang="ru-RU" sz="5400" b="1" dirty="0">
                <a:solidFill>
                  <a:srgbClr val="FF0000"/>
                </a:solidFill>
                <a:latin typeface="Bookman Old Style" pitchFamily="18" charset="0"/>
              </a:rPr>
              <a:t>пищевую цепь для лесостепной зоны.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Пищевая цепь </a:t>
            </a:r>
            <a:endParaRPr lang="ru-RU" sz="36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лесостепной 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зоны: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Растения         </a:t>
            </a: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мышь       ястреб</a:t>
            </a:r>
            <a:endParaRPr lang="ru-RU" sz="36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3000364" y="3857628"/>
            <a:ext cx="92869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786446" y="3857628"/>
            <a:ext cx="85725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№12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Перечислите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сельскохозяйственные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растения, которые выращивают на территории </a:t>
            </a: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Липецкой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области </a:t>
            </a: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 (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не менее 10). Когда будет происходить начало вегетационного периода у растений, учитывая агроклиматические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условия?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Реквизиты: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9116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игровой </a:t>
            </a:r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стол, разделенный на сектора, 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игральный кубик, номера вопросов, компьютер. </a:t>
            </a:r>
            <a:endParaRPr lang="ru-RU" sz="3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58246" cy="5257824"/>
          </a:xfrm>
        </p:spPr>
        <p:txBody>
          <a:bodyPr>
            <a:normAutofit fontScale="70000" lnSpcReduction="20000"/>
          </a:bodyPr>
          <a:lstStyle/>
          <a:p>
            <a:pPr marL="85725" indent="-85725">
              <a:buNone/>
              <a:tabLst>
                <a:tab pos="3676650" algn="l"/>
              </a:tabLst>
            </a:pPr>
            <a:r>
              <a:rPr lang="ru-RU" sz="38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</a:t>
            </a: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Пшеница             Гречиха</a:t>
            </a:r>
          </a:p>
          <a:p>
            <a:pPr marL="3048000" indent="-3048000">
              <a:buNone/>
              <a:tabLst>
                <a:tab pos="3676650" algn="l"/>
              </a:tabLst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       Рожь                    Подсолнух</a:t>
            </a:r>
          </a:p>
          <a:p>
            <a:pPr marL="1076325" indent="-1076325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       Ячмень                Сахарная </a:t>
            </a:r>
          </a:p>
          <a:p>
            <a:pPr marL="1076325" indent="-1076325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       Овес                     свекла</a:t>
            </a:r>
          </a:p>
          <a:p>
            <a:pPr marL="1076325" indent="-1076325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       Рапс                     </a:t>
            </a:r>
            <a:r>
              <a:rPr lang="ru-RU" sz="4100" b="1" dirty="0" err="1" smtClean="0">
                <a:solidFill>
                  <a:srgbClr val="002060"/>
                </a:solidFill>
                <a:latin typeface="Bookman Old Style" pitchFamily="18" charset="0"/>
              </a:rPr>
              <a:t>Плодово</a:t>
            </a: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–</a:t>
            </a:r>
          </a:p>
          <a:p>
            <a:pPr marL="1076325" indent="-1076325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       Просо                   ягодные</a:t>
            </a:r>
          </a:p>
          <a:p>
            <a:pPr marL="1076325" indent="-1076325">
              <a:buNone/>
            </a:pPr>
            <a:endParaRPr lang="ru-RU" sz="41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marL="1076325" indent="-1076325" algn="ctr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      Начало вегетационного периода</a:t>
            </a:r>
          </a:p>
          <a:p>
            <a:pPr marL="1076325" indent="-1076325" algn="ctr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наступает при среднесуточной температуре воздуха + 10  ̊С, </a:t>
            </a:r>
          </a:p>
          <a:p>
            <a:pPr marL="1076325" indent="-1076325" algn="ctr">
              <a:buNone/>
            </a:pPr>
            <a:r>
              <a:rPr lang="ru-RU" sz="4100" b="1" dirty="0" smtClean="0">
                <a:solidFill>
                  <a:srgbClr val="002060"/>
                </a:solidFill>
                <a:latin typeface="Bookman Old Style" pitchFamily="18" charset="0"/>
              </a:rPr>
              <a:t>в весенний период.</a:t>
            </a:r>
          </a:p>
          <a:p>
            <a:pPr algn="ctr"/>
            <a:endParaRPr lang="ru-RU" sz="4100" dirty="0" smtClean="0">
              <a:latin typeface="Bookman Old Style" pitchFamily="18" charset="0"/>
            </a:endParaRPr>
          </a:p>
          <a:p>
            <a:pPr algn="ctr"/>
            <a:endParaRPr lang="ru-RU" sz="4100" dirty="0" smtClean="0"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Вопросы по математике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b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№13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01122" cy="5429288"/>
          </a:xfrm>
        </p:spPr>
        <p:txBody>
          <a:bodyPr/>
          <a:lstStyle/>
          <a:p>
            <a:pPr lvl="0" algn="ctr">
              <a:buNone/>
            </a:pPr>
            <a:r>
              <a:rPr lang="ru-RU" sz="4400" b="1" dirty="0">
                <a:solidFill>
                  <a:srgbClr val="FF0000"/>
                </a:solidFill>
                <a:latin typeface="Bookman Old Style" pitchFamily="18" charset="0"/>
              </a:rPr>
              <a:t>Рассчитайте ЕПР и ЕУ Липецкой области, зная численность населения на 2002 и 2004гг.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ЕПР = Р&gt;С,     ЕУ=Р&lt;С</a:t>
            </a:r>
          </a:p>
          <a:p>
            <a:pPr algn="ctr">
              <a:buNone/>
            </a:pPr>
            <a:r>
              <a:rPr lang="ru-RU" sz="3600" b="1" dirty="0">
                <a:solidFill>
                  <a:srgbClr val="002060"/>
                </a:solidFill>
                <a:latin typeface="Bookman Old Style" pitchFamily="18" charset="0"/>
              </a:rPr>
              <a:t>ЕПР= Н(2004г)-Н(2002г)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642918"/>
          <a:ext cx="8229600" cy="5185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571636"/>
                <a:gridCol w="1508736"/>
                <a:gridCol w="1645920"/>
                <a:gridCol w="1645920"/>
              </a:tblGrid>
              <a:tr h="1124521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район</a:t>
                      </a:r>
                      <a:endParaRPr lang="ru-RU" sz="2400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Численность населения 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 тыс. чел )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ЕПР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ЕУ</a:t>
                      </a:r>
                      <a:endParaRPr lang="ru-RU" sz="2400" b="1" dirty="0"/>
                    </a:p>
                  </a:txBody>
                  <a:tcPr/>
                </a:tc>
              </a:tr>
              <a:tr h="432508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2002</a:t>
                      </a:r>
                      <a:endParaRPr lang="ru-RU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2004</a:t>
                      </a:r>
                      <a:endParaRPr lang="ru-RU" sz="2400" b="1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706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Times New Roman"/>
                          <a:ea typeface="Times New Roman"/>
                          <a:cs typeface="Times New Roman"/>
                        </a:rPr>
                        <a:t>Грязинский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75.1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73.6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70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Times New Roman"/>
                          <a:ea typeface="Times New Roman"/>
                          <a:cs typeface="Times New Roman"/>
                        </a:rPr>
                        <a:t>Усманский</a:t>
                      </a: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53.2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432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Липецкий 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49.8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70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Times New Roman"/>
                          <a:ea typeface="Times New Roman"/>
                          <a:cs typeface="Times New Roman"/>
                        </a:rPr>
                        <a:t>Добринский</a:t>
                      </a: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42.2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706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Times New Roman"/>
                          <a:ea typeface="Times New Roman"/>
                          <a:cs typeface="Times New Roman"/>
                        </a:rPr>
                        <a:t>Лебедянский</a:t>
                      </a:r>
                      <a:r>
                        <a:rPr lang="ru-RU" sz="22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42.1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45.5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9"/>
          <a:ext cx="8229600" cy="5000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  <a:gridCol w="1357322"/>
                <a:gridCol w="1323026"/>
                <a:gridCol w="1645920"/>
                <a:gridCol w="1645920"/>
              </a:tblGrid>
              <a:tr h="1117169"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район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Численность населения </a:t>
                      </a:r>
                    </a:p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( тыс. чел )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ЕПР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kern="1200" dirty="0" smtClean="0">
                          <a:solidFill>
                            <a:schemeClr val="lt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ЕУ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endParaRPr lang="ru-RU" sz="2200" b="1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2002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2004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Грязинский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75.1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73.6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1.5</a:t>
                      </a: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 err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Усманский</a:t>
                      </a:r>
                      <a:r>
                        <a:rPr lang="ru-RU" sz="2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54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53.2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0.8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Липецкий 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49.8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47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2.8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Добринский 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42.2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44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1.8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647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Лебедянский 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42.1</a:t>
                      </a:r>
                      <a:endParaRPr lang="ru-RU" sz="22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17800" algn="l"/>
                        </a:tabLst>
                      </a:pPr>
                      <a:r>
                        <a:rPr lang="ru-RU" sz="2200" b="1" dirty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45.5</a:t>
                      </a:r>
                      <a:endParaRPr lang="ru-RU" sz="22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3.4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latin typeface="Bookman Old Style" pitchFamily="18" charset="0"/>
                        </a:rPr>
                        <a:t>-</a:t>
                      </a:r>
                      <a:endParaRPr lang="ru-RU" sz="2200" b="1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№14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286520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sz="3900" b="1" dirty="0">
                <a:solidFill>
                  <a:srgbClr val="FF0000"/>
                </a:solidFill>
                <a:latin typeface="Bookman Old Style" pitchFamily="18" charset="0"/>
              </a:rPr>
              <a:t>Постройте столбчатую диаграмму структуры промышленного производства  на 2007г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</a:t>
            </a: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Черная </a:t>
            </a:r>
            <a:r>
              <a:rPr lang="ru-RU" sz="3000" b="1" dirty="0">
                <a:solidFill>
                  <a:srgbClr val="002060"/>
                </a:solidFill>
                <a:latin typeface="Bookman Old Style" pitchFamily="18" charset="0"/>
              </a:rPr>
              <a:t>металлургия – </a:t>
            </a: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62%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Машиностроение </a:t>
            </a:r>
            <a:r>
              <a:rPr lang="ru-RU" sz="3000" b="1" dirty="0">
                <a:solidFill>
                  <a:srgbClr val="002060"/>
                </a:solidFill>
                <a:latin typeface="Bookman Old Style" pitchFamily="18" charset="0"/>
              </a:rPr>
              <a:t>и </a:t>
            </a:r>
            <a:endParaRPr lang="ru-RU" sz="3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металлообработка – 10%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Пищевая </a:t>
            </a:r>
          </a:p>
          <a:p>
            <a:pPr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промышленность – 16%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Электроэнергетика – 5%</a:t>
            </a:r>
            <a:endParaRPr lang="ru-RU" sz="3000" b="1" dirty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  Промстройматериалы-2%</a:t>
            </a:r>
          </a:p>
          <a:p>
            <a:pPr>
              <a:buNone/>
              <a:tabLst>
                <a:tab pos="2786063" algn="l"/>
              </a:tabLst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Прочие отрасли </a:t>
            </a:r>
          </a:p>
          <a:p>
            <a:pPr>
              <a:buNone/>
              <a:tabLst>
                <a:tab pos="2786063" algn="l"/>
              </a:tabLst>
            </a:pPr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      промышленности </a:t>
            </a:r>
            <a:r>
              <a:rPr lang="ru-RU" sz="3000" b="1" dirty="0">
                <a:solidFill>
                  <a:srgbClr val="002060"/>
                </a:solidFill>
                <a:latin typeface="Bookman Old Style" pitchFamily="18" charset="0"/>
              </a:rPr>
              <a:t>– 5%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ответ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29600" cy="5411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№15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85000" lnSpcReduction="20000"/>
          </a:bodyPr>
          <a:lstStyle/>
          <a:p>
            <a:pPr lvl="0" algn="ctr">
              <a:buNone/>
            </a:pPr>
            <a:r>
              <a:rPr lang="ru-RU" sz="4200" dirty="0">
                <a:solidFill>
                  <a:srgbClr val="FF0000"/>
                </a:solidFill>
                <a:latin typeface="Bookman Old Style" pitchFamily="18" charset="0"/>
              </a:rPr>
              <a:t>Рассчитайте среднемесячную заработную плату по </a:t>
            </a:r>
            <a:r>
              <a:rPr lang="ru-RU" sz="4200" dirty="0" smtClean="0">
                <a:solidFill>
                  <a:srgbClr val="FF0000"/>
                </a:solidFill>
                <a:latin typeface="Bookman Old Style" pitchFamily="18" charset="0"/>
              </a:rPr>
              <a:t>области, зная </a:t>
            </a:r>
            <a:r>
              <a:rPr lang="ru-RU" sz="4200" dirty="0">
                <a:solidFill>
                  <a:srgbClr val="FF0000"/>
                </a:solidFill>
                <a:latin typeface="Bookman Old Style" pitchFamily="18" charset="0"/>
              </a:rPr>
              <a:t>показатели: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Текстильное, швейное производство – 5880руб.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Химическое производство – 7532руб.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Производство </a:t>
            </a:r>
            <a:r>
              <a:rPr lang="ru-RU" sz="3300" b="1" dirty="0" smtClean="0">
                <a:solidFill>
                  <a:srgbClr val="002060"/>
                </a:solidFill>
                <a:latin typeface="Bookman Old Style" pitchFamily="18" charset="0"/>
              </a:rPr>
              <a:t>резино-пластмассовых </a:t>
            </a:r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изделий -10373руб.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Производство машин и оборудования -11412 руб.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Производство транспортных </a:t>
            </a:r>
            <a:r>
              <a:rPr lang="ru-RU" sz="3300" b="1" dirty="0" smtClean="0">
                <a:solidFill>
                  <a:srgbClr val="002060"/>
                </a:solidFill>
                <a:latin typeface="Bookman Old Style" pitchFamily="18" charset="0"/>
              </a:rPr>
              <a:t>средств, оборудования </a:t>
            </a:r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-11851 руб.</a:t>
            </a:r>
          </a:p>
          <a:p>
            <a:r>
              <a:rPr lang="ru-RU" sz="3300" b="1" dirty="0">
                <a:solidFill>
                  <a:srgbClr val="002060"/>
                </a:solidFill>
                <a:latin typeface="Bookman Old Style" pitchFamily="18" charset="0"/>
              </a:rPr>
              <a:t>Металлургическое производство – 19590руб.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(5880 + 7532 + 10373 + 11412 +11851 + 19590) : 6 = 14712 руб.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№16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10000"/>
          </a:bodyPr>
          <a:lstStyle/>
          <a:p>
            <a:pPr lvl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Рассчитайте средний показатель уборки зерновых культур по7 районам области.</a:t>
            </a:r>
          </a:p>
          <a:p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Краснинский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 район – 518 </a:t>
            </a:r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ц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/га</a:t>
            </a:r>
          </a:p>
          <a:p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Лебедянский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 район – 499 </a:t>
            </a:r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ц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/га</a:t>
            </a:r>
          </a:p>
          <a:p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Елецкий район -475 </a:t>
            </a:r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ц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/га</a:t>
            </a:r>
          </a:p>
          <a:p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Тербунский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 район – </a:t>
            </a:r>
            <a:r>
              <a:rPr lang="ru-RU" sz="3900" b="1" dirty="0" smtClean="0">
                <a:solidFill>
                  <a:srgbClr val="002060"/>
                </a:solidFill>
                <a:latin typeface="Bookman Old Style" pitchFamily="18" charset="0"/>
              </a:rPr>
              <a:t>475 </a:t>
            </a:r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ц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/га</a:t>
            </a:r>
          </a:p>
          <a:p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Воловский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, Задонский и Липецкие районы </a:t>
            </a:r>
            <a:r>
              <a:rPr lang="ru-RU" sz="3900" b="1" dirty="0" smtClean="0">
                <a:solidFill>
                  <a:srgbClr val="002060"/>
                </a:solidFill>
                <a:latin typeface="Bookman Old Style" pitchFamily="18" charset="0"/>
              </a:rPr>
              <a:t>по 380 </a:t>
            </a:r>
            <a:r>
              <a:rPr lang="ru-RU" sz="3900" b="1" dirty="0" err="1">
                <a:solidFill>
                  <a:srgbClr val="002060"/>
                </a:solidFill>
                <a:latin typeface="Bookman Old Style" pitchFamily="18" charset="0"/>
              </a:rPr>
              <a:t>ц</a:t>
            </a:r>
            <a:r>
              <a:rPr lang="ru-RU" sz="3900" b="1" dirty="0">
                <a:solidFill>
                  <a:srgbClr val="002060"/>
                </a:solidFill>
                <a:latin typeface="Bookman Old Style" pitchFamily="18" charset="0"/>
              </a:rPr>
              <a:t>/га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  <a:p>
            <a:pPr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Bookman Old Style" pitchFamily="18" charset="0"/>
              </a:rPr>
              <a:t>  (518 + 499 + 475 +             475 + 380 +380) : 6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Bookman Old Style" pitchFamily="18" charset="0"/>
              </a:rPr>
              <a:t>  = 454.5 ц/га</a:t>
            </a:r>
            <a:endParaRPr lang="ru-RU" sz="5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3531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Вопросы по географии. </a:t>
            </a:r>
            <a:br>
              <a:rPr lang="ru-RU" sz="5400" b="1" dirty="0" smtClean="0">
                <a:solidFill>
                  <a:srgbClr val="FFFF00"/>
                </a:solidFill>
              </a:rPr>
            </a:br>
            <a:r>
              <a:rPr lang="ru-RU" sz="5400" b="1" dirty="0" smtClean="0">
                <a:solidFill>
                  <a:srgbClr val="FFFF00"/>
                </a:solidFill>
                <a:latin typeface="Bookman Old Style" pitchFamily="18" charset="0"/>
              </a:rPr>
              <a:t>№1</a:t>
            </a:r>
            <a:endParaRPr lang="ru-RU" sz="5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7203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5600" b="1" dirty="0" smtClean="0">
                <a:solidFill>
                  <a:srgbClr val="FF0000"/>
                </a:solidFill>
                <a:latin typeface="Bookman Old Style" pitchFamily="18" charset="0"/>
              </a:rPr>
              <a:t>С </a:t>
            </a:r>
            <a:r>
              <a:rPr lang="ru-RU" sz="5600" b="1" dirty="0">
                <a:solidFill>
                  <a:srgbClr val="FF0000"/>
                </a:solidFill>
                <a:latin typeface="Bookman Old Style" pitchFamily="18" charset="0"/>
              </a:rPr>
              <a:t>помощью </a:t>
            </a:r>
            <a:r>
              <a:rPr lang="ru-RU" sz="5600" b="1" dirty="0" smtClean="0">
                <a:solidFill>
                  <a:srgbClr val="FF0000"/>
                </a:solidFill>
                <a:latin typeface="Bookman Old Style" pitchFamily="18" charset="0"/>
              </a:rPr>
              <a:t>пазлов </a:t>
            </a:r>
            <a:r>
              <a:rPr lang="ru-RU" sz="5600" b="1" dirty="0">
                <a:solidFill>
                  <a:srgbClr val="FF0000"/>
                </a:solidFill>
                <a:latin typeface="Bookman Old Style" pitchFamily="18" charset="0"/>
              </a:rPr>
              <a:t>составить </a:t>
            </a:r>
            <a:r>
              <a:rPr lang="ru-RU" sz="5600" b="1" dirty="0" smtClean="0">
                <a:solidFill>
                  <a:srgbClr val="FF0000"/>
                </a:solidFill>
                <a:latin typeface="Bookman Old Style" pitchFamily="18" charset="0"/>
              </a:rPr>
              <a:t>контур территории </a:t>
            </a:r>
            <a:r>
              <a:rPr lang="ru-RU" sz="5600" b="1" dirty="0">
                <a:solidFill>
                  <a:srgbClr val="FF0000"/>
                </a:solidFill>
                <a:latin typeface="Bookman Old Style" pitchFamily="18" charset="0"/>
              </a:rPr>
              <a:t>Липецкой </a:t>
            </a:r>
            <a:r>
              <a:rPr lang="ru-RU" sz="5600" b="1" dirty="0" smtClean="0">
                <a:solidFill>
                  <a:srgbClr val="FF0000"/>
                </a:solidFill>
                <a:latin typeface="Bookman Old Style" pitchFamily="18" charset="0"/>
              </a:rPr>
              <a:t>области, пользуясь административно – территориальной картой.</a:t>
            </a:r>
          </a:p>
          <a:p>
            <a:pPr marL="1143000" lvl="0" indent="-1143000" algn="ctr">
              <a:buNone/>
            </a:pPr>
            <a:endParaRPr lang="ru-RU" sz="1800" dirty="0" smtClean="0"/>
          </a:p>
          <a:p>
            <a:pPr marL="914400" lvl="0" indent="-914400">
              <a:buNone/>
            </a:pPr>
            <a:endParaRPr lang="ru-RU" sz="4500" dirty="0"/>
          </a:p>
          <a:p>
            <a:pPr marL="914400" lvl="0" indent="-914400">
              <a:buNone/>
            </a:pPr>
            <a:endParaRPr lang="ru-RU" sz="4500" dirty="0" smtClean="0"/>
          </a:p>
          <a:p>
            <a:pPr marL="914400" lvl="0" indent="-914400">
              <a:buAutoNum type="arabicPeriod"/>
            </a:pPr>
            <a:endParaRPr lang="ru-RU" sz="4500" dirty="0"/>
          </a:p>
          <a:p>
            <a:pPr marL="914400" lvl="0" indent="-914400">
              <a:buAutoNum type="arabicPeriod"/>
            </a:pPr>
            <a:endParaRPr lang="ru-RU" sz="4500" dirty="0" smtClean="0"/>
          </a:p>
          <a:p>
            <a:pPr marL="914400" lvl="0" indent="-914400">
              <a:buAutoNum type="arabicPeriod"/>
            </a:pPr>
            <a:endParaRPr lang="ru-RU" sz="4500" dirty="0"/>
          </a:p>
          <a:p>
            <a:pPr marL="914400" lvl="0" indent="-914400">
              <a:buAutoNum type="arabicPeriod"/>
            </a:pPr>
            <a:endParaRPr lang="ru-RU" sz="4500" dirty="0" smtClean="0"/>
          </a:p>
          <a:p>
            <a:pPr marL="914400" lvl="0" indent="-914400">
              <a:buAutoNum type="arabicPeriod"/>
            </a:pPr>
            <a:endParaRPr lang="ru-RU" sz="4500" dirty="0"/>
          </a:p>
          <a:p>
            <a:pPr marL="914400" lvl="0" indent="-914400">
              <a:buAutoNum type="arabicPeriod"/>
            </a:pPr>
            <a:endParaRPr lang="ru-RU" sz="4500" dirty="0" smtClean="0"/>
          </a:p>
          <a:p>
            <a:pPr marL="914400" lvl="0" indent="-914400">
              <a:buAutoNum type="arabicPeriod"/>
            </a:pPr>
            <a:endParaRPr lang="ru-RU" sz="4500" dirty="0"/>
          </a:p>
          <a:p>
            <a:pPr marL="914400" lvl="0" indent="-914400">
              <a:buAutoNum type="arabicPeriod"/>
            </a:pPr>
            <a:endParaRPr lang="ru-RU" sz="45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Вопросы по физике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b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№17</a:t>
            </a:r>
            <a:endParaRPr lang="ru-RU" sz="36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Bookman Old Style" pitchFamily="18" charset="0"/>
              </a:rPr>
              <a:t>Для территории Липецкой области характерны теплое лето и холодная зима, иногда в трескучий мороз в сосновых борах можно услышать потрескивание, с чем это связано?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Вода в волокнах дерева замерзает,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превращаясь в лед,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    и он разрывает волокна, слышится звук.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№18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543956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Летним утром иногда можно наблюдать выпадение тумана. Как вы это объясните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?</a:t>
            </a:r>
          </a:p>
          <a:p>
            <a:endParaRPr lang="ru-RU" sz="36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D:\Новая папка\geo610 (J)\RES\Class6\Туман.jp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285852" y="2214554"/>
            <a:ext cx="650085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Bookman Old Style" pitchFamily="18" charset="0"/>
              </a:rPr>
              <a:t>При охлаждении насыщенный воздух не может удержать в себе прежнего количества водяного пара и сгущается в капельки воды, т.е. конденсируется. Туманы часто наблюдаются летом, в ясную прохладную ночь.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№19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   Давайте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рассчитаем  атмосферное давление для территории Липецкой области,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зная , что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давление с высотой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понижается (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в среднем на 1 мм. На каждые 10м подъема).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Нормальное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атмосферное давление равно – 760мм.рт.ст., т.к. Липецкая область находиться на границе Средне- Русской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возвышенности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   ( 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262м) и </a:t>
            </a:r>
            <a:r>
              <a:rPr lang="ru-RU" sz="2800" b="1" dirty="0" err="1">
                <a:solidFill>
                  <a:srgbClr val="FF0000"/>
                </a:solidFill>
                <a:latin typeface="Bookman Old Style" pitchFamily="18" charset="0"/>
              </a:rPr>
              <a:t>Окско</a:t>
            </a:r>
            <a:r>
              <a:rPr lang="ru-RU" sz="2800" b="1" dirty="0">
                <a:solidFill>
                  <a:srgbClr val="FF0000"/>
                </a:solidFill>
                <a:latin typeface="Bookman Old Style" pitchFamily="18" charset="0"/>
              </a:rPr>
              <a:t> – Донской низменности(92м), значит давление для этих территорий будет </a:t>
            </a: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</a:rPr>
              <a:t>различно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Bookman Old Style" pitchFamily="18" charset="0"/>
              </a:rPr>
              <a:t>Р (Средне- Русской возвышенности):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262 : 10 = 26,2 мм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760 – 26,2 = 733,8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мм.рт.ст</a:t>
            </a:r>
            <a:r>
              <a:rPr lang="ru-RU" sz="3500" b="1" dirty="0" smtClean="0">
                <a:solidFill>
                  <a:srgbClr val="002060"/>
                </a:solidFill>
                <a:latin typeface="Bookman Old Style" pitchFamily="18" charset="0"/>
              </a:rPr>
              <a:t>.                                             </a:t>
            </a:r>
          </a:p>
          <a:p>
            <a:pPr algn="ctr">
              <a:buNone/>
            </a:pPr>
            <a:endParaRPr lang="ru-RU" sz="39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rgbClr val="FF0000"/>
                </a:solidFill>
                <a:latin typeface="Bookman Old Style" pitchFamily="18" charset="0"/>
              </a:rPr>
              <a:t>Р (</a:t>
            </a:r>
            <a:r>
              <a:rPr lang="ru-RU" sz="3900" b="1" dirty="0" err="1" smtClean="0">
                <a:solidFill>
                  <a:srgbClr val="FF0000"/>
                </a:solidFill>
                <a:latin typeface="Bookman Old Style" pitchFamily="18" charset="0"/>
              </a:rPr>
              <a:t>Окско</a:t>
            </a:r>
            <a:r>
              <a:rPr lang="ru-RU" sz="3900" b="1" dirty="0" smtClean="0">
                <a:solidFill>
                  <a:srgbClr val="FF0000"/>
                </a:solidFill>
                <a:latin typeface="Bookman Old Style" pitchFamily="18" charset="0"/>
              </a:rPr>
              <a:t>- Донской низменности):</a:t>
            </a:r>
          </a:p>
          <a:p>
            <a:pPr lvl="0"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92 : 10 = 9,2 мм</a:t>
            </a:r>
          </a:p>
          <a:p>
            <a:pPr lvl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  760 – 9,2 = 750, 8 </a:t>
            </a:r>
            <a:r>
              <a:rPr lang="ru-RU" b="1" dirty="0" err="1" smtClean="0">
                <a:solidFill>
                  <a:srgbClr val="002060"/>
                </a:solidFill>
                <a:latin typeface="Bookman Old Style" pitchFamily="18" charset="0"/>
              </a:rPr>
              <a:t>мм.рт.ст</a:t>
            </a:r>
            <a:r>
              <a:rPr lang="ru-RU" b="1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</a:p>
          <a:p>
            <a:pPr lvl="0" algn="ctr">
              <a:buNone/>
            </a:pPr>
            <a:endParaRPr lang="ru-RU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3900" b="1" dirty="0" smtClean="0">
                <a:solidFill>
                  <a:srgbClr val="FF0000"/>
                </a:solidFill>
                <a:latin typeface="Bookman Old Style" pitchFamily="18" charset="0"/>
              </a:rPr>
              <a:t>Среднее давление для Липецкой области:</a:t>
            </a:r>
          </a:p>
          <a:p>
            <a:pPr>
              <a:buNone/>
            </a:pPr>
            <a:r>
              <a:rPr lang="ru-RU" sz="3500" b="1" dirty="0" smtClean="0">
                <a:solidFill>
                  <a:srgbClr val="002060"/>
                </a:solidFill>
                <a:latin typeface="Bookman Old Style" pitchFamily="18" charset="0"/>
              </a:rPr>
              <a:t>               (733,8 +750,8):2=742,3мм.рт.ст.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№20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71612"/>
            <a:ext cx="7943848" cy="4525963"/>
          </a:xfrm>
        </p:spPr>
        <p:txBody>
          <a:bodyPr/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Средняя температура июля для Липецкой области  </a:t>
            </a:r>
            <a:endParaRPr lang="ru-RU" sz="3600" b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lvl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     =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19,5  ̊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Средняя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температура января = -9  ̊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чему будут равны эти температуры по Кельвину?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Правильный ответ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Bookman Old Style" pitchFamily="18" charset="0"/>
              </a:rPr>
              <a:t> 19,5 + 273 = 292,5  ̊С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786190"/>
            <a:ext cx="77867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Bookman Old Style" pitchFamily="18" charset="0"/>
              </a:rPr>
              <a:t>-9 + 273 = 264   ̊С</a:t>
            </a:r>
            <a:endParaRPr lang="ru-RU" sz="5400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90"/>
          <a:ext cx="8229600" cy="642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rcRect/>
          <a:stretch>
            <a:fillRect/>
          </a:stretch>
        </p:blipFill>
        <p:spPr bwMode="auto">
          <a:xfrm>
            <a:off x="1714480" y="285728"/>
            <a:ext cx="6215106" cy="6297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576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 2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40435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Определите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гербы Липецкой области, для какого города они </a:t>
            </a: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соответствуют.</a:t>
            </a:r>
            <a:endParaRPr lang="ru-RU" b="1" dirty="0" smtClean="0">
              <a:latin typeface="Bookman Old Style" pitchFamily="18" charset="0"/>
            </a:endParaRPr>
          </a:p>
          <a:p>
            <a:pPr marL="514350" indent="-514350"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heraldicum.narod.ru/russia/subjects/towns/images/gryazi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142876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heraldicum.narod.ru/russia/subjects/towns/images/lebedan3.gi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285992"/>
            <a:ext cx="156211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герб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285992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Содержимое 3" descr="герб ельца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2285992"/>
            <a:ext cx="150019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3" descr="герб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500570"/>
            <a:ext cx="142876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3" descr="герб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488" y="4500570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3" descr="герб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43504" y="4500570"/>
            <a:ext cx="157163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Липецк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4500570"/>
            <a:ext cx="1571636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spc="600" dirty="0" smtClean="0">
                <a:latin typeface="Bookman Old Style" pitchFamily="18" charset="0"/>
              </a:rPr>
              <a:t>Правильный ответ</a:t>
            </a:r>
            <a:br>
              <a:rPr lang="ru-RU" b="1" spc="600" dirty="0" smtClean="0">
                <a:latin typeface="Bookman Old Style" pitchFamily="18" charset="0"/>
              </a:rPr>
            </a:br>
            <a:endParaRPr lang="ru-RU" b="1" spc="600" dirty="0">
              <a:latin typeface="Bookman Old Style" pitchFamily="18" charset="0"/>
            </a:endParaRPr>
          </a:p>
        </p:txBody>
      </p:sp>
      <p:pic>
        <p:nvPicPr>
          <p:cNvPr id="4" name="Содержимое 3" descr="http://heraldicum.narod.ru/russia/subjects/towns/images/gryazi1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3071810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Грязи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8" name="Содержимое 3" descr="http://heraldicum.narod.ru/russia/subjects/towns/images/lebedan3.gif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928802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428860" y="3071810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Лебедянь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1" name="Содержимое 3" descr="герб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928802"/>
            <a:ext cx="10001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00562" y="3143248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Данкова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4" name="Содержимое 3" descr="герб ельца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1928802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643702" y="3143248"/>
            <a:ext cx="23574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Ельца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6" name="Содержимое 3" descr="герб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214818"/>
            <a:ext cx="92869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Содержимое 3" descr="герб"/>
          <p:cNvPicPr>
            <a:picLocks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00364" y="4143380"/>
            <a:ext cx="100013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Содержимое 3" descr="герб"/>
          <p:cNvPicPr>
            <a:picLocks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28" y="4143380"/>
            <a:ext cx="107157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Липецк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768" y="4143380"/>
            <a:ext cx="1000132" cy="1136514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5429264"/>
            <a:ext cx="25002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Задонска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0298" y="5429264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Усмань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29124" y="5429264"/>
            <a:ext cx="250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Чаплыгин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5429264"/>
            <a:ext cx="24288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герб города Липецка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№3</a:t>
            </a:r>
            <a:endParaRPr lang="ru-RU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Bookman Old Style" pitchFamily="18" charset="0"/>
              </a:rPr>
              <a:t>Какие </a:t>
            </a:r>
            <a:r>
              <a:rPr lang="ru-RU" sz="3600" b="1" dirty="0">
                <a:solidFill>
                  <a:srgbClr val="FF0000"/>
                </a:solidFill>
                <a:latin typeface="Bookman Old Style" pitchFamily="18" charset="0"/>
              </a:rPr>
              <a:t>города Липецкой области относятся к древним? Нанесите на контурную карту, используя административную карту Липецкой области , значки древних городов.</a:t>
            </a:r>
          </a:p>
          <a:p>
            <a:pPr algn="ctr"/>
            <a:endParaRPr lang="ru-RU" b="1" dirty="0">
              <a:latin typeface="Bookman Old Style" pitchFamily="18" charset="0"/>
            </a:endParaRPr>
          </a:p>
        </p:txBody>
      </p:sp>
      <p:pic>
        <p:nvPicPr>
          <p:cNvPr id="5" name="Рисунок 4" descr="Церкви, монастыри"/>
          <p:cNvPicPr/>
          <p:nvPr/>
        </p:nvPicPr>
        <p:blipFill>
          <a:blip r:embed="rId2">
            <a:clrChange>
              <a:clrFrom>
                <a:srgbClr val="DEE2E3"/>
              </a:clrFrom>
              <a:clrTo>
                <a:srgbClr val="DEE2E3">
                  <a:alpha val="0"/>
                </a:srgbClr>
              </a:clrTo>
            </a:clrChange>
            <a:lum bright="-10000" contrast="40000"/>
          </a:blip>
          <a:srcRect/>
          <a:stretch>
            <a:fillRect/>
          </a:stretch>
        </p:blipFill>
        <p:spPr bwMode="auto">
          <a:xfrm>
            <a:off x="2285984" y="4214818"/>
            <a:ext cx="414340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600" dirty="0" smtClean="0"/>
              <a:t>Правильный ответ</a:t>
            </a:r>
            <a:endParaRPr lang="ru-RU" b="1" spc="6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1380</Words>
  <Application>Microsoft Office PowerPoint</Application>
  <PresentationFormat>Экран (4:3)</PresentationFormat>
  <Paragraphs>281</Paragraphs>
  <Slides>48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Интеллектуальная игра  "Что? Где? Когда?" </vt:lpstr>
      <vt:lpstr>Правила игры:</vt:lpstr>
      <vt:lpstr>Реквизиты:</vt:lpstr>
      <vt:lpstr>Вопросы по географии.  №1</vt:lpstr>
      <vt:lpstr>Слайд 5</vt:lpstr>
      <vt:lpstr>№ 2</vt:lpstr>
      <vt:lpstr>Правильный ответ </vt:lpstr>
      <vt:lpstr>№3</vt:lpstr>
      <vt:lpstr>Правильный ответ</vt:lpstr>
      <vt:lpstr>№4</vt:lpstr>
      <vt:lpstr>Слайд 11</vt:lpstr>
      <vt:lpstr>Правильный ответ</vt:lpstr>
      <vt:lpstr>Вопросы по химии. №5 </vt:lpstr>
      <vt:lpstr>Правильный ответ</vt:lpstr>
      <vt:lpstr>Слайд 15</vt:lpstr>
      <vt:lpstr>№6</vt:lpstr>
      <vt:lpstr>Правильный ответ</vt:lpstr>
      <vt:lpstr>№7</vt:lpstr>
      <vt:lpstr>Правильный ответ</vt:lpstr>
      <vt:lpstr>№8</vt:lpstr>
      <vt:lpstr>Правильный ответ</vt:lpstr>
      <vt:lpstr>Вопросы по биологии. №9 </vt:lpstr>
      <vt:lpstr>Правильный ответ</vt:lpstr>
      <vt:lpstr>№10</vt:lpstr>
      <vt:lpstr>Слайд 25</vt:lpstr>
      <vt:lpstr>Правильный ответ</vt:lpstr>
      <vt:lpstr>№11</vt:lpstr>
      <vt:lpstr>Правильный ответ</vt:lpstr>
      <vt:lpstr>№12</vt:lpstr>
      <vt:lpstr>Правильный ответ</vt:lpstr>
      <vt:lpstr>Вопросы по математике. №13 </vt:lpstr>
      <vt:lpstr>Слайд 32</vt:lpstr>
      <vt:lpstr>Правильный ответ</vt:lpstr>
      <vt:lpstr>№14</vt:lpstr>
      <vt:lpstr>Правильный ответ</vt:lpstr>
      <vt:lpstr>№15</vt:lpstr>
      <vt:lpstr>Правильный ответ</vt:lpstr>
      <vt:lpstr>№16</vt:lpstr>
      <vt:lpstr>Правильный ответ</vt:lpstr>
      <vt:lpstr>Вопросы по физике. №17</vt:lpstr>
      <vt:lpstr>Правильный ответ</vt:lpstr>
      <vt:lpstr>№18</vt:lpstr>
      <vt:lpstr>Правильный ответ</vt:lpstr>
      <vt:lpstr>№19</vt:lpstr>
      <vt:lpstr>Правильный ответ</vt:lpstr>
      <vt:lpstr>№20</vt:lpstr>
      <vt:lpstr>Правильный ответ</vt:lpstr>
      <vt:lpstr>Слайд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Интеллектуальная игра  "Что? Где? Когда?" </dc:title>
  <dc:creator>User</dc:creator>
  <cp:lastModifiedBy>User</cp:lastModifiedBy>
  <cp:revision>134</cp:revision>
  <dcterms:created xsi:type="dcterms:W3CDTF">2009-01-22T19:01:30Z</dcterms:created>
  <dcterms:modified xsi:type="dcterms:W3CDTF">2009-02-07T15:03:38Z</dcterms:modified>
</cp:coreProperties>
</file>