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1" autoAdjust="0"/>
    <p:restoredTop sz="94767" autoAdjust="0"/>
  </p:normalViewPr>
  <p:slideViewPr>
    <p:cSldViewPr>
      <p:cViewPr varScale="1">
        <p:scale>
          <a:sx n="42" d="100"/>
          <a:sy n="42" d="100"/>
        </p:scale>
        <p:origin x="-129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6745E-4FF5-43C0-AA91-FC176E593D40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D1B11-6504-42C1-B151-61598D7F44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8004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A1497-6555-471D-925E-4B2C492802B9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79A1E4-6DBD-49A6-A028-D590FB51D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242391"/>
      </p:ext>
    </p:extLst>
  </p:cSld>
  <p:clrMapOvr>
    <a:masterClrMapping/>
  </p:clrMapOvr>
  <p:transition spd="med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CDF96-6033-4E0E-BE0A-842BF8B5435A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96191-7438-4ACA-AC90-FF7E7FDAA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97510"/>
      </p:ext>
    </p:extLst>
  </p:cSld>
  <p:clrMapOvr>
    <a:masterClrMapping/>
  </p:clrMapOvr>
  <p:transition spd="med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17F8D-DA86-4016-8A6B-D9FAD64540CB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411EA-3B2C-4283-8E7F-7005ECD3EE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853687"/>
      </p:ext>
    </p:extLst>
  </p:cSld>
  <p:clrMapOvr>
    <a:masterClrMapping/>
  </p:clrMapOvr>
  <p:transition spd="med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7AC3C-2DC0-40FB-9AE5-120AB2F0B18D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6C0F8-F7EA-4F90-86A9-1AE0FAABA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6855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F1CC3-C2EA-40E0-B43B-7013E679B0FC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7F72A-288B-40B1-BD1F-AF8C43D4F4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082568"/>
      </p:ext>
    </p:extLst>
  </p:cSld>
  <p:clrMapOvr>
    <a:masterClrMapping/>
  </p:clrMapOvr>
  <p:transition spd="med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C20F8-9D1E-4F05-BD7E-0E064BA5CE41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1C010-D035-4044-A697-46BB18709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840576"/>
      </p:ext>
    </p:extLst>
  </p:cSld>
  <p:clrMapOvr>
    <a:masterClrMapping/>
  </p:clrMapOvr>
  <p:transition spd="med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235CC-9063-4DE9-A7EB-09C9BEDEDC37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A7F24-1AAB-4E5F-B88A-8465F5B693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09815"/>
      </p:ext>
    </p:extLst>
  </p:cSld>
  <p:clrMapOvr>
    <a:masterClrMapping/>
  </p:clrMapOvr>
  <p:transition spd="med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B279-602E-4F1C-8FE5-D36B43A2B6A1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8B63C-C48B-425C-97BE-85B11D6169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901581"/>
      </p:ext>
    </p:extLst>
  </p:cSld>
  <p:clrMapOvr>
    <a:masterClrMapping/>
  </p:clrMapOvr>
  <p:transition spd="med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3585F-FF03-4EC7-BF5B-37B53BFA09B0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3E2FD4-E8FC-412B-B816-59EF68B15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49290"/>
      </p:ext>
    </p:extLst>
  </p:cSld>
  <p:clrMapOvr>
    <a:masterClrMapping/>
  </p:clrMapOvr>
  <p:transition spd="med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059B1-1656-480F-9AAF-EF3F58E470BD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D8121-D450-47CE-94B3-3D65B7BA3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411873"/>
      </p:ext>
    </p:extLst>
  </p:cSld>
  <p:clrMapOvr>
    <a:masterClrMapping/>
  </p:clrMapOvr>
  <p:transition spd="med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8C33AB-2F08-4009-9665-7DBE2662C75E}" type="datetimeFigureOut">
              <a:rPr lang="ru-RU"/>
              <a:pPr>
                <a:defRPr/>
              </a:pPr>
              <a:t>27.09.2015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416CEAB-1801-4BBA-AAEE-0914866B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09" r:id="rId2"/>
    <p:sldLayoutId id="2147483818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9" r:id="rId9"/>
    <p:sldLayoutId id="2147483815" r:id="rId10"/>
    <p:sldLayoutId id="2147483816" r:id="rId11"/>
  </p:sldLayoutIdLst>
  <p:transition spd="med">
    <p:blinds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80728"/>
            <a:ext cx="7851648" cy="18288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почему дети </a:t>
            </a:r>
            <a:br>
              <a:rPr lang="ru-RU" dirty="0" smtClean="0"/>
            </a:br>
            <a:r>
              <a:rPr lang="ru-RU" dirty="0" smtClean="0"/>
              <a:t>обманывают?</a:t>
            </a:r>
            <a:endParaRPr lang="ru-RU" dirty="0"/>
          </a:p>
        </p:txBody>
      </p:sp>
      <p:sp>
        <p:nvSpPr>
          <p:cNvPr id="512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2144713"/>
          </a:xfrm>
        </p:spPr>
        <p:txBody>
          <a:bodyPr/>
          <a:lstStyle/>
          <a:p>
            <a:pPr marR="0" eaLnBrk="1" hangingPunct="1"/>
            <a:r>
              <a:rPr lang="ru-RU" smtClean="0"/>
              <a:t>Подготовила </a:t>
            </a:r>
          </a:p>
          <a:p>
            <a:pPr marR="0" eaLnBrk="1" hangingPunct="1"/>
            <a:r>
              <a:rPr lang="ru-RU" smtClean="0"/>
              <a:t>учитель начальных классов </a:t>
            </a:r>
          </a:p>
          <a:p>
            <a:pPr marR="0" eaLnBrk="1" hangingPunct="1"/>
            <a:r>
              <a:rPr lang="ru-RU" smtClean="0"/>
              <a:t>МБОУСОШ № 1 г. Узловая Тульской области</a:t>
            </a:r>
          </a:p>
          <a:p>
            <a:pPr marR="0" eaLnBrk="1" hangingPunct="1"/>
            <a:r>
              <a:rPr lang="ru-RU" smtClean="0"/>
              <a:t>Тишина Елена Викторовна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7200" smtClean="0"/>
              <a:t>Ложь 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r>
              <a:rPr lang="ru-RU" smtClean="0"/>
              <a:t>Это  феномен общения, состоящий в искажении действительного положения вещей; чаще всего выражается в содержании речевых сообщений, немедленная проверка, которых затруднительна или невозможна</a:t>
            </a:r>
          </a:p>
        </p:txBody>
      </p:sp>
    </p:spTree>
  </p:cSld>
  <p:clrMapOvr>
    <a:masterClrMapping/>
  </p:clrMapOvr>
  <p:transition spd="med">
    <p:blinds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500063" y="1000125"/>
            <a:ext cx="8229600" cy="4214813"/>
          </a:xfrm>
        </p:spPr>
        <p:txBody>
          <a:bodyPr/>
          <a:lstStyle/>
          <a:p>
            <a:pPr eaLnBrk="1" hangingPunct="1"/>
            <a:r>
              <a:rPr lang="ru-RU" smtClean="0"/>
              <a:t>почему наши дети обманывают и лгут? </a:t>
            </a:r>
            <a:br>
              <a:rPr lang="ru-RU" smtClean="0"/>
            </a:br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609600" y="500063"/>
            <a:ext cx="2212975" cy="857250"/>
          </a:xfrm>
        </p:spPr>
        <p:txBody>
          <a:bodyPr/>
          <a:lstStyle/>
          <a:p>
            <a:pPr eaLnBrk="1" hangingPunct="1"/>
            <a:r>
              <a:rPr lang="ru-RU" smtClean="0"/>
              <a:t>невербальные знаки лжи: 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sz="half" idx="2"/>
          </p:nvPr>
        </p:nvSpPr>
        <p:spPr>
          <a:xfrm>
            <a:off x="428625" y="1428750"/>
            <a:ext cx="2500313" cy="4929188"/>
          </a:xfrm>
        </p:spPr>
        <p:txBody>
          <a:bodyPr/>
          <a:lstStyle/>
          <a:p>
            <a:pPr eaLnBrk="1" hangingPunct="1"/>
            <a:r>
              <a:rPr lang="ru-RU" smtClean="0"/>
              <a:t>Классический признак лжи </a:t>
            </a:r>
          </a:p>
          <a:p>
            <a:pPr eaLnBrk="1" hangingPunct="1"/>
            <a:r>
              <a:rPr lang="ru-RU" smtClean="0"/>
              <a:t>-если человек избегает зрительного контакта</a:t>
            </a:r>
          </a:p>
          <a:p>
            <a:pPr eaLnBrk="1" hangingPunct="1"/>
            <a:r>
              <a:rPr lang="ru-RU" smtClean="0"/>
              <a:t>- и, наоборот, слишком старательно поддерживает зрительный контакт </a:t>
            </a:r>
          </a:p>
          <a:p>
            <a:pPr eaLnBrk="1" hangingPunct="1"/>
            <a:r>
              <a:rPr lang="ru-RU" smtClean="0"/>
              <a:t>- совершает меньше движений и меньше жестикулирует, чем обычно. </a:t>
            </a:r>
          </a:p>
          <a:p>
            <a:pPr eaLnBrk="1" hangingPunct="1"/>
            <a:r>
              <a:rPr lang="ru-RU" smtClean="0"/>
              <a:t>- собеседник чаще обычного дотрагивается до лица и рта. </a:t>
            </a:r>
          </a:p>
          <a:p>
            <a:pPr eaLnBrk="1" hangingPunct="1"/>
            <a:r>
              <a:rPr lang="ru-RU" smtClean="0"/>
              <a:t>- его движения кажутся скованными и неестественными. </a:t>
            </a:r>
          </a:p>
          <a:p>
            <a:pPr eaLnBrk="1" hangingPunct="1"/>
            <a:r>
              <a:rPr lang="ru-RU" smtClean="0"/>
              <a:t>- собеседник устраивается так, чтобы отстраниться от вас, по возможности стараясь развернуться к окну или дверям. </a:t>
            </a:r>
          </a:p>
          <a:p>
            <a:pPr eaLnBrk="1" hangingPunct="1"/>
            <a:r>
              <a:rPr lang="ru-RU" smtClean="0"/>
              <a:t>- собеседник держит ладони обращенными вниз или даже подкладывает их под себя, если сидит. </a:t>
            </a:r>
          </a:p>
          <a:p>
            <a:pPr eaLnBrk="1" hangingPunct="1"/>
            <a:endParaRPr lang="ru-RU" smtClean="0"/>
          </a:p>
        </p:txBody>
      </p:sp>
      <p:pic>
        <p:nvPicPr>
          <p:cNvPr id="7" name="Рисунок 6" descr="школа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0992" r="10992"/>
          <a:stretch>
            <a:fillRect/>
          </a:stretch>
        </p:blipFill>
        <p:spPr>
          <a:ln w="228600" cap="sq" cmpd="thickThin">
            <a:solidFill>
              <a:srgbClr val="000000"/>
            </a:solidFill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blind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Причины детской лжи:</a:t>
            </a:r>
          </a:p>
        </p:txBody>
      </p:sp>
      <p:sp>
        <p:nvSpPr>
          <p:cNvPr id="9219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- попытка избежать наказания; </a:t>
            </a:r>
          </a:p>
          <a:p>
            <a:pPr eaLnBrk="1" hangingPunct="1"/>
            <a:r>
              <a:rPr lang="ru-RU" smtClean="0"/>
              <a:t>- стремление привлечь к себе внимание; </a:t>
            </a:r>
          </a:p>
          <a:p>
            <a:pPr eaLnBrk="1" hangingPunct="1"/>
            <a:r>
              <a:rPr lang="ru-RU" smtClean="0"/>
              <a:t>- наличие у ребенка проблем, требующих решения; </a:t>
            </a:r>
          </a:p>
          <a:p>
            <a:pPr eaLnBrk="1" hangingPunct="1"/>
            <a:r>
              <a:rPr lang="ru-RU" smtClean="0"/>
              <a:t>- защита от стрессовых ситуаций; </a:t>
            </a:r>
          </a:p>
          <a:p>
            <a:pPr eaLnBrk="1" hangingPunct="1"/>
            <a:r>
              <a:rPr lang="ru-RU" smtClean="0"/>
              <a:t>- дурной пример окружающих - как детей, так и взрослых.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60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428625"/>
            <a:ext cx="8229600" cy="6286500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1.Если ребенок соврал, не стоит заниматься его разоблачением, лучше всякий раз объясняйте ему, что врать нехорошо, разберите ситуацию и найдите способ выйти из нее без вранья.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2.Не называйте ребенка вруном и обманщиком, особенно при свидетелях.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3.Мы взрослые очень часто обманываем наших детей для того, чтобы избежать скандала. Поэтому постарайтесь при ребенке не прибегать к обману, даже если он кажется вам невинным.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4.Никогда не вступайте в заговор с ребенком с целью кого-то обмануть.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5.Не устраивайте допросов, "выбивая" из ребенка правду, не ругайте его за безобидную ложь. Агрессивная реакция на его вранье лишь усугубляет его желание дальше говорить неправду и изворачиваться.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6.Наказывая ребенка за ложь, не задевайте его личность. Снижение самооценки, чувство никчемности не излечивает от вранья, зато формирует комплекс неудачника.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7.Не следует "заминать" ложь. Воспитывайте в ребёнке любовь к истине. И чем больше вы знаете о своем ребенке, тем больше шансов выполнить эту задачу. Чем быстрее вы наладите доверительные отношения с ребенком, поймете причины его вранья, объясните, что во многих случаях ложь совершенно не нужна и будете поощрять его за правду.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 spd="med"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u="sng" dirty="0" smtClean="0"/>
              <a:t>Ребенок честен с вами, только когда: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Доверяет  вам;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Не боится гнева или осуждения;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Уверен: что  бы ни случилось, его не унизят как личность;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Обсуждать будут не его, а поступок, который надо исправить;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Помогут, поддержат, когда ему плохо;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Ребенок твердо знает:   вы на его стороне;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Знает, что даже если накажут, то разумно и справедливо.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 spd="med"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775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291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3400" y="3228975"/>
            <a:ext cx="7854950" cy="1752600"/>
          </a:xfrm>
        </p:spPr>
        <p:txBody>
          <a:bodyPr/>
          <a:lstStyle/>
          <a:p>
            <a:pPr marR="0" eaLnBrk="1" hangingPunct="1"/>
            <a:endParaRPr lang="ru-RU" smtClean="0"/>
          </a:p>
        </p:txBody>
      </p:sp>
      <p:pic>
        <p:nvPicPr>
          <p:cNvPr id="9" name="Рисунок 8" descr="карти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571480"/>
            <a:ext cx="7858180" cy="58579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>
    <p:blinds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</TotalTime>
  <Words>455</Words>
  <Application>Microsoft Office PowerPoint</Application>
  <PresentationFormat>Экран (4:3)</PresentationFormat>
  <Paragraphs>40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Constantia</vt:lpstr>
      <vt:lpstr>Wingdings 2</vt:lpstr>
      <vt:lpstr>Поток</vt:lpstr>
      <vt:lpstr>почему дети  обманывают?</vt:lpstr>
      <vt:lpstr>Ложь </vt:lpstr>
      <vt:lpstr>почему наши дети обманывают и лгут?  </vt:lpstr>
      <vt:lpstr>невербальные знаки лжи: </vt:lpstr>
      <vt:lpstr>Причины детской лжи:</vt:lpstr>
      <vt:lpstr>Презентация PowerPoint</vt:lpstr>
      <vt:lpstr>Ребенок честен с вами, только когда: 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6</cp:revision>
  <dcterms:created xsi:type="dcterms:W3CDTF">2010-12-13T16:11:43Z</dcterms:created>
  <dcterms:modified xsi:type="dcterms:W3CDTF">2015-09-27T17:05:16Z</dcterms:modified>
</cp:coreProperties>
</file>