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9"/>
  </p:notesMasterIdLst>
  <p:sldIdLst>
    <p:sldId id="325" r:id="rId2"/>
    <p:sldId id="258" r:id="rId3"/>
    <p:sldId id="317" r:id="rId4"/>
    <p:sldId id="262" r:id="rId5"/>
    <p:sldId id="260" r:id="rId6"/>
    <p:sldId id="316" r:id="rId7"/>
    <p:sldId id="290" r:id="rId8"/>
    <p:sldId id="274" r:id="rId9"/>
    <p:sldId id="311" r:id="rId10"/>
    <p:sldId id="314" r:id="rId11"/>
    <p:sldId id="327" r:id="rId12"/>
    <p:sldId id="326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5" r:id="rId21"/>
    <p:sldId id="336" r:id="rId22"/>
    <p:sldId id="337" r:id="rId23"/>
    <p:sldId id="319" r:id="rId24"/>
    <p:sldId id="320" r:id="rId25"/>
    <p:sldId id="321" r:id="rId26"/>
    <p:sldId id="322" r:id="rId27"/>
    <p:sldId id="338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7418A7E-645E-4745-9FE7-B557321F4C59}" type="datetimeFigureOut">
              <a:rPr lang="ru-RU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9C0C53-03AD-4EDB-ABB0-4053BA000D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659DDC-54D1-4438-938B-20EB73F5C63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4D36E6-866E-4CCC-9151-4BA76E98165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D3133F-03D8-472A-B6DF-5E89A63ADEB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A0EBC8-B717-434C-93E4-55695965BA6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F8E491-9D89-4DC8-A169-E8F3043E92A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86901C-7459-4433-89B0-0F9CCDB53F4F}" type="datetimeFigureOut">
              <a:rPr lang="ru-RU" smtClean="0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A1F51-1D7B-4686-8B0A-39D563CA03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54C6BB-122B-4250-A8E9-E88E2F444F0B}" type="datetimeFigureOut">
              <a:rPr lang="ru-RU" smtClean="0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179F5-4D01-4138-B5B1-65DDE01E60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B14363-114B-4F82-BE7B-A172A2CEC92C}" type="datetimeFigureOut">
              <a:rPr lang="ru-RU" smtClean="0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13154A-F75A-46AB-A9FC-E94C9010A0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A3EC1A-5AF2-47AC-9B8D-6BBBDD246951}" type="datetimeFigureOut">
              <a:rPr lang="ru-RU" smtClean="0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066D7F-C1CD-4D6F-A22A-1BAA2C46DF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D6681E-5628-42A9-A9A3-B10006B5A533}" type="datetimeFigureOut">
              <a:rPr lang="ru-RU" smtClean="0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ECBD9F-6A81-4324-BDF3-0032996C5A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66559A-F1AF-4DF9-8400-C12A74A4F707}" type="datetimeFigureOut">
              <a:rPr lang="ru-RU" smtClean="0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C313F-0C0C-4E28-B685-DEAC05FBF6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5AF5D3-C137-4C03-A8F4-3B7629BEABCD}" type="datetimeFigureOut">
              <a:rPr lang="ru-RU" smtClean="0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5DF610-4925-4EC1-B427-63BF0B2808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7F272-D7CC-4FD4-AF80-35E502947B3E}" type="datetimeFigureOut">
              <a:rPr lang="ru-RU" smtClean="0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B621E-E9E0-4BA8-AE8E-0BAEF882A5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4EC459-9D46-4750-B766-2602F51993D1}" type="datetimeFigureOut">
              <a:rPr lang="ru-RU" smtClean="0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51FC5F-DF61-49BD-BD4E-2C83009395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D81FF8-A60C-4247-89CD-A798F4AD33E9}" type="datetimeFigureOut">
              <a:rPr lang="ru-RU" smtClean="0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5ED03-562E-4256-9F1A-BE3BEC6511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C35660-B5AB-442E-8B4C-4F6DF5D34164}" type="datetimeFigureOut">
              <a:rPr lang="ru-RU" smtClean="0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E7F44102-1623-4930-A011-19FA41299F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B7B4037-A4BD-4637-AF2C-272865B5B3F6}" type="datetimeFigureOut">
              <a:rPr lang="ru-RU" smtClean="0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71F2719-D3D2-4007-88C9-BC45EDAA35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r-shc.ucoz.ru/FGOS1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ch61.edusite.ru/img/index_05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642938"/>
            <a:ext cx="8229600" cy="1344612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0000FF"/>
                </a:solidFill>
              </a:rPr>
              <a:t>Трудности адаптации первоклассников</a:t>
            </a:r>
            <a:r>
              <a:rPr lang="ru-RU" sz="2800" b="1" smtClean="0">
                <a:solidFill>
                  <a:srgbClr val="0000FF"/>
                </a:solidFill>
              </a:rPr>
              <a:t> </a:t>
            </a:r>
            <a:r>
              <a:rPr lang="ru-RU" sz="4000" b="1" smtClean="0">
                <a:solidFill>
                  <a:srgbClr val="0000FF"/>
                </a:solidFill>
              </a:rPr>
              <a:t>в школе.</a:t>
            </a:r>
            <a:endParaRPr lang="ru-RU" sz="4000" b="1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2051" name="Рисунок 8" descr="i (7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2571750"/>
            <a:ext cx="2114550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Рисунок 9" descr="i (5)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2000250"/>
            <a:ext cx="2000250" cy="202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Рисунок 12" descr="i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63" y="2428875"/>
            <a:ext cx="25304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3275856" y="5085185"/>
            <a:ext cx="33123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Гимназия № 105</a:t>
            </a:r>
          </a:p>
          <a:p>
            <a:r>
              <a:rPr lang="ru-RU" smtClean="0"/>
              <a:t>Учитель Жучаева</a:t>
            </a:r>
            <a:r>
              <a:rPr lang="ru-RU" dirty="0" smtClean="0"/>
              <a:t> </a:t>
            </a:r>
            <a:r>
              <a:rPr lang="ru-RU" dirty="0"/>
              <a:t>Н.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40"/>
                            </p:stCondLst>
                            <p:childTnLst>
                              <p:par>
                                <p:cTn id="11" presetID="2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Внеурочная деятельность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750" y="1268413"/>
          <a:ext cx="8229600" cy="481584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ОСНОВНЫЕ НАПРАВЛЕНИЯ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ВИДЫ ДЕЯТЕЛЬНОСТИ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670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Спортивно-оздоровительное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Художественно-эстетическое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Научно-познавательное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Военно-патриотическое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Общественно-полезная   деятельность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14300" marR="1143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игровая;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познавательная;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проблемно-ценностное общение;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досугово-развлекательная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деятельность;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художественное творчество;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социальное творчество (социально преобразующая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добровольческая деятельность);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техническое творчество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трудовая (производственная) деятельность;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спортивно-оздоровительная деятельность.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14300" marR="1143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14287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7030A0"/>
                </a:solidFill>
              </a:rPr>
              <a:t>Психологическая готовность ребёнка к школе.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 smtClean="0">
              <a:solidFill>
                <a:srgbClr val="7030A0"/>
              </a:solidFill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2500313"/>
            <a:ext cx="8229600" cy="362585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Личностная готовность </a:t>
            </a:r>
            <a:endParaRPr lang="en-US" b="1" smtClean="0">
              <a:solidFill>
                <a:srgbClr val="C00000"/>
              </a:solidFill>
            </a:endParaRPr>
          </a:p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Волевая готовность</a:t>
            </a:r>
            <a:endParaRPr lang="en-US" b="1" smtClean="0">
              <a:solidFill>
                <a:srgbClr val="C00000"/>
              </a:solidFill>
            </a:endParaRPr>
          </a:p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Интеллектуальная готовность</a:t>
            </a:r>
            <a:endParaRPr lang="ru-RU" smtClean="0">
              <a:solidFill>
                <a:srgbClr val="C00000"/>
              </a:solidFill>
            </a:endParaRPr>
          </a:p>
        </p:txBody>
      </p:sp>
      <p:pic>
        <p:nvPicPr>
          <p:cNvPr id="3076" name="Picture 5" descr="AG00315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25" y="4000500"/>
            <a:ext cx="1985963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626"/>
            <a:ext cx="8820472" cy="6615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C00000"/>
                </a:solidFill>
                <a:latin typeface="Arial" charset="0"/>
                <a:cs typeface="Arial" charset="0"/>
              </a:rPr>
              <a:t>Волевая готовность</a:t>
            </a:r>
            <a:endParaRPr lang="ru-RU" i="1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ru-RU" sz="2800" smtClean="0">
                <a:solidFill>
                  <a:srgbClr val="0000FF"/>
                </a:solidFill>
                <a:latin typeface="Arial" charset="0"/>
                <a:cs typeface="Arial" charset="0"/>
              </a:rPr>
              <a:t>Это условие характеризуется отношением ребёнка к трудностям и способам их преодоления. Здесь главное значение имеет воспитание мотивов достижения целей, </a:t>
            </a:r>
            <a:r>
              <a:rPr lang="ru-RU" sz="2800" b="1" u="sng" smtClean="0">
                <a:solidFill>
                  <a:srgbClr val="0000FF"/>
                </a:solidFill>
                <a:latin typeface="Arial" charset="0"/>
                <a:cs typeface="Arial" charset="0"/>
              </a:rPr>
              <a:t>умение принять трудности и стремление разрешить их</a:t>
            </a:r>
            <a:r>
              <a:rPr lang="ru-RU" sz="2800" smtClean="0">
                <a:solidFill>
                  <a:srgbClr val="0000FF"/>
                </a:solidFill>
                <a:latin typeface="Arial" charset="0"/>
                <a:cs typeface="Arial" charset="0"/>
              </a:rPr>
              <a:t>.</a:t>
            </a:r>
            <a:r>
              <a:rPr lang="ru-RU" smtClean="0"/>
              <a:t> </a:t>
            </a:r>
          </a:p>
          <a:p>
            <a:pPr eaLnBrk="1" hangingPunct="1"/>
            <a:endParaRPr lang="ru-RU" smtClean="0"/>
          </a:p>
        </p:txBody>
      </p:sp>
      <p:pic>
        <p:nvPicPr>
          <p:cNvPr id="5124" name="Picture 6" descr="AG00316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75" y="3357563"/>
            <a:ext cx="1733550" cy="278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>
                <a:solidFill>
                  <a:srgbClr val="C00000"/>
                </a:solidFill>
              </a:rPr>
              <a:t>Интеллектуальная готовность</a:t>
            </a:r>
            <a:endParaRPr lang="ru-RU" i="1" smtClean="0">
              <a:solidFill>
                <a:srgbClr val="C00000"/>
              </a:solidFill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ru-RU" sz="2800" smtClean="0">
                <a:solidFill>
                  <a:srgbClr val="0000FF"/>
                </a:solidFill>
                <a:latin typeface="Arial" charset="0"/>
                <a:cs typeface="Arial" charset="0"/>
              </a:rPr>
              <a:t>Это </a:t>
            </a:r>
            <a:r>
              <a:rPr lang="ru-RU" sz="2800" b="1" smtClean="0">
                <a:solidFill>
                  <a:srgbClr val="0000FF"/>
                </a:solidFill>
                <a:latin typeface="Arial" charset="0"/>
                <a:cs typeface="Arial" charset="0"/>
              </a:rPr>
              <a:t>наличие определённого кругозора, запаса конкретных знаний о живой и неживой природе, общественной жизни</a:t>
            </a:r>
            <a:r>
              <a:rPr lang="ru-RU" sz="2800" smtClean="0">
                <a:solidFill>
                  <a:srgbClr val="0000FF"/>
                </a:solidFill>
                <a:latin typeface="Arial" charset="0"/>
                <a:cs typeface="Arial" charset="0"/>
              </a:rPr>
              <a:t>. В этом возрасте логическая форма мышления доступна, но не характерна. Важная роль отведена наглядно – действенному и наглядно – образному мышлению.</a:t>
            </a:r>
          </a:p>
          <a:p>
            <a:pPr eaLnBrk="1" hangingPunct="1"/>
            <a:endParaRPr lang="ru-RU" smtClean="0"/>
          </a:p>
        </p:txBody>
      </p:sp>
      <p:pic>
        <p:nvPicPr>
          <p:cNvPr id="4" name="Picture 8" descr="j02803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75" y="4000500"/>
            <a:ext cx="2144713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57188"/>
            <a:ext cx="8229600" cy="13573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smtClean="0">
                <a:solidFill>
                  <a:srgbClr val="0070C0"/>
                </a:solidFill>
                <a:latin typeface="Arial" charset="0"/>
                <a:cs typeface="Arial" charset="0"/>
              </a:rPr>
              <a:t>Режим дня вашего ребёнка 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500063" y="1785938"/>
            <a:ext cx="4038600" cy="4525962"/>
          </a:xfrm>
        </p:spPr>
        <p:txBody>
          <a:bodyPr/>
          <a:lstStyle/>
          <a:p>
            <a:pPr eaLnBrk="1" hangingPunct="1"/>
            <a:r>
              <a:rPr lang="ru-RU" dirty="0" smtClean="0"/>
              <a:t>  7.00  - 7.20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подъем и водные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процедуры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</p:txBody>
      </p:sp>
      <p:sp>
        <p:nvSpPr>
          <p:cNvPr id="33806" name="Rectangle 14"/>
          <p:cNvSpPr>
            <a:spLocks noGrp="1" noRot="1" noChangeArrowheads="1"/>
          </p:cNvSpPr>
          <p:nvPr>
            <p:ph sz="half" idx="2"/>
          </p:nvPr>
        </p:nvSpPr>
        <p:spPr>
          <a:xfrm>
            <a:off x="4643438" y="1714500"/>
            <a:ext cx="3638550" cy="4400550"/>
          </a:xfrm>
        </p:spPr>
        <p:txBody>
          <a:bodyPr/>
          <a:lstStyle/>
          <a:p>
            <a:pPr eaLnBrk="1" hangingPunct="1"/>
            <a:r>
              <a:rPr lang="ru-RU" dirty="0" smtClean="0"/>
              <a:t>7.20 – 8.00  - завтрак </a:t>
            </a:r>
          </a:p>
        </p:txBody>
      </p:sp>
      <p:pic>
        <p:nvPicPr>
          <p:cNvPr id="33797" name="Picture 5" descr="BD0877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4076700"/>
            <a:ext cx="1325562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4" name="Picture 12" descr="Рисунок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75" y="4149725"/>
            <a:ext cx="1198563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5" name="Picture 13" descr="Рисунок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738" y="4221163"/>
            <a:ext cx="455612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7" name="Picture 15" descr="Рисунок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5963" y="2997200"/>
            <a:ext cx="2663825" cy="26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0" descr="Kartinochki (2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V="1">
            <a:off x="11052175" y="6858000"/>
            <a:ext cx="360363" cy="269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3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  <p:bldP spid="3380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3" name="Rectangle 17"/>
          <p:cNvSpPr>
            <a:spLocks noGrp="1" noRot="1" noChangeArrowheads="1"/>
          </p:cNvSpPr>
          <p:nvPr>
            <p:ph sz="half" idx="1"/>
          </p:nvPr>
        </p:nvSpPr>
        <p:spPr>
          <a:xfrm>
            <a:off x="857250" y="1857375"/>
            <a:ext cx="5249863" cy="1727200"/>
          </a:xfrm>
        </p:spPr>
        <p:txBody>
          <a:bodyPr/>
          <a:lstStyle/>
          <a:p>
            <a:pPr eaLnBrk="1" hangingPunct="1"/>
            <a:r>
              <a:rPr lang="ru-RU" b="1" smtClean="0"/>
              <a:t>8.20 – 8. 45 – дорога в школу </a:t>
            </a:r>
          </a:p>
        </p:txBody>
      </p:sp>
      <p:sp>
        <p:nvSpPr>
          <p:cNvPr id="34834" name="Rectangle 18"/>
          <p:cNvSpPr>
            <a:spLocks noGrp="1" noRot="1" noChangeArrowheads="1"/>
          </p:cNvSpPr>
          <p:nvPr>
            <p:ph sz="half" idx="2"/>
          </p:nvPr>
        </p:nvSpPr>
        <p:spPr>
          <a:xfrm>
            <a:off x="928688" y="3143250"/>
            <a:ext cx="5500687" cy="1095375"/>
          </a:xfrm>
        </p:spPr>
        <p:txBody>
          <a:bodyPr/>
          <a:lstStyle/>
          <a:p>
            <a:pPr eaLnBrk="1" hangingPunct="1"/>
            <a:r>
              <a:rPr lang="ru-RU" b="1" smtClean="0"/>
              <a:t>9.00 – 12. 45 – занятия в школе </a:t>
            </a:r>
          </a:p>
        </p:txBody>
      </p:sp>
      <p:pic>
        <p:nvPicPr>
          <p:cNvPr id="34835" name="Picture 19" descr="j01833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1714500"/>
            <a:ext cx="1806575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6" name="Picture 20" descr="Рисунок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63" y="3929063"/>
            <a:ext cx="3143250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4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3" grpId="0" build="p"/>
      <p:bldP spid="3483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Grp="1" noRot="1" noChangeArrowheads="1"/>
          </p:cNvSpPr>
          <p:nvPr>
            <p:ph sz="half" idx="1"/>
          </p:nvPr>
        </p:nvSpPr>
        <p:spPr>
          <a:xfrm>
            <a:off x="1071563" y="785813"/>
            <a:ext cx="5000625" cy="44545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/>
              <a:t>   12.45 – 13.30- дорога домой и обед </a:t>
            </a:r>
          </a:p>
        </p:txBody>
      </p:sp>
      <p:sp>
        <p:nvSpPr>
          <p:cNvPr id="40966" name="Rectangle 6"/>
          <p:cNvSpPr>
            <a:spLocks noGrp="1" noRot="1" noChangeArrowheads="1"/>
          </p:cNvSpPr>
          <p:nvPr>
            <p:ph sz="half" idx="2"/>
          </p:nvPr>
        </p:nvSpPr>
        <p:spPr>
          <a:xfrm>
            <a:off x="4214813" y="2143125"/>
            <a:ext cx="4929187" cy="38830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13.30 – 14.05 – внеурочная деятельность</a:t>
            </a:r>
          </a:p>
        </p:txBody>
      </p:sp>
      <p:pic>
        <p:nvPicPr>
          <p:cNvPr id="40967" name="Picture 7" descr="BREAD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1428750"/>
            <a:ext cx="2408237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9" name="Picture 9" descr="Рисунок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13" y="3429000"/>
            <a:ext cx="2266950" cy="203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1" name="Picture 11" descr="Рисунок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638" y="3860800"/>
            <a:ext cx="2074862" cy="199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5"/>
          <p:cNvSpPr>
            <a:spLocks noGrp="1" noRot="1" noChangeArrowheads="1"/>
          </p:cNvSpPr>
          <p:nvPr>
            <p:ph sz="half" idx="1"/>
          </p:nvPr>
        </p:nvSpPr>
        <p:spPr>
          <a:xfrm>
            <a:off x="785813" y="714375"/>
            <a:ext cx="4038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>
                <a:latin typeface="Arial" charset="0"/>
                <a:cs typeface="Arial" charset="0"/>
              </a:rPr>
              <a:t>    </a:t>
            </a:r>
            <a:r>
              <a:rPr lang="ru-RU" b="1" smtClean="0">
                <a:latin typeface="Arial Narrow" pitchFamily="34" charset="0"/>
                <a:cs typeface="Arial" charset="0"/>
              </a:rPr>
              <a:t>15.00 – 16.00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latin typeface="Arial Narrow" pitchFamily="34" charset="0"/>
                <a:cs typeface="Arial" charset="0"/>
              </a:rPr>
              <a:t>   подготовка к занятиям </a:t>
            </a:r>
          </a:p>
        </p:txBody>
      </p:sp>
      <p:sp>
        <p:nvSpPr>
          <p:cNvPr id="43014" name="Rectangle 6"/>
          <p:cNvSpPr>
            <a:spLocks noGrp="1" noRot="1" noChangeArrowheads="1"/>
          </p:cNvSpPr>
          <p:nvPr>
            <p:ph sz="half" idx="2"/>
          </p:nvPr>
        </p:nvSpPr>
        <p:spPr>
          <a:xfrm>
            <a:off x="4857750" y="2332038"/>
            <a:ext cx="40386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latin typeface="Arial Narrow" pitchFamily="34" charset="0"/>
              </a:rPr>
              <a:t>16.00 – 17.00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latin typeface="Arial Narrow" pitchFamily="34" charset="0"/>
              </a:rPr>
              <a:t>занятия по интересам, в кружках.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pic>
        <p:nvPicPr>
          <p:cNvPr id="43015" name="Picture 7" descr="Рисунок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2214563"/>
            <a:ext cx="19431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6" name="Picture 8" descr="Рисунок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050" y="4437063"/>
            <a:ext cx="2008188" cy="202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7" name="Picture 9" descr="COBJ04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3" y="3933825"/>
            <a:ext cx="2084387" cy="23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build="p"/>
      <p:bldP spid="4301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Grp="1" noRot="1" noChangeArrowheads="1"/>
          </p:cNvSpPr>
          <p:nvPr>
            <p:ph sz="half" idx="1"/>
          </p:nvPr>
        </p:nvSpPr>
        <p:spPr>
          <a:xfrm>
            <a:off x="642938" y="1000125"/>
            <a:ext cx="4038600" cy="40259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>
                <a:latin typeface="Arial" charset="0"/>
                <a:cs typeface="Arial" charset="0"/>
              </a:rPr>
              <a:t> 17.00 – 18.00 – ужин </a:t>
            </a:r>
          </a:p>
        </p:txBody>
      </p:sp>
      <p:sp>
        <p:nvSpPr>
          <p:cNvPr id="45062" name="Rectangle 6"/>
          <p:cNvSpPr>
            <a:spLocks noGrp="1" noRot="1" noChangeArrowheads="1"/>
          </p:cNvSpPr>
          <p:nvPr>
            <p:ph sz="half" idx="2"/>
          </p:nvPr>
        </p:nvSpPr>
        <p:spPr>
          <a:xfrm>
            <a:off x="4214813" y="2071688"/>
            <a:ext cx="4681537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</a:t>
            </a:r>
            <a:r>
              <a:rPr lang="ru-RU" b="1" smtClean="0">
                <a:latin typeface="Arial" charset="0"/>
                <a:cs typeface="Arial" charset="0"/>
              </a:rPr>
              <a:t>18.00 – 20.00-пребывание с семьёй: чтение книг, игры и т.д.</a:t>
            </a:r>
          </a:p>
        </p:txBody>
      </p:sp>
      <p:pic>
        <p:nvPicPr>
          <p:cNvPr id="45063" name="Picture 7" descr="Рисунок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813" y="1643063"/>
            <a:ext cx="1943100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4" name="Picture 8" descr="Рисунок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4149725"/>
            <a:ext cx="1814512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5" name="Picture 9" descr="COBJ0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3644900"/>
            <a:ext cx="1808162" cy="295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build="p"/>
      <p:bldP spid="4506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99591" y="533400"/>
            <a:ext cx="8014221" cy="28956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dirty="0" smtClean="0"/>
              <a:t>ФЕДЕРАЛЬНЫЙ ГОСУДАРСТВЕННЫЙ</a:t>
            </a:r>
            <a:br>
              <a:rPr lang="ru-RU" sz="3600" dirty="0" smtClean="0"/>
            </a:br>
            <a:r>
              <a:rPr lang="ru-RU" sz="3600" dirty="0" smtClean="0"/>
              <a:t>ОБРАЗОВАТЕЛЬНЫЙ СТАНДАРТ ОБЩЕГО</a:t>
            </a:r>
            <a:r>
              <a:rPr lang="en-US" sz="3600" dirty="0" smtClean="0"/>
              <a:t> </a:t>
            </a:r>
            <a:r>
              <a:rPr lang="ru-RU" sz="3600" dirty="0" smtClean="0"/>
              <a:t>ОБРАЗОВАНИЯ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Начальное общее образование</a:t>
            </a:r>
          </a:p>
        </p:txBody>
      </p:sp>
      <p:pic>
        <p:nvPicPr>
          <p:cNvPr id="2052" name="Picture 4" descr="Картинка 6 из 58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99592" y="3717032"/>
            <a:ext cx="3600400" cy="2390805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0" y="1916113"/>
            <a:ext cx="7056438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b="1" smtClean="0">
                <a:latin typeface="Arial" charset="0"/>
                <a:cs typeface="Arial" charset="0"/>
              </a:rPr>
              <a:t>20.00 – 21. 00 –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 smtClean="0">
                <a:latin typeface="Arial" charset="0"/>
                <a:cs typeface="Arial" charset="0"/>
              </a:rPr>
              <a:t>Подготовка ко сну и сон.</a:t>
            </a:r>
          </a:p>
        </p:txBody>
      </p:sp>
      <p:pic>
        <p:nvPicPr>
          <p:cNvPr id="47111" name="Picture 7" descr="TOW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2071688"/>
            <a:ext cx="2085975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3" name="Picture 9" descr="Рисунок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38" y="3429000"/>
            <a:ext cx="2592387" cy="239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FF0000"/>
                </a:solidFill>
                <a:latin typeface="Arial Narrow" pitchFamily="34" charset="0"/>
              </a:rPr>
              <a:t>Советы родителям</a:t>
            </a:r>
            <a:endParaRPr lang="ru-RU" smtClean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1071563" y="1643063"/>
            <a:ext cx="7615237" cy="4483100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smtClean="0">
                <a:solidFill>
                  <a:srgbClr val="0000FF"/>
                </a:solidFill>
                <a:latin typeface="Arial Narrow" pitchFamily="34" charset="0"/>
              </a:rPr>
              <a:t>Любите своих детей, тогда они станут настоящими личностями, самостоятельными, удачливыми в жизни.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smtClean="0">
                <a:solidFill>
                  <a:srgbClr val="0000FF"/>
                </a:solidFill>
                <a:latin typeface="Arial Narrow" pitchFamily="34" charset="0"/>
              </a:rPr>
              <a:t>Внушайте ребёнку, что все человеческие существа достойны уважения и любви.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smtClean="0">
                <a:solidFill>
                  <a:srgbClr val="0000FF"/>
                </a:solidFill>
                <a:latin typeface="Arial Narrow" pitchFamily="34" charset="0"/>
              </a:rPr>
              <a:t>  Поддержите в ребенке его стремление стать школьником. Будьте внимательны к ребенку, отмечайте изменения в его поведении, любые отклонения от нормы.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smtClean="0">
                <a:solidFill>
                  <a:srgbClr val="0000FF"/>
                </a:solidFill>
                <a:latin typeface="Arial Narrow" pitchFamily="34" charset="0"/>
              </a:rPr>
              <a:t> Цените в своем ребенке индивидуальность, то, что он у вас необычный.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smtClean="0">
                <a:solidFill>
                  <a:srgbClr val="0000FF"/>
                </a:solidFill>
                <a:latin typeface="Arial Narrow" pitchFamily="34" charset="0"/>
              </a:rPr>
              <a:t>Отвечайте на все вопросы школьника. Ищите ответы вместе с ним. Ваш ребенок пришел в школу, чтобы учиться. Когда человек учится, у него может что-то не сразу получиться. Ребенок имеет право на ошибку.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smtClean="0">
                <a:solidFill>
                  <a:srgbClr val="0000FF"/>
                </a:solidFill>
                <a:latin typeface="Arial Narrow" pitchFamily="34" charset="0"/>
              </a:rPr>
              <a:t>Обращайте внимание на работоспособность ребенка.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714375" y="714375"/>
            <a:ext cx="7972425" cy="5411788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rgbClr val="0000FF"/>
                </a:solidFill>
                <a:latin typeface="Arial Narrow" pitchFamily="34" charset="0"/>
              </a:rPr>
              <a:t>Будьте объективны не только в оценке своего ребенка, но и в оценке сложившейся трудной ситуации.</a:t>
            </a:r>
          </a:p>
          <a:p>
            <a:pPr eaLnBrk="1" hangingPunct="1"/>
            <a:r>
              <a:rPr lang="ru-RU" sz="2000" b="1" smtClean="0">
                <a:solidFill>
                  <a:srgbClr val="0000FF"/>
                </a:solidFill>
                <a:latin typeface="Arial Narrow" pitchFamily="34" charset="0"/>
              </a:rPr>
              <a:t>Умейте просить прощение у ребенка, если вы неправы.</a:t>
            </a:r>
          </a:p>
          <a:p>
            <a:pPr eaLnBrk="1" hangingPunct="1"/>
            <a:r>
              <a:rPr lang="ru-RU" sz="2000" b="1" smtClean="0">
                <a:solidFill>
                  <a:srgbClr val="0000FF"/>
                </a:solidFill>
                <a:latin typeface="Arial Narrow" pitchFamily="34" charset="0"/>
              </a:rPr>
              <a:t>Если вас в поведении ребенка, в его учебных делах что-то беспокоит, не стесняйтесь обращаться за советом и консультацией к учителю или школьному психологу.</a:t>
            </a:r>
          </a:p>
          <a:p>
            <a:pPr eaLnBrk="1" hangingPunct="1"/>
            <a:r>
              <a:rPr lang="ru-RU" sz="2000" b="1" smtClean="0">
                <a:solidFill>
                  <a:srgbClr val="0000FF"/>
                </a:solidFill>
                <a:latin typeface="Arial Narrow" pitchFamily="34" charset="0"/>
              </a:rPr>
              <a:t>Не забывайте об играх! У малышей должно быть время для игровых занятий.</a:t>
            </a:r>
          </a:p>
          <a:p>
            <a:pPr eaLnBrk="1" hangingPunct="1"/>
            <a:r>
              <a:rPr lang="ru-RU" sz="2000" b="1" smtClean="0">
                <a:solidFill>
                  <a:srgbClr val="0000FF"/>
                </a:solidFill>
                <a:latin typeface="Arial Narrow" pitchFamily="34" charset="0"/>
              </a:rPr>
              <a:t>Будьте терпеливы, верьте в себя и в ребёнка, радуйтесь каждому мгновению, проведённому рядом с ним. Помните, время летит очень быстро! Дети повзрослеют, и у них  начнётся своя жизнь, но  уже без вас. </a:t>
            </a:r>
          </a:p>
          <a:p>
            <a:pPr eaLnBrk="1" hangingPunct="1"/>
            <a:r>
              <a:rPr lang="ru-RU" sz="2000" b="1" smtClean="0">
                <a:solidFill>
                  <a:srgbClr val="0000FF"/>
                </a:solidFill>
                <a:latin typeface="Arial Narrow" pitchFamily="34" charset="0"/>
              </a:rPr>
              <a:t>Вам представилась удивительная  возможность вновь пережить то, что осталось далеко позади…ваше детство!</a:t>
            </a:r>
          </a:p>
          <a:p>
            <a:pPr eaLnBrk="1" hangingPunct="1"/>
            <a:endParaRPr lang="ru-RU" smtClean="0"/>
          </a:p>
        </p:txBody>
      </p:sp>
      <p:pic>
        <p:nvPicPr>
          <p:cNvPr id="4" name="Picture 4" descr="FAM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5072063"/>
            <a:ext cx="2133600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Памятка для родителей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Условия успешной адаптации ребенка  к школе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Создание благоприятного психологического климата в отноше­нии ребенка со стороны всех членов семьи.</a:t>
            </a:r>
          </a:p>
          <a:p>
            <a:pPr lvl="0"/>
            <a:r>
              <a:rPr lang="ru-RU" dirty="0" smtClean="0"/>
              <a:t>Роль самооценки ребенка в адаптации к школе (чем ниже само­оценка, тем больше трудностей у ребенка в школе).</a:t>
            </a:r>
          </a:p>
          <a:p>
            <a:pPr lvl="0"/>
            <a:r>
              <a:rPr lang="ru-RU" dirty="0" smtClean="0"/>
              <a:t>Первое условие школьного успеха — </a:t>
            </a:r>
            <a:r>
              <a:rPr lang="ru-RU" dirty="0" err="1" smtClean="0"/>
              <a:t>самоценность</a:t>
            </a:r>
            <a:r>
              <a:rPr lang="ru-RU" dirty="0" smtClean="0"/>
              <a:t> ребенка для его родителей.</a:t>
            </a:r>
          </a:p>
          <a:p>
            <a:pPr lvl="0"/>
            <a:r>
              <a:rPr lang="ru-RU" dirty="0" smtClean="0"/>
              <a:t>Обязательное проявление родителями интереса к школе, классу, в котором учится ребенок, к каждому прожитому им школьно­му дню.</a:t>
            </a:r>
          </a:p>
          <a:p>
            <a:pPr lvl="0"/>
            <a:r>
              <a:rPr lang="ru-RU" dirty="0" smtClean="0"/>
              <a:t>Неформальное общение со своим ребенком после пройденного школьного дня.</a:t>
            </a:r>
          </a:p>
          <a:p>
            <a:pPr lvl="0"/>
            <a:r>
              <a:rPr lang="ru-RU" dirty="0" smtClean="0"/>
              <a:t>Обязательное знакомство с его одноклассниками и возможность общения с ними после школы.</a:t>
            </a:r>
          </a:p>
          <a:p>
            <a:pPr lvl="0"/>
            <a:r>
              <a:rPr lang="ru-RU" dirty="0" smtClean="0"/>
              <a:t>Недопустимость физических мер воздействия, запугивания, критики в адрес ребенка, особенно в присутствии других людей (бабушек, дедушек, сверстников).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91264" cy="151216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Памятка для родителей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Условия успешной адаптации ребенка  к школе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Исключение таких мер наказания, как лишение удовольствий, физические и психические наказания.</a:t>
            </a:r>
          </a:p>
          <a:p>
            <a:pPr lvl="0"/>
            <a:r>
              <a:rPr lang="ru-RU" dirty="0" smtClean="0"/>
              <a:t>Учет темперамента ребенка в период адаптации к школьному обучению. Медлительные и малообщительные дети гораздо труднее привыкают к школе, быстро теряют к ней интерес, если чувствуют со стороны взрослых насилие, сарказм и жестокость.</a:t>
            </a:r>
          </a:p>
          <a:p>
            <a:pPr lvl="0"/>
            <a:r>
              <a:rPr lang="ru-RU" dirty="0" smtClean="0"/>
              <a:t>Предоставление ребенку самостоятельности в учебной работе и организация обоснованного контроля за его учебной деятельно­стью.</a:t>
            </a:r>
          </a:p>
          <a:p>
            <a:pPr lvl="0"/>
            <a:r>
              <a:rPr lang="ru-RU" dirty="0" smtClean="0"/>
              <a:t>Поощрение ребенка и не только за учебные успехи. Моральное стимулирование достижений ребенка. Развитие самоконтроля и самооценки, самодостаточности ребенка.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Фразы для общения с ребёнком.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Не рекомендуемые фразы для общения: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- </a:t>
            </a:r>
            <a:r>
              <a:rPr lang="ru-RU" dirty="0" smtClean="0"/>
              <a:t>Я тысячу раз говорил тебе, что…</a:t>
            </a:r>
            <a:br>
              <a:rPr lang="ru-RU" dirty="0" smtClean="0"/>
            </a:br>
            <a:r>
              <a:rPr lang="ru-RU" dirty="0" smtClean="0"/>
              <a:t>- Сколько раз надо повторять…</a:t>
            </a:r>
            <a:br>
              <a:rPr lang="ru-RU" dirty="0" smtClean="0"/>
            </a:br>
            <a:r>
              <a:rPr lang="ru-RU" dirty="0" smtClean="0"/>
              <a:t> - О чём ты только думаешь…</a:t>
            </a:r>
            <a:br>
              <a:rPr lang="ru-RU" dirty="0" smtClean="0"/>
            </a:br>
            <a:r>
              <a:rPr lang="ru-RU" dirty="0" smtClean="0"/>
              <a:t>- Неужели тебе трудно запомнить, что…</a:t>
            </a:r>
            <a:br>
              <a:rPr lang="ru-RU" dirty="0" smtClean="0"/>
            </a:br>
            <a:r>
              <a:rPr lang="ru-RU" dirty="0" smtClean="0"/>
              <a:t>- Ты становишься…</a:t>
            </a:r>
            <a:br>
              <a:rPr lang="ru-RU" dirty="0" smtClean="0"/>
            </a:br>
            <a:r>
              <a:rPr lang="ru-RU" dirty="0" smtClean="0"/>
              <a:t>- Ты такой же как,…</a:t>
            </a:r>
            <a:br>
              <a:rPr lang="ru-RU" dirty="0" smtClean="0"/>
            </a:br>
            <a:r>
              <a:rPr lang="ru-RU" dirty="0" smtClean="0"/>
              <a:t>- Отстань, некогда мне…</a:t>
            </a:r>
            <a:br>
              <a:rPr lang="ru-RU" dirty="0" smtClean="0"/>
            </a:br>
            <a:r>
              <a:rPr lang="ru-RU" dirty="0" smtClean="0"/>
              <a:t>- Почему Лена (Настя, Вася и т.д.) такая, а ты - нет…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Фразы для общения с ребёнком.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Рекомендуемые фразы для общения: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Ты у меня умный, красивый (и т.д.).</a:t>
            </a:r>
            <a:br>
              <a:rPr lang="ru-RU" dirty="0" smtClean="0"/>
            </a:br>
            <a:r>
              <a:rPr lang="ru-RU" dirty="0" smtClean="0"/>
              <a:t>- Как хорошо, что  у меня есть ты.</a:t>
            </a:r>
            <a:br>
              <a:rPr lang="ru-RU" dirty="0" smtClean="0"/>
            </a:br>
            <a:r>
              <a:rPr lang="ru-RU" dirty="0" smtClean="0"/>
              <a:t>- Ты у меня молодец.</a:t>
            </a:r>
            <a:br>
              <a:rPr lang="ru-RU" dirty="0" smtClean="0"/>
            </a:br>
            <a:r>
              <a:rPr lang="ru-RU" dirty="0" smtClean="0"/>
              <a:t>- Я тебя очень люблю.</a:t>
            </a:r>
            <a:br>
              <a:rPr lang="ru-RU" dirty="0" smtClean="0"/>
            </a:br>
            <a:r>
              <a:rPr lang="ru-RU" dirty="0" smtClean="0"/>
              <a:t>- Как хорошо ты это сделал, научи и меня этому.</a:t>
            </a:r>
            <a:br>
              <a:rPr lang="ru-RU" dirty="0" smtClean="0"/>
            </a:br>
            <a:r>
              <a:rPr lang="ru-RU" dirty="0" smtClean="0"/>
              <a:t>- Спасибо тебе, я тебе очень благодарна.</a:t>
            </a:r>
            <a:br>
              <a:rPr lang="ru-RU" dirty="0" smtClean="0"/>
            </a:br>
            <a:r>
              <a:rPr lang="ru-RU" dirty="0" smtClean="0"/>
              <a:t>- Если бы не ты, я бы никогда с этим не справился.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ctrTitle"/>
          </p:nvPr>
        </p:nvSpPr>
        <p:spPr>
          <a:xfrm>
            <a:off x="642938" y="1714500"/>
            <a:ext cx="7772400" cy="14287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smtClean="0">
                <a:solidFill>
                  <a:srgbClr val="0000FF"/>
                </a:solidFill>
                <a:latin typeface="Arial Narrow" pitchFamily="34" charset="0"/>
              </a:rPr>
              <a:t>Не ругайте ребят утром </a:t>
            </a:r>
            <a:br>
              <a:rPr lang="ru-RU" sz="2800" smtClean="0">
                <a:solidFill>
                  <a:srgbClr val="0000FF"/>
                </a:solidFill>
                <a:latin typeface="Arial Narrow" pitchFamily="34" charset="0"/>
              </a:rPr>
            </a:br>
            <a:r>
              <a:rPr lang="ru-RU" sz="2800" smtClean="0">
                <a:solidFill>
                  <a:srgbClr val="0000FF"/>
                </a:solidFill>
                <a:latin typeface="Arial Narrow" pitchFamily="34" charset="0"/>
              </a:rPr>
              <a:t>                                   </a:t>
            </a:r>
            <a:r>
              <a:rPr lang="ru-RU" sz="2800" smtClean="0">
                <a:solidFill>
                  <a:srgbClr val="C00000"/>
                </a:solidFill>
                <a:latin typeface="Arial Narrow" pitchFamily="34" charset="0"/>
              </a:rPr>
              <a:t>–солнце покажется им тусклым</a:t>
            </a:r>
            <a:r>
              <a:rPr lang="ru-RU" sz="2800" smtClean="0">
                <a:latin typeface="Arial Narrow" pitchFamily="34" charset="0"/>
              </a:rPr>
              <a:t>;</a:t>
            </a:r>
            <a:br>
              <a:rPr lang="ru-RU" sz="2800" smtClean="0">
                <a:latin typeface="Arial Narrow" pitchFamily="34" charset="0"/>
              </a:rPr>
            </a:br>
            <a:r>
              <a:rPr lang="ru-RU" sz="2800" smtClean="0">
                <a:solidFill>
                  <a:srgbClr val="0000FF"/>
                </a:solidFill>
                <a:latin typeface="Arial Narrow" pitchFamily="34" charset="0"/>
              </a:rPr>
              <a:t>Не ругайте ребят днём</a:t>
            </a:r>
            <a:br>
              <a:rPr lang="ru-RU" sz="2800" smtClean="0">
                <a:solidFill>
                  <a:srgbClr val="0000FF"/>
                </a:solidFill>
                <a:latin typeface="Arial Narrow" pitchFamily="34" charset="0"/>
              </a:rPr>
            </a:br>
            <a:r>
              <a:rPr lang="ru-RU" sz="2800" smtClean="0">
                <a:solidFill>
                  <a:srgbClr val="0000FF"/>
                </a:solidFill>
                <a:latin typeface="Arial Narrow" pitchFamily="34" charset="0"/>
              </a:rPr>
              <a:t>                                 </a:t>
            </a:r>
            <a:r>
              <a:rPr lang="ru-RU" sz="2800" smtClean="0">
                <a:solidFill>
                  <a:srgbClr val="C00000"/>
                </a:solidFill>
                <a:latin typeface="Arial Narrow" pitchFamily="34" charset="0"/>
              </a:rPr>
              <a:t>– небо покажется им хмурым</a:t>
            </a:r>
            <a:r>
              <a:rPr lang="ru-RU" sz="2800" smtClean="0">
                <a:latin typeface="Arial Narrow" pitchFamily="34" charset="0"/>
              </a:rPr>
              <a:t>;</a:t>
            </a:r>
            <a:br>
              <a:rPr lang="ru-RU" sz="2800" smtClean="0">
                <a:latin typeface="Arial Narrow" pitchFamily="34" charset="0"/>
              </a:rPr>
            </a:br>
            <a:r>
              <a:rPr lang="ru-RU" sz="2800" smtClean="0">
                <a:solidFill>
                  <a:srgbClr val="0000FF"/>
                </a:solidFill>
                <a:latin typeface="Arial Narrow" pitchFamily="34" charset="0"/>
              </a:rPr>
              <a:t>Не ругайте ребят на ночь </a:t>
            </a:r>
            <a:br>
              <a:rPr lang="ru-RU" sz="2800" smtClean="0">
                <a:solidFill>
                  <a:srgbClr val="0000FF"/>
                </a:solidFill>
                <a:latin typeface="Arial Narrow" pitchFamily="34" charset="0"/>
              </a:rPr>
            </a:br>
            <a:r>
              <a:rPr lang="ru-RU" sz="2800" smtClean="0">
                <a:solidFill>
                  <a:srgbClr val="0000FF"/>
                </a:solidFill>
                <a:latin typeface="Arial Narrow" pitchFamily="34" charset="0"/>
              </a:rPr>
              <a:t>                                    </a:t>
            </a:r>
            <a:r>
              <a:rPr lang="ru-RU" sz="2800" smtClean="0">
                <a:solidFill>
                  <a:srgbClr val="C00000"/>
                </a:solidFill>
                <a:latin typeface="Arial Narrow" pitchFamily="34" charset="0"/>
              </a:rPr>
              <a:t>– звёзды померкнут для них;</a:t>
            </a:r>
            <a:br>
              <a:rPr lang="ru-RU" sz="2800" smtClean="0">
                <a:solidFill>
                  <a:srgbClr val="C00000"/>
                </a:solidFill>
                <a:latin typeface="Arial Narrow" pitchFamily="34" charset="0"/>
              </a:rPr>
            </a:br>
            <a:r>
              <a:rPr lang="ru-RU" sz="2800" smtClean="0">
                <a:latin typeface="Arial Narrow" pitchFamily="34" charset="0"/>
              </a:rPr>
              <a:t/>
            </a:r>
            <a:br>
              <a:rPr lang="ru-RU" sz="2800" smtClean="0">
                <a:latin typeface="Arial Narrow" pitchFamily="34" charset="0"/>
              </a:rPr>
            </a:br>
            <a:r>
              <a:rPr lang="ru-RU" sz="2800" smtClean="0">
                <a:solidFill>
                  <a:srgbClr val="FF0000"/>
                </a:solidFill>
                <a:latin typeface="Arial Narrow" pitchFamily="34" charset="0"/>
              </a:rPr>
              <a:t>Не ругайте! Любите их, и они ответят всем взаимностью</a:t>
            </a:r>
            <a:r>
              <a:rPr lang="ru-RU" sz="2800" smtClean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15363" name="Picture 2" descr="http://im0-tub.yandex.ru/i?id=13747892-68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928688"/>
            <a:ext cx="1882775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http://im5-tub.yandex.ru/i?id=364203092-12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63" y="4357688"/>
            <a:ext cx="28575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ФГОС НОО – Федеральный государственный образовательный стандарт начального общего образования. Утвержден приказом Минобрнауки России от 06.10.2009г. №373.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476250"/>
            <a:ext cx="8713788" cy="5832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smtClean="0"/>
              <a:t>  </a:t>
            </a:r>
            <a:r>
              <a:rPr lang="ru-RU" sz="2800" smtClean="0"/>
              <a:t>Начальное образование должно гарантировать «разнообразие индивидуальных образовательных траекторий и индивидуального развития каждого обучающегося (включая одаренных детей и детей с ограниченными возможностями здоровья)».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2800" smtClean="0"/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Общеобразовательные учреждения наряду со специальными (коррекционными) общеобразовательными учреждениями должны создавать условия для получения  начального общего образования детьми с ОВЗ.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620713"/>
            <a:ext cx="9144000" cy="792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ФГОС включает в себя требования</a:t>
            </a:r>
            <a:r>
              <a:rPr lang="ru-RU" sz="4000" dirty="0" smtClean="0"/>
              <a:t>: </a:t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76475"/>
            <a:ext cx="8229600" cy="3671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smtClean="0"/>
              <a:t>к результатам освоения</a:t>
            </a:r>
            <a:r>
              <a:rPr lang="ru-RU" sz="2000" b="1" smtClean="0"/>
              <a:t> основной образовательной программы начального общего образования;</a:t>
            </a:r>
            <a:br>
              <a:rPr lang="ru-RU" sz="2000" b="1" smtClean="0"/>
            </a:br>
            <a:endParaRPr lang="ru-RU" sz="2000" b="1" smtClean="0"/>
          </a:p>
          <a:p>
            <a:pPr eaLnBrk="1" hangingPunct="1">
              <a:lnSpc>
                <a:spcPct val="80000"/>
              </a:lnSpc>
            </a:pPr>
            <a:r>
              <a:rPr lang="ru-RU" sz="2800" b="1" smtClean="0"/>
              <a:t>к структуре</a:t>
            </a:r>
            <a:r>
              <a:rPr lang="ru-RU" sz="2000" b="1" smtClean="0"/>
              <a:t> основной образовательной программы начального общего образования;</a:t>
            </a:r>
            <a:br>
              <a:rPr lang="ru-RU" sz="2000" b="1" smtClean="0"/>
            </a:br>
            <a:endParaRPr lang="ru-RU" sz="2000" b="1" smtClean="0"/>
          </a:p>
          <a:p>
            <a:pPr eaLnBrk="1" hangingPunct="1">
              <a:lnSpc>
                <a:spcPct val="80000"/>
              </a:lnSpc>
            </a:pPr>
            <a:r>
              <a:rPr lang="ru-RU" sz="2800" b="1" smtClean="0"/>
              <a:t>к условиям реализации</a:t>
            </a:r>
            <a:r>
              <a:rPr lang="ru-RU" sz="2000" b="1" smtClean="0"/>
              <a:t> основной образовательной  программы начального общего образования, в том числе кадровым, финансовым, материально-техническим и иным условиям.</a:t>
            </a:r>
            <a:br>
              <a:rPr lang="ru-RU" sz="2000" b="1" smtClean="0"/>
            </a:br>
            <a:endParaRPr lang="ru-RU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323529" y="188640"/>
            <a:ext cx="8208911" cy="936104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ru-RU" sz="2400" b="1" dirty="0" smtClean="0">
                <a:latin typeface="+mn-lt"/>
              </a:rPr>
              <a:t/>
            </a:r>
            <a:br>
              <a:rPr lang="ru-RU" sz="2400" b="1" dirty="0" smtClean="0">
                <a:latin typeface="+mn-lt"/>
              </a:rPr>
            </a:br>
            <a:r>
              <a:rPr lang="ru-RU" sz="2400" b="1" dirty="0" smtClean="0">
                <a:latin typeface="+mn-lt"/>
                <a:ea typeface="+mn-ea"/>
                <a:cs typeface="Arial" pitchFamily="34" charset="0"/>
              </a:rPr>
              <a:t>Планируемые результаты</a:t>
            </a:r>
            <a:r>
              <a:rPr lang="ru-RU" sz="2400" dirty="0" smtClean="0"/>
              <a:t> </a:t>
            </a:r>
            <a:r>
              <a:rPr lang="ru-RU" sz="2400" b="1" dirty="0" smtClean="0"/>
              <a:t>достижений обучающегося</a:t>
            </a:r>
            <a:r>
              <a:rPr lang="ru-RU" sz="2400" b="1" dirty="0" smtClean="0">
                <a:latin typeface="+mn-lt"/>
                <a:ea typeface="+mn-ea"/>
                <a:cs typeface="Arial" pitchFamily="34" charset="0"/>
              </a:rPr>
              <a:t>:  три основные группы </a:t>
            </a:r>
            <a:r>
              <a:rPr lang="ru-RU" sz="2400" b="1" dirty="0" smtClean="0">
                <a:latin typeface="+mn-lt"/>
              </a:rPr>
              <a:t/>
            </a:r>
            <a:br>
              <a:rPr lang="ru-RU" sz="2400" b="1" dirty="0" smtClean="0">
                <a:latin typeface="+mn-lt"/>
              </a:rPr>
            </a:br>
            <a:endParaRPr lang="ru-RU" sz="2400" dirty="0" smtClean="0">
              <a:latin typeface="+mn-lt"/>
            </a:endParaRP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323528" y="1268760"/>
            <a:ext cx="2088232" cy="504056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ЛИЧНОСТНЫЕ</a:t>
            </a:r>
          </a:p>
        </p:txBody>
      </p:sp>
      <p:sp>
        <p:nvSpPr>
          <p:cNvPr id="9220" name="AutoShape 7"/>
          <p:cNvSpPr>
            <a:spLocks noChangeArrowheads="1"/>
          </p:cNvSpPr>
          <p:nvPr/>
        </p:nvSpPr>
        <p:spPr bwMode="auto">
          <a:xfrm>
            <a:off x="179388" y="1700213"/>
            <a:ext cx="2663825" cy="122396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r>
              <a:rPr lang="ru-RU" sz="1400" b="1" u="sng" dirty="0">
                <a:latin typeface="+mn-lt"/>
              </a:rPr>
              <a:t>Самоопределение:</a:t>
            </a:r>
          </a:p>
          <a:p>
            <a:pPr eaLnBrk="0" hangingPunct="0">
              <a:defRPr/>
            </a:pPr>
            <a:r>
              <a:rPr lang="ru-RU" sz="1400" b="1" dirty="0">
                <a:latin typeface="+mn-lt"/>
              </a:rPr>
              <a:t>внутренняя позиция школьника;</a:t>
            </a:r>
          </a:p>
          <a:p>
            <a:pPr eaLnBrk="0" hangingPunct="0">
              <a:defRPr/>
            </a:pPr>
            <a:r>
              <a:rPr lang="ru-RU" sz="1400" b="1" dirty="0" err="1">
                <a:latin typeface="+mn-lt"/>
              </a:rPr>
              <a:t>самоиндификация</a:t>
            </a:r>
            <a:r>
              <a:rPr lang="ru-RU" sz="1400" b="1" dirty="0">
                <a:latin typeface="+mn-lt"/>
              </a:rPr>
              <a:t>;</a:t>
            </a:r>
          </a:p>
          <a:p>
            <a:pPr eaLnBrk="0" hangingPunct="0">
              <a:defRPr/>
            </a:pPr>
            <a:r>
              <a:rPr lang="ru-RU" sz="1400" b="1" dirty="0">
                <a:latin typeface="+mn-lt"/>
              </a:rPr>
              <a:t>самоуважение и самооценка</a:t>
            </a:r>
          </a:p>
        </p:txBody>
      </p:sp>
      <p:sp>
        <p:nvSpPr>
          <p:cNvPr id="9221" name="AutoShape 8"/>
          <p:cNvSpPr>
            <a:spLocks noChangeArrowheads="1"/>
          </p:cNvSpPr>
          <p:nvPr/>
        </p:nvSpPr>
        <p:spPr bwMode="auto">
          <a:xfrm>
            <a:off x="179388" y="3213100"/>
            <a:ext cx="2663825" cy="107156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r>
              <a:rPr lang="ru-RU" sz="1400" b="1" u="sng">
                <a:latin typeface="+mn-lt"/>
              </a:rPr>
              <a:t>Смыслообразование:</a:t>
            </a:r>
          </a:p>
          <a:p>
            <a:pPr eaLnBrk="0" hangingPunct="0">
              <a:defRPr/>
            </a:pPr>
            <a:r>
              <a:rPr lang="ru-RU" sz="1400" b="1">
                <a:latin typeface="+mn-lt"/>
              </a:rPr>
              <a:t>мотивация (учебная, социальн.);</a:t>
            </a:r>
          </a:p>
          <a:p>
            <a:pPr eaLnBrk="0" hangingPunct="0">
              <a:defRPr/>
            </a:pPr>
            <a:r>
              <a:rPr lang="ru-RU" sz="1400" b="1">
                <a:latin typeface="+mn-lt"/>
              </a:rPr>
              <a:t>границы собственного</a:t>
            </a:r>
          </a:p>
          <a:p>
            <a:pPr eaLnBrk="0" hangingPunct="0">
              <a:defRPr/>
            </a:pPr>
            <a:r>
              <a:rPr lang="ru-RU" sz="1400" b="1">
                <a:latin typeface="+mn-lt"/>
              </a:rPr>
              <a:t>знания и «незнания»</a:t>
            </a:r>
          </a:p>
        </p:txBody>
      </p:sp>
      <p:sp>
        <p:nvSpPr>
          <p:cNvPr id="9222" name="AutoShape 9"/>
          <p:cNvSpPr>
            <a:spLocks noChangeArrowheads="1"/>
          </p:cNvSpPr>
          <p:nvPr/>
        </p:nvSpPr>
        <p:spPr bwMode="auto">
          <a:xfrm>
            <a:off x="179388" y="4652963"/>
            <a:ext cx="2663825" cy="1785937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r>
              <a:rPr lang="ru-RU" sz="1400" b="1" u="sng">
                <a:latin typeface="+mn-lt"/>
              </a:rPr>
              <a:t>Морально-этическая</a:t>
            </a:r>
          </a:p>
          <a:p>
            <a:pPr eaLnBrk="0" hangingPunct="0">
              <a:defRPr/>
            </a:pPr>
            <a:r>
              <a:rPr lang="ru-RU" sz="1400" b="1" u="sng">
                <a:latin typeface="+mn-lt"/>
              </a:rPr>
              <a:t>ориентация:</a:t>
            </a:r>
          </a:p>
          <a:p>
            <a:pPr eaLnBrk="0" hangingPunct="0">
              <a:defRPr/>
            </a:pPr>
            <a:r>
              <a:rPr lang="ru-RU" sz="1400" b="1">
                <a:latin typeface="+mn-lt"/>
              </a:rPr>
              <a:t>ориентация на выполнение</a:t>
            </a:r>
          </a:p>
          <a:p>
            <a:pPr eaLnBrk="0" hangingPunct="0">
              <a:defRPr/>
            </a:pPr>
            <a:r>
              <a:rPr lang="ru-RU" sz="1400" b="1">
                <a:latin typeface="+mn-lt"/>
              </a:rPr>
              <a:t>моральных норм;</a:t>
            </a:r>
          </a:p>
          <a:p>
            <a:pPr eaLnBrk="0" hangingPunct="0">
              <a:defRPr/>
            </a:pPr>
            <a:r>
              <a:rPr lang="ru-RU" sz="1400" b="1">
                <a:latin typeface="+mn-lt"/>
              </a:rPr>
              <a:t>способность к решению</a:t>
            </a:r>
            <a:endParaRPr lang="en-US" sz="1400" b="1">
              <a:latin typeface="+mn-lt"/>
            </a:endParaRPr>
          </a:p>
          <a:p>
            <a:pPr eaLnBrk="0" hangingPunct="0">
              <a:defRPr/>
            </a:pPr>
            <a:r>
              <a:rPr lang="ru-RU" sz="1400" b="1">
                <a:latin typeface="+mn-lt"/>
              </a:rPr>
              <a:t> моральных</a:t>
            </a:r>
            <a:r>
              <a:rPr lang="en-US" sz="1400" b="1">
                <a:latin typeface="+mn-lt"/>
              </a:rPr>
              <a:t> </a:t>
            </a:r>
            <a:r>
              <a:rPr lang="ru-RU" sz="1400" b="1">
                <a:latin typeface="+mn-lt"/>
              </a:rPr>
              <a:t>проблем на</a:t>
            </a:r>
            <a:endParaRPr lang="en-US" sz="1400" b="1">
              <a:latin typeface="+mn-lt"/>
            </a:endParaRPr>
          </a:p>
          <a:p>
            <a:pPr eaLnBrk="0" hangingPunct="0">
              <a:defRPr/>
            </a:pPr>
            <a:r>
              <a:rPr lang="ru-RU" sz="1400" b="1">
                <a:latin typeface="+mn-lt"/>
              </a:rPr>
              <a:t> основе децентрации;</a:t>
            </a:r>
          </a:p>
          <a:p>
            <a:pPr eaLnBrk="0" hangingPunct="0">
              <a:defRPr/>
            </a:pPr>
            <a:r>
              <a:rPr lang="ru-RU" sz="1400" b="1">
                <a:latin typeface="+mn-lt"/>
              </a:rPr>
              <a:t>оценка своих поступков 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2915817" y="1268760"/>
            <a:ext cx="2376263" cy="504056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МЕТАПРЕДМЕТНЫЕ</a:t>
            </a:r>
          </a:p>
        </p:txBody>
      </p:sp>
      <p:sp>
        <p:nvSpPr>
          <p:cNvPr id="9224" name="AutoShape 10"/>
          <p:cNvSpPr>
            <a:spLocks noChangeArrowheads="1"/>
          </p:cNvSpPr>
          <p:nvPr/>
        </p:nvSpPr>
        <p:spPr bwMode="auto">
          <a:xfrm>
            <a:off x="3132138" y="1773238"/>
            <a:ext cx="2808287" cy="1150937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r>
              <a:rPr lang="ru-RU" sz="1400" b="1" u="sng" dirty="0">
                <a:latin typeface="+mn-lt"/>
              </a:rPr>
              <a:t>Регулятивные:</a:t>
            </a:r>
          </a:p>
          <a:p>
            <a:pPr eaLnBrk="0" hangingPunct="0">
              <a:defRPr/>
            </a:pPr>
            <a:r>
              <a:rPr lang="ru-RU" sz="1400" b="1" dirty="0">
                <a:latin typeface="+mn-lt"/>
              </a:rPr>
              <a:t>управление своей деятельностью;</a:t>
            </a:r>
          </a:p>
          <a:p>
            <a:pPr eaLnBrk="0" hangingPunct="0">
              <a:defRPr/>
            </a:pPr>
            <a:r>
              <a:rPr lang="ru-RU" sz="1400" b="1" dirty="0">
                <a:latin typeface="+mn-lt"/>
              </a:rPr>
              <a:t>контроль и коррекция;</a:t>
            </a:r>
          </a:p>
          <a:p>
            <a:pPr eaLnBrk="0" hangingPunct="0">
              <a:defRPr/>
            </a:pPr>
            <a:r>
              <a:rPr lang="ru-RU" sz="1400" b="1" dirty="0">
                <a:latin typeface="+mn-lt"/>
              </a:rPr>
              <a:t>инициативность и </a:t>
            </a:r>
          </a:p>
          <a:p>
            <a:pPr eaLnBrk="0" hangingPunct="0">
              <a:defRPr/>
            </a:pPr>
            <a:r>
              <a:rPr lang="ru-RU" sz="1400" b="1" dirty="0">
                <a:latin typeface="+mn-lt"/>
              </a:rPr>
              <a:t>самостоятельность</a:t>
            </a:r>
          </a:p>
        </p:txBody>
      </p:sp>
      <p:sp>
        <p:nvSpPr>
          <p:cNvPr id="9225" name="AutoShape 11"/>
          <p:cNvSpPr>
            <a:spLocks noChangeArrowheads="1"/>
          </p:cNvSpPr>
          <p:nvPr/>
        </p:nvSpPr>
        <p:spPr bwMode="auto">
          <a:xfrm>
            <a:off x="3132138" y="3068961"/>
            <a:ext cx="2519982" cy="864096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r>
              <a:rPr lang="ru-RU" sz="1400" b="1" u="sng" dirty="0">
                <a:latin typeface="+mn-lt"/>
              </a:rPr>
              <a:t>Коммуникативные:</a:t>
            </a:r>
          </a:p>
          <a:p>
            <a:pPr eaLnBrk="0" hangingPunct="0">
              <a:defRPr/>
            </a:pPr>
            <a:r>
              <a:rPr lang="ru-RU" sz="1400" b="1" dirty="0">
                <a:latin typeface="+mn-lt"/>
              </a:rPr>
              <a:t>речевая деятельность;</a:t>
            </a:r>
          </a:p>
          <a:p>
            <a:pPr eaLnBrk="0" hangingPunct="0">
              <a:defRPr/>
            </a:pPr>
            <a:r>
              <a:rPr lang="ru-RU" sz="1400" b="1" dirty="0">
                <a:latin typeface="+mn-lt"/>
              </a:rPr>
              <a:t>навыки сотрудничества</a:t>
            </a:r>
          </a:p>
        </p:txBody>
      </p:sp>
      <p:sp>
        <p:nvSpPr>
          <p:cNvPr id="9226" name="AutoShape 12"/>
          <p:cNvSpPr>
            <a:spLocks noChangeArrowheads="1"/>
          </p:cNvSpPr>
          <p:nvPr/>
        </p:nvSpPr>
        <p:spPr bwMode="auto">
          <a:xfrm>
            <a:off x="2915816" y="4149081"/>
            <a:ext cx="3096047" cy="2160239"/>
          </a:xfrm>
          <a:prstGeom prst="roundRect">
            <a:avLst>
              <a:gd name="adj" fmla="val 11148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r>
              <a:rPr lang="ru-RU" sz="1400" b="1" u="sng" dirty="0">
                <a:latin typeface="+mn-lt"/>
              </a:rPr>
              <a:t>Познавательные:</a:t>
            </a:r>
          </a:p>
          <a:p>
            <a:pPr eaLnBrk="0" hangingPunct="0">
              <a:defRPr/>
            </a:pPr>
            <a:r>
              <a:rPr lang="ru-RU" sz="1400" b="1" dirty="0">
                <a:latin typeface="+mn-lt"/>
              </a:rPr>
              <a:t>работа с информацией;</a:t>
            </a:r>
          </a:p>
          <a:p>
            <a:pPr eaLnBrk="0" hangingPunct="0">
              <a:defRPr/>
            </a:pPr>
            <a:r>
              <a:rPr lang="ru-RU" sz="1400" b="1" dirty="0">
                <a:latin typeface="+mn-lt"/>
              </a:rPr>
              <a:t>работа с учебными моделями;</a:t>
            </a:r>
          </a:p>
          <a:p>
            <a:pPr eaLnBrk="0" hangingPunct="0">
              <a:defRPr/>
            </a:pPr>
            <a:r>
              <a:rPr lang="ru-RU" sz="1400" b="1" dirty="0">
                <a:latin typeface="+mn-lt"/>
              </a:rPr>
              <a:t>использование </a:t>
            </a:r>
            <a:r>
              <a:rPr lang="ru-RU" sz="1400" b="1" dirty="0" err="1">
                <a:latin typeface="+mn-lt"/>
              </a:rPr>
              <a:t>знако</a:t>
            </a:r>
            <a:r>
              <a:rPr lang="ru-RU" sz="1400" b="1" dirty="0">
                <a:latin typeface="+mn-lt"/>
              </a:rPr>
              <a:t>-</a:t>
            </a:r>
            <a:endParaRPr lang="en-US" sz="1400" b="1" dirty="0">
              <a:latin typeface="+mn-lt"/>
            </a:endParaRPr>
          </a:p>
          <a:p>
            <a:pPr eaLnBrk="0" hangingPunct="0">
              <a:defRPr/>
            </a:pPr>
            <a:r>
              <a:rPr lang="ru-RU" sz="1400" b="1" dirty="0">
                <a:latin typeface="+mn-lt"/>
              </a:rPr>
              <a:t>Символических</a:t>
            </a:r>
            <a:r>
              <a:rPr lang="en-US" sz="1400" b="1" dirty="0">
                <a:latin typeface="+mn-lt"/>
              </a:rPr>
              <a:t> </a:t>
            </a:r>
            <a:r>
              <a:rPr lang="ru-RU" sz="1400" b="1" dirty="0">
                <a:latin typeface="+mn-lt"/>
              </a:rPr>
              <a:t>средств, </a:t>
            </a:r>
            <a:endParaRPr lang="en-US" sz="1400" b="1" dirty="0">
              <a:latin typeface="+mn-lt"/>
            </a:endParaRPr>
          </a:p>
          <a:p>
            <a:pPr eaLnBrk="0" hangingPunct="0">
              <a:defRPr/>
            </a:pPr>
            <a:r>
              <a:rPr lang="ru-RU" sz="1400" b="1" dirty="0">
                <a:latin typeface="+mn-lt"/>
              </a:rPr>
              <a:t>общих схем решения;</a:t>
            </a:r>
          </a:p>
          <a:p>
            <a:pPr eaLnBrk="0" hangingPunct="0">
              <a:defRPr/>
            </a:pPr>
            <a:r>
              <a:rPr lang="ru-RU" sz="1400" b="1" dirty="0">
                <a:latin typeface="+mn-lt"/>
              </a:rPr>
              <a:t>выполнение логических операций</a:t>
            </a:r>
          </a:p>
          <a:p>
            <a:pPr eaLnBrk="0" hangingPunct="0">
              <a:defRPr/>
            </a:pPr>
            <a:r>
              <a:rPr lang="ru-RU" sz="1400" b="1" dirty="0">
                <a:latin typeface="+mn-lt"/>
              </a:rPr>
              <a:t>сравнения, анализа, обобщения,</a:t>
            </a:r>
          </a:p>
          <a:p>
            <a:pPr eaLnBrk="0" hangingPunct="0">
              <a:defRPr/>
            </a:pPr>
            <a:r>
              <a:rPr lang="ru-RU" sz="1400" b="1" dirty="0">
                <a:latin typeface="+mn-lt"/>
              </a:rPr>
              <a:t>классификации, установления</a:t>
            </a:r>
          </a:p>
          <a:p>
            <a:pPr eaLnBrk="0" hangingPunct="0">
              <a:defRPr/>
            </a:pPr>
            <a:r>
              <a:rPr lang="ru-RU" sz="1400" b="1" dirty="0">
                <a:latin typeface="+mn-lt"/>
              </a:rPr>
              <a:t>аналогий, подведения под понятие</a:t>
            </a:r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>
            <a:off x="5940153" y="1340768"/>
            <a:ext cx="2232248" cy="504056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ПРЕДМЕТНЫЕ</a:t>
            </a:r>
          </a:p>
        </p:txBody>
      </p:sp>
      <p:sp>
        <p:nvSpPr>
          <p:cNvPr id="9228" name="AutoShape 13"/>
          <p:cNvSpPr>
            <a:spLocks noChangeArrowheads="1"/>
          </p:cNvSpPr>
          <p:nvPr/>
        </p:nvSpPr>
        <p:spPr bwMode="auto">
          <a:xfrm>
            <a:off x="6156325" y="1773238"/>
            <a:ext cx="2714625" cy="10001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r>
              <a:rPr lang="ru-RU" sz="1400" b="1">
                <a:latin typeface="+mn-lt"/>
              </a:rPr>
              <a:t>Основы системы</a:t>
            </a:r>
          </a:p>
          <a:p>
            <a:pPr eaLnBrk="0" hangingPunct="0">
              <a:defRPr/>
            </a:pPr>
            <a:r>
              <a:rPr lang="ru-RU" sz="1400" b="1">
                <a:latin typeface="+mn-lt"/>
              </a:rPr>
              <a:t>научных знаний</a:t>
            </a:r>
          </a:p>
        </p:txBody>
      </p:sp>
      <p:sp>
        <p:nvSpPr>
          <p:cNvPr id="9229" name="AutoShape 16"/>
          <p:cNvSpPr>
            <a:spLocks noChangeArrowheads="1"/>
          </p:cNvSpPr>
          <p:nvPr/>
        </p:nvSpPr>
        <p:spPr bwMode="auto">
          <a:xfrm>
            <a:off x="6227763" y="3213100"/>
            <a:ext cx="2714625" cy="135731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r>
              <a:rPr lang="ru-RU" sz="1400" b="1">
                <a:latin typeface="+mn-lt"/>
              </a:rPr>
              <a:t>Опыт «предметной»</a:t>
            </a:r>
          </a:p>
          <a:p>
            <a:pPr eaLnBrk="0" hangingPunct="0">
              <a:defRPr/>
            </a:pPr>
            <a:r>
              <a:rPr lang="ru-RU" sz="1400" b="1">
                <a:latin typeface="+mn-lt"/>
              </a:rPr>
              <a:t> деятельности</a:t>
            </a:r>
          </a:p>
          <a:p>
            <a:pPr eaLnBrk="0" hangingPunct="0">
              <a:defRPr/>
            </a:pPr>
            <a:r>
              <a:rPr lang="ru-RU" sz="1400" b="1">
                <a:latin typeface="+mn-lt"/>
              </a:rPr>
              <a:t> по получению,</a:t>
            </a:r>
          </a:p>
          <a:p>
            <a:pPr eaLnBrk="0" hangingPunct="0">
              <a:defRPr/>
            </a:pPr>
            <a:r>
              <a:rPr lang="ru-RU" sz="1400" b="1">
                <a:latin typeface="+mn-lt"/>
              </a:rPr>
              <a:t>преобразованию</a:t>
            </a:r>
          </a:p>
          <a:p>
            <a:pPr eaLnBrk="0" hangingPunct="0">
              <a:defRPr/>
            </a:pPr>
            <a:r>
              <a:rPr lang="ru-RU" sz="1400" b="1">
                <a:latin typeface="+mn-lt"/>
              </a:rPr>
              <a:t>и применению</a:t>
            </a:r>
          </a:p>
          <a:p>
            <a:pPr eaLnBrk="0" hangingPunct="0">
              <a:defRPr/>
            </a:pPr>
            <a:r>
              <a:rPr lang="ru-RU" sz="1400" b="1">
                <a:latin typeface="+mn-lt"/>
              </a:rPr>
              <a:t>нового знания</a:t>
            </a:r>
          </a:p>
        </p:txBody>
      </p:sp>
      <p:sp>
        <p:nvSpPr>
          <p:cNvPr id="20" name="AutoShape 36"/>
          <p:cNvSpPr>
            <a:spLocks noChangeArrowheads="1"/>
          </p:cNvSpPr>
          <p:nvPr/>
        </p:nvSpPr>
        <p:spPr bwMode="auto">
          <a:xfrm>
            <a:off x="6300788" y="4868863"/>
            <a:ext cx="2730500" cy="1500187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r>
              <a:rPr lang="ru-RU" sz="1400" b="1" dirty="0">
                <a:latin typeface="+mn-lt"/>
              </a:rPr>
              <a:t>Предметные и </a:t>
            </a:r>
          </a:p>
          <a:p>
            <a:pPr eaLnBrk="0" hangingPunct="0">
              <a:defRPr/>
            </a:pPr>
            <a:r>
              <a:rPr lang="ru-RU" sz="1400" b="1" dirty="0" err="1">
                <a:latin typeface="+mn-lt"/>
              </a:rPr>
              <a:t>метапредметные</a:t>
            </a:r>
            <a:r>
              <a:rPr lang="ru-RU" sz="1400" b="1" dirty="0">
                <a:latin typeface="+mn-lt"/>
              </a:rPr>
              <a:t> </a:t>
            </a:r>
          </a:p>
          <a:p>
            <a:pPr eaLnBrk="0" hangingPunct="0">
              <a:defRPr/>
            </a:pPr>
            <a:r>
              <a:rPr lang="ru-RU" sz="1400" b="1" dirty="0">
                <a:latin typeface="+mn-lt"/>
              </a:rPr>
              <a:t>действия </a:t>
            </a:r>
          </a:p>
          <a:p>
            <a:pPr eaLnBrk="0" hangingPunct="0">
              <a:defRPr/>
            </a:pPr>
            <a:r>
              <a:rPr lang="ru-RU" sz="1400" b="1" dirty="0">
                <a:latin typeface="+mn-lt"/>
              </a:rPr>
              <a:t>с учебным</a:t>
            </a:r>
          </a:p>
          <a:p>
            <a:pPr eaLnBrk="0" hangingPunct="0">
              <a:defRPr/>
            </a:pPr>
            <a:r>
              <a:rPr lang="ru-RU" sz="1400" b="1" dirty="0">
                <a:latin typeface="+mn-lt"/>
              </a:rPr>
              <a:t> материалом </a:t>
            </a:r>
          </a:p>
          <a:p>
            <a:pPr eaLnBrk="0" hangingPunct="0">
              <a:defRPr/>
            </a:pPr>
            <a:endParaRPr lang="ru-RU" sz="1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Портрет выпускника начальной школы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любознательный, активно и заинтересованно познающий мир;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владеющий основами умения учиться, способный к организации собственной деятельности;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любящий свой народ, свой край и свою Родину;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уважающий и принимающий ценности семьи и общества;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готовый самостоятельно действовать и отвечать за свои поступки перед семьей и обществом;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доброжелательный, умеющий слушать и слышать собеседника, аргументировать свою позицию, высказывать свое мнение;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выполняющий правила здорового и безопасного для себя и окружающих образа жизни.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188" y="333375"/>
            <a:ext cx="8229600" cy="28067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smtClean="0"/>
              <a:t>Предметные области</a:t>
            </a:r>
            <a:br>
              <a:rPr lang="ru-RU" sz="4000" smtClean="0"/>
            </a:br>
            <a:r>
              <a:rPr lang="ru-RU" sz="4000" smtClean="0"/>
              <a:t> освоения основной образовательной программы</a:t>
            </a:r>
            <a:br>
              <a:rPr lang="ru-RU" sz="4000" smtClean="0"/>
            </a:br>
            <a:r>
              <a:rPr lang="ru-RU" sz="4000" smtClean="0"/>
              <a:t>начального общего образования</a:t>
            </a:r>
          </a:p>
        </p:txBody>
      </p:sp>
      <p:pic>
        <p:nvPicPr>
          <p:cNvPr id="8198" name="Picture 6" descr="Картинка 279 из 575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 b="-169"/>
          <a:stretch>
            <a:fillRect/>
          </a:stretch>
        </p:blipFill>
        <p:spPr bwMode="auto">
          <a:xfrm>
            <a:off x="2339752" y="2924944"/>
            <a:ext cx="3888432" cy="3744416"/>
          </a:xfrm>
          <a:prstGeom prst="smileyFace">
            <a:avLst/>
          </a:prstGeom>
          <a:noFill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8188" y="3244850"/>
            <a:ext cx="1841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Содержимое 4"/>
          <p:cNvSpPr txBox="1">
            <a:spLocks noGrp="1"/>
          </p:cNvSpPr>
          <p:nvPr>
            <p:ph idx="1"/>
          </p:nvPr>
        </p:nvSpPr>
        <p:spPr>
          <a:xfrm>
            <a:off x="468313" y="1052513"/>
            <a:ext cx="8229600" cy="5048250"/>
          </a:xfrm>
        </p:spPr>
        <p:txBody>
          <a:bodyPr rtlCol="0">
            <a:spAutoFit/>
          </a:bodyPr>
          <a:lstStyle/>
          <a:p>
            <a:pPr marL="180975" indent="-1809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ru-RU" sz="2800" b="1" dirty="0" smtClean="0"/>
              <a:t>«Русский </a:t>
            </a:r>
            <a:r>
              <a:rPr lang="ru-RU" sz="2800" b="1" dirty="0"/>
              <a:t>язык</a:t>
            </a:r>
            <a:r>
              <a:rPr lang="ru-RU" sz="2800" b="1" dirty="0" smtClean="0"/>
              <a:t>»</a:t>
            </a:r>
            <a:endParaRPr lang="ru-RU" sz="2800" b="1" dirty="0"/>
          </a:p>
          <a:p>
            <a:pPr marL="180975" indent="-1809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ru-RU" sz="2800" b="1" dirty="0"/>
              <a:t>«Литературное </a:t>
            </a:r>
            <a:r>
              <a:rPr lang="ru-RU" sz="2800" b="1"/>
              <a:t>чтение</a:t>
            </a:r>
            <a:r>
              <a:rPr lang="ru-RU" sz="2800" b="1" smtClean="0"/>
              <a:t>» </a:t>
            </a:r>
            <a:endParaRPr lang="ru-RU" sz="2800" b="1" dirty="0"/>
          </a:p>
          <a:p>
            <a:pPr marL="180975" indent="-1809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ru-RU" sz="2800" b="1" dirty="0"/>
              <a:t>«Иностранный язык»</a:t>
            </a:r>
          </a:p>
          <a:p>
            <a:pPr marL="180975" indent="-1809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ru-RU" sz="2800" b="1" dirty="0"/>
              <a:t>«Математика и информатика»</a:t>
            </a:r>
          </a:p>
          <a:p>
            <a:pPr marL="180975" indent="-1809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ru-RU" sz="2800" b="1" dirty="0"/>
              <a:t>«Окружающий мир»</a:t>
            </a:r>
          </a:p>
          <a:p>
            <a:pPr marL="180975" indent="-1809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ru-RU" sz="2800" b="1" dirty="0"/>
              <a:t>«Основы духовно-нравственной</a:t>
            </a:r>
            <a:r>
              <a:rPr lang="en-US" sz="2800" b="1" dirty="0"/>
              <a:t> </a:t>
            </a:r>
            <a:r>
              <a:rPr lang="ru-RU" sz="2800" b="1" dirty="0"/>
              <a:t>народов</a:t>
            </a:r>
            <a:br>
              <a:rPr lang="ru-RU" sz="2800" b="1" dirty="0"/>
            </a:br>
            <a:r>
              <a:rPr lang="ru-RU" sz="2800" b="1" dirty="0"/>
              <a:t>России»</a:t>
            </a:r>
          </a:p>
          <a:p>
            <a:pPr marL="180975" indent="-1809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ru-RU" sz="2800" b="1" dirty="0"/>
              <a:t>«Искусство»</a:t>
            </a:r>
          </a:p>
          <a:p>
            <a:pPr marL="180975" indent="-1809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ru-RU" sz="2800" b="1" dirty="0"/>
              <a:t>«Музыка»</a:t>
            </a:r>
          </a:p>
          <a:p>
            <a:pPr marL="180975" indent="-1809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ru-RU" sz="2800" b="1" dirty="0"/>
              <a:t>«Технология»</a:t>
            </a:r>
          </a:p>
          <a:p>
            <a:pPr marL="180975" indent="-1809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ru-RU" sz="2800" b="1" dirty="0"/>
              <a:t>«Физическая культура»</a:t>
            </a:r>
            <a:endParaRPr lang="en-US" sz="2800" b="1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1091</TotalTime>
  <Words>932</Words>
  <Application>Microsoft Office PowerPoint</Application>
  <PresentationFormat>Экран (4:3)</PresentationFormat>
  <Paragraphs>162</Paragraphs>
  <Slides>27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Поток</vt:lpstr>
      <vt:lpstr>Трудности адаптации первоклассников в школе.</vt:lpstr>
      <vt:lpstr>ФЕДЕРАЛЬНЫЙ ГОСУДАРСТВЕННЫЙ ОБРАЗОВАТЕЛЬНЫЙ СТАНДАРТ ОБЩЕГО ОБРАЗОВАНИЯ  Начальное общее образование</vt:lpstr>
      <vt:lpstr>Слайд 3</vt:lpstr>
      <vt:lpstr>Слайд 4</vt:lpstr>
      <vt:lpstr>ФГОС включает в себя требования:  </vt:lpstr>
      <vt:lpstr> Планируемые результаты достижений обучающегося:  три основные группы  </vt:lpstr>
      <vt:lpstr>Портрет выпускника начальной школы</vt:lpstr>
      <vt:lpstr>Предметные области  освоения основной образовательной программы начального общего образования</vt:lpstr>
      <vt:lpstr>Слайд 9</vt:lpstr>
      <vt:lpstr>Внеурочная деятельность</vt:lpstr>
      <vt:lpstr>Психологическая готовность ребёнка к школе. </vt:lpstr>
      <vt:lpstr>Слайд 12</vt:lpstr>
      <vt:lpstr>Волевая готовность</vt:lpstr>
      <vt:lpstr>Интеллектуальная готовность</vt:lpstr>
      <vt:lpstr>Режим дня вашего ребёнка </vt:lpstr>
      <vt:lpstr>Слайд 16</vt:lpstr>
      <vt:lpstr>Слайд 17</vt:lpstr>
      <vt:lpstr>Слайд 18</vt:lpstr>
      <vt:lpstr>Слайд 19</vt:lpstr>
      <vt:lpstr>Слайд 20</vt:lpstr>
      <vt:lpstr>Советы родителям</vt:lpstr>
      <vt:lpstr>Слайд 22</vt:lpstr>
      <vt:lpstr>Памятка для родителей Условия успешной адаптации ребенка  к школе</vt:lpstr>
      <vt:lpstr>Памятка для родителей Условия успешной адаптации ребенка  к школе </vt:lpstr>
      <vt:lpstr>Фразы для общения с ребёнком. </vt:lpstr>
      <vt:lpstr>Фразы для общения с ребёнком. </vt:lpstr>
      <vt:lpstr>Не ругайте ребят утром                                     –солнце покажется им тусклым; Не ругайте ребят днём                                  – небо покажется им хмурым; Не ругайте ребят на ночь                                      – звёзды померкнут для них;  Не ругайте! Любите их, и они ответят всем взаимностью.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ishimova</dc:creator>
  <cp:lastModifiedBy>Administrator</cp:lastModifiedBy>
  <cp:revision>125</cp:revision>
  <dcterms:created xsi:type="dcterms:W3CDTF">2011-06-22T10:46:29Z</dcterms:created>
  <dcterms:modified xsi:type="dcterms:W3CDTF">2015-09-30T10:11:19Z</dcterms:modified>
</cp:coreProperties>
</file>