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4" r:id="rId3"/>
    <p:sldId id="261" r:id="rId4"/>
    <p:sldId id="258" r:id="rId5"/>
    <p:sldId id="263" r:id="rId6"/>
    <p:sldId id="268" r:id="rId7"/>
    <p:sldId id="267" r:id="rId8"/>
    <p:sldId id="262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DC7-951E-4C14-A597-DB1C81B790A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D47-3D92-4FDD-AF37-258A59549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43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DC7-951E-4C14-A597-DB1C81B790A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D47-3D92-4FDD-AF37-258A59549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1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DC7-951E-4C14-A597-DB1C81B790A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D47-3D92-4FDD-AF37-258A59549ED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892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DC7-951E-4C14-A597-DB1C81B790A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D47-3D92-4FDD-AF37-258A59549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36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DC7-951E-4C14-A597-DB1C81B790A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D47-3D92-4FDD-AF37-258A59549ED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64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DC7-951E-4C14-A597-DB1C81B790A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D47-3D92-4FDD-AF37-258A59549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716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DC7-951E-4C14-A597-DB1C81B790A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D47-3D92-4FDD-AF37-258A59549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885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DC7-951E-4C14-A597-DB1C81B790A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D47-3D92-4FDD-AF37-258A59549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56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DC7-951E-4C14-A597-DB1C81B790A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D47-3D92-4FDD-AF37-258A59549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54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DC7-951E-4C14-A597-DB1C81B790A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D47-3D92-4FDD-AF37-258A59549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6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DC7-951E-4C14-A597-DB1C81B790A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D47-3D92-4FDD-AF37-258A59549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2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DC7-951E-4C14-A597-DB1C81B790A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D47-3D92-4FDD-AF37-258A59549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9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DC7-951E-4C14-A597-DB1C81B790A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D47-3D92-4FDD-AF37-258A59549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96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DC7-951E-4C14-A597-DB1C81B790A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D47-3D92-4FDD-AF37-258A59549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25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DC7-951E-4C14-A597-DB1C81B790A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D47-3D92-4FDD-AF37-258A59549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2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DC7-951E-4C14-A597-DB1C81B790A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D47-3D92-4FDD-AF37-258A59549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4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0FDC7-951E-4C14-A597-DB1C81B790A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C67D47-3D92-4FDD-AF37-258A59549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6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Риторика 2 класс, урок 3</a:t>
            </a:r>
            <a:br>
              <a:rPr lang="ru-RU" dirty="0" smtClean="0"/>
            </a:br>
            <a:r>
              <a:rPr lang="ru-RU" dirty="0" smtClean="0"/>
              <a:t>Тема: «Речевой этикет»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  <p:pic>
        <p:nvPicPr>
          <p:cNvPr id="1026" name="Picture 2" descr="Образцы презентаций скач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61" y="1825625"/>
            <a:ext cx="66675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ПЛАН РАБОТЫ: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9104" y="2160589"/>
            <a:ext cx="4958366" cy="38667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Внимательно прочитай тему урока</a:t>
            </a:r>
          </a:p>
          <a:p>
            <a:pPr marL="0" indent="0">
              <a:buNone/>
            </a:pPr>
            <a:r>
              <a:rPr lang="ru-RU" dirty="0" smtClean="0"/>
              <a:t>2. Прочитай информацию на слайдах</a:t>
            </a:r>
          </a:p>
          <a:p>
            <a:pPr marL="0" indent="0">
              <a:buNone/>
            </a:pPr>
            <a:r>
              <a:rPr lang="ru-RU" dirty="0" smtClean="0"/>
              <a:t>3. Обрати внимание на опорную схему</a:t>
            </a:r>
          </a:p>
          <a:p>
            <a:pPr marL="0" indent="0">
              <a:buNone/>
            </a:pPr>
            <a:r>
              <a:rPr lang="ru-RU" dirty="0" smtClean="0"/>
              <a:t>4.Запомни правила добрых поступков </a:t>
            </a:r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dirty="0" smtClean="0"/>
              <a:t>Рассмотри картинки</a:t>
            </a:r>
            <a:r>
              <a:rPr lang="ru-RU" dirty="0" smtClean="0"/>
              <a:t> </a:t>
            </a:r>
            <a:r>
              <a:rPr lang="ru-RU" dirty="0" smtClean="0"/>
              <a:t>и выбери правильный </a:t>
            </a:r>
            <a:r>
              <a:rPr lang="ru-RU" dirty="0" smtClean="0"/>
              <a:t>ответ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</a:t>
            </a:r>
            <a:r>
              <a:rPr lang="ru-RU" sz="6000" dirty="0" smtClean="0"/>
              <a:t>Удачи!!!    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9667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3600" dirty="0">
                <a:solidFill>
                  <a:srgbClr val="6242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Каждый язык имеет особую группу слов, которые помогают установить доброжелательный контакт с </a:t>
            </a:r>
            <a:r>
              <a:rPr lang="ru-RU" sz="3600" dirty="0" smtClean="0">
                <a:solidFill>
                  <a:srgbClr val="6242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собеседником.</a:t>
            </a:r>
          </a:p>
          <a:p>
            <a:pPr marL="0" indent="0" algn="ctr">
              <a:buNone/>
            </a:pPr>
            <a:endParaRPr lang="ru-RU" sz="3600" dirty="0">
              <a:solidFill>
                <a:srgbClr val="62420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6242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Такие слова называют ЭТИКЕТНЫМИ.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6242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Они помогают нам приветствовать друг друга, просить о помощи, благодарить…</a:t>
            </a:r>
            <a:endParaRPr lang="ru-RU" sz="3600" dirty="0"/>
          </a:p>
        </p:txBody>
      </p:sp>
      <p:pic>
        <p:nvPicPr>
          <p:cNvPr id="6" name="Picture 2" descr="Скачать Потерянный горизонт - Джеймс Хилтон ( г.) - PDF, FB2, DjVU, DOC, TXT скачать книг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1273" y="2160588"/>
            <a:ext cx="288115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ownload Cartoons Wallpaper Winnie The Pooh Pelauts.C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1825625"/>
            <a:ext cx="4675031" cy="412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89970" y="901521"/>
            <a:ext cx="5444948" cy="5139841"/>
          </a:xfrm>
        </p:spPr>
        <p:txBody>
          <a:bodyPr>
            <a:normAutofit fontScale="92500"/>
          </a:bodyPr>
          <a:lstStyle/>
          <a:p>
            <a:pPr>
              <a:buNone/>
              <a:defRPr/>
            </a:pPr>
            <a:r>
              <a:rPr lang="ru-RU" sz="2800" dirty="0"/>
              <a:t>Все встречи, как знакомых, так и незнакомых людей, начинаются </a:t>
            </a:r>
          </a:p>
          <a:p>
            <a:pPr>
              <a:buNone/>
              <a:defRPr/>
            </a:pPr>
            <a:r>
              <a:rPr lang="ru-RU" sz="2800" dirty="0"/>
              <a:t>с </a:t>
            </a:r>
            <a:r>
              <a:rPr lang="ru-RU" sz="2800" b="1" i="1" dirty="0"/>
              <a:t>приветствия</a:t>
            </a:r>
          </a:p>
          <a:p>
            <a:pPr>
              <a:buNone/>
              <a:defRPr/>
            </a:pPr>
            <a:r>
              <a:rPr lang="ru-RU" sz="2800" dirty="0"/>
              <a:t>В русском языке основное приветствие- </a:t>
            </a:r>
          </a:p>
          <a:p>
            <a:pPr>
              <a:buNone/>
              <a:defRPr/>
            </a:pPr>
            <a:r>
              <a:rPr lang="ru-RU" sz="2800" i="1" dirty="0"/>
              <a:t>    </a:t>
            </a:r>
            <a:r>
              <a:rPr lang="ru-RU" sz="2800" b="1" i="1" dirty="0"/>
              <a:t>здравствуйте</a:t>
            </a:r>
          </a:p>
          <a:p>
            <a:pPr>
              <a:buNone/>
              <a:defRPr/>
            </a:pPr>
            <a:r>
              <a:rPr lang="ru-RU" sz="2800" dirty="0"/>
              <a:t>Оно восходит к старославянскому глаголу </a:t>
            </a:r>
            <a:r>
              <a:rPr lang="ru-RU" sz="2800" b="1" i="1" dirty="0"/>
              <a:t>здравствовать</a:t>
            </a:r>
            <a:r>
              <a:rPr lang="ru-RU" sz="2800" dirty="0"/>
              <a:t>, </a:t>
            </a:r>
          </a:p>
          <a:p>
            <a:pPr>
              <a:buNone/>
              <a:defRPr/>
            </a:pPr>
            <a:r>
              <a:rPr lang="ru-RU" sz="2800" dirty="0"/>
              <a:t>что означает «быть здравым», т.е. здоровым</a:t>
            </a:r>
          </a:p>
          <a:p>
            <a:pPr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4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7"/>
          <p:cNvGrpSpPr>
            <a:grpSpLocks noChangeAspect="1"/>
          </p:cNvGrpSpPr>
          <p:nvPr/>
        </p:nvGrpSpPr>
        <p:grpSpPr bwMode="auto">
          <a:xfrm>
            <a:off x="1524001" y="260350"/>
            <a:ext cx="8208963" cy="5761038"/>
            <a:chOff x="272" y="1001"/>
            <a:chExt cx="2880" cy="720"/>
          </a:xfrm>
        </p:grpSpPr>
        <p:cxnSp>
          <p:nvCxnSpPr>
            <p:cNvPr id="2052" name="_s2052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144" y="857"/>
              <a:ext cx="144" cy="1008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641" y="136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136" y="857"/>
              <a:ext cx="144" cy="1008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5"/>
            <p:cNvSpPr>
              <a:spLocks noChangeArrowheads="1"/>
            </p:cNvSpPr>
            <p:nvPr/>
          </p:nvSpPr>
          <p:spPr bwMode="auto">
            <a:xfrm>
              <a:off x="1280" y="100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Формулы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речевого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этикета</a:t>
              </a:r>
            </a:p>
          </p:txBody>
        </p:sp>
        <p:sp>
          <p:nvSpPr>
            <p:cNvPr id="4" name="_s2056"/>
            <p:cNvSpPr>
              <a:spLocks noChangeArrowheads="1"/>
            </p:cNvSpPr>
            <p:nvPr/>
          </p:nvSpPr>
          <p:spPr bwMode="auto">
            <a:xfrm>
              <a:off x="272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относящиеся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к началу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2400" b="1" dirty="0">
                  <a:latin typeface="Times New Roman" panose="02020603050405020304" pitchFamily="18" charset="0"/>
                </a:rPr>
                <a:t>о</a:t>
              </a:r>
              <a:r>
                <a:rPr kumimoji="0" lang="ru-RU" alt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бщения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(Доброе утро,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b="1" dirty="0" smtClean="0">
                  <a:latin typeface="Times New Roman" panose="02020603050405020304" pitchFamily="18" charset="0"/>
                </a:rPr>
                <a:t>здравствуйте…</a:t>
              </a: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5" name="_s2057"/>
            <p:cNvSpPr>
              <a:spLocks noChangeArrowheads="1"/>
            </p:cNvSpPr>
            <p:nvPr/>
          </p:nvSpPr>
          <p:spPr bwMode="auto">
            <a:xfrm>
              <a:off x="1280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используемые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в конце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2400" b="1" dirty="0">
                  <a:latin typeface="Times New Roman" panose="02020603050405020304" pitchFamily="18" charset="0"/>
                </a:rPr>
                <a:t>о</a:t>
              </a:r>
              <a:r>
                <a:rPr kumimoji="0" lang="ru-RU" alt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бщения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(До свидания,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до встречи…)</a:t>
              </a:r>
            </a:p>
          </p:txBody>
        </p:sp>
        <p:sp>
          <p:nvSpPr>
            <p:cNvPr id="6" name="_s2058"/>
            <p:cNvSpPr>
              <a:spLocks noChangeArrowheads="1"/>
            </p:cNvSpPr>
            <p:nvPr/>
          </p:nvSpPr>
          <p:spPr bwMode="auto">
            <a:xfrm>
              <a:off x="2288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характерные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для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 основной части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2400" b="1" dirty="0">
                  <a:latin typeface="Times New Roman" panose="02020603050405020304" pitchFamily="18" charset="0"/>
                </a:rPr>
                <a:t>о</a:t>
              </a:r>
              <a:r>
                <a:rPr kumimoji="0" lang="ru-RU" alt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бщения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(</a:t>
              </a:r>
              <a:r>
                <a:rPr lang="ru-RU" altLang="ru-RU" b="1" dirty="0" smtClean="0">
                  <a:latin typeface="Times New Roman" panose="02020603050405020304" pitchFamily="18" charset="0"/>
                </a:rPr>
                <a:t>спасибо,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b="1" dirty="0" smtClean="0">
                  <a:latin typeface="Times New Roman" panose="02020603050405020304" pitchFamily="18" charset="0"/>
                </a:rPr>
                <a:t>пожалуйста</a:t>
              </a: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…)</a:t>
              </a:r>
              <a:r>
                <a:rPr kumimoji="0" lang="ru-RU" alt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8564092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1"/>
          <p:cNvSpPr>
            <a:spLocks noGrp="1"/>
          </p:cNvSpPr>
          <p:nvPr>
            <p:ph sz="half" idx="1"/>
          </p:nvPr>
        </p:nvSpPr>
        <p:spPr>
          <a:xfrm>
            <a:off x="2346325" y="2356833"/>
            <a:ext cx="3200400" cy="3696237"/>
          </a:xfrm>
        </p:spPr>
        <p:txBody>
          <a:bodyPr>
            <a:normAutofit/>
          </a:bodyPr>
          <a:lstStyle/>
          <a:p>
            <a:r>
              <a:rPr lang="ru-RU" altLang="ru-RU" sz="2000" dirty="0"/>
              <a:t>обращение и привлечение внимания;</a:t>
            </a:r>
          </a:p>
          <a:p>
            <a:r>
              <a:rPr lang="ru-RU" altLang="ru-RU" sz="2000" dirty="0"/>
              <a:t>приветствие;</a:t>
            </a:r>
          </a:p>
          <a:p>
            <a:r>
              <a:rPr lang="ru-RU" altLang="ru-RU" sz="2000" dirty="0"/>
              <a:t>знакомство;</a:t>
            </a:r>
          </a:p>
          <a:p>
            <a:r>
              <a:rPr lang="ru-RU" altLang="ru-RU" sz="2000" dirty="0"/>
              <a:t>прощание;</a:t>
            </a:r>
          </a:p>
          <a:p>
            <a:r>
              <a:rPr lang="ru-RU" altLang="ru-RU" sz="2000" dirty="0"/>
              <a:t>извинение;</a:t>
            </a:r>
          </a:p>
          <a:p>
            <a:r>
              <a:rPr lang="ru-RU" altLang="ru-RU" sz="2000" dirty="0"/>
              <a:t>благодарность;</a:t>
            </a:r>
          </a:p>
          <a:p>
            <a:r>
              <a:rPr lang="ru-RU" altLang="ru-RU" sz="2000" dirty="0"/>
              <a:t>поздравление</a:t>
            </a:r>
            <a:r>
              <a:rPr lang="ru-RU" altLang="ru-RU" dirty="0" smtClean="0"/>
              <a:t>;</a:t>
            </a:r>
          </a:p>
          <a:p>
            <a:endParaRPr lang="ru-RU" altLang="ru-RU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sz="half" idx="2"/>
          </p:nvPr>
        </p:nvSpPr>
        <p:spPr>
          <a:xfrm>
            <a:off x="6224588" y="2356833"/>
            <a:ext cx="3200400" cy="3786390"/>
          </a:xfrm>
        </p:spPr>
        <p:txBody>
          <a:bodyPr>
            <a:normAutofit/>
          </a:bodyPr>
          <a:lstStyle/>
          <a:p>
            <a:r>
              <a:rPr lang="ru-RU" altLang="ru-RU" sz="2000" dirty="0"/>
              <a:t>пожелание;</a:t>
            </a:r>
          </a:p>
          <a:p>
            <a:r>
              <a:rPr lang="ru-RU" altLang="ru-RU" sz="2000" dirty="0"/>
              <a:t>соболезнование;</a:t>
            </a:r>
          </a:p>
          <a:p>
            <a:r>
              <a:rPr lang="ru-RU" altLang="ru-RU" sz="2000" dirty="0"/>
              <a:t>сочувствие;</a:t>
            </a:r>
          </a:p>
          <a:p>
            <a:r>
              <a:rPr lang="ru-RU" altLang="ru-RU" sz="2000" dirty="0"/>
              <a:t>приглашение;</a:t>
            </a:r>
          </a:p>
          <a:p>
            <a:r>
              <a:rPr lang="ru-RU" altLang="ru-RU" sz="2000" dirty="0"/>
              <a:t>просьба;</a:t>
            </a:r>
          </a:p>
          <a:p>
            <a:r>
              <a:rPr lang="ru-RU" altLang="ru-RU" sz="2000" dirty="0"/>
              <a:t>совет;</a:t>
            </a:r>
          </a:p>
          <a:p>
            <a:r>
              <a:rPr lang="ru-RU" altLang="ru-RU" sz="2000" dirty="0"/>
              <a:t>одобрение;</a:t>
            </a:r>
          </a:p>
          <a:p>
            <a:r>
              <a:rPr lang="ru-RU" altLang="ru-RU" sz="2000" dirty="0"/>
              <a:t>комплимент</a:t>
            </a:r>
          </a:p>
          <a:p>
            <a:endParaRPr lang="ru-RU" alt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cs typeface="Andalus" pitchFamily="18" charset="-78"/>
              </a:rPr>
              <a:t>С</a:t>
            </a:r>
            <a:r>
              <a:rPr lang="ru-RU" dirty="0" smtClean="0">
                <a:cs typeface="Andalus" pitchFamily="18" charset="-78"/>
              </a:rPr>
              <a:t>итуации речевого общения</a:t>
            </a:r>
            <a:br>
              <a:rPr lang="ru-RU" dirty="0" smtClean="0">
                <a:cs typeface="Andalus" pitchFamily="18" charset="-78"/>
              </a:rPr>
            </a:br>
            <a:endParaRPr lang="ru-RU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7263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397" y="260649"/>
            <a:ext cx="971105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Правила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добрых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поступков</a:t>
            </a:r>
          </a:p>
          <a:p>
            <a:pPr algn="ctr"/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sz="3200" dirty="0">
              <a:solidFill>
                <a:srgbClr val="0070C0"/>
              </a:solidFill>
            </a:endParaRPr>
          </a:p>
          <a:p>
            <a:pPr lvl="0" algn="ctr" fontAlgn="base"/>
            <a:r>
              <a:rPr lang="ru-RU" sz="4400" b="1" dirty="0">
                <a:solidFill>
                  <a:srgbClr val="CC0099"/>
                </a:solidFill>
              </a:rPr>
              <a:t>1. Здоровайся  при  встрече.</a:t>
            </a:r>
            <a:endParaRPr lang="ru-RU" sz="4400" dirty="0">
              <a:solidFill>
                <a:srgbClr val="CC0099"/>
              </a:solidFill>
            </a:endParaRPr>
          </a:p>
          <a:p>
            <a:pPr lvl="0" algn="ctr" fontAlgn="base"/>
            <a:r>
              <a:rPr lang="ru-RU" sz="4400" b="1" dirty="0">
                <a:solidFill>
                  <a:srgbClr val="CC0099"/>
                </a:solidFill>
              </a:rPr>
              <a:t>2.  Не  груби, даже  если  сердит.</a:t>
            </a:r>
            <a:endParaRPr lang="ru-RU" sz="4400" dirty="0">
              <a:solidFill>
                <a:srgbClr val="CC0099"/>
              </a:solidFill>
            </a:endParaRPr>
          </a:p>
          <a:p>
            <a:pPr lvl="0" algn="ctr" fontAlgn="base"/>
            <a:r>
              <a:rPr lang="ru-RU" sz="4400" b="1" dirty="0">
                <a:solidFill>
                  <a:srgbClr val="CC0099"/>
                </a:solidFill>
              </a:rPr>
              <a:t>3.  Проявляй  доброжелательность.</a:t>
            </a:r>
            <a:endParaRPr lang="ru-RU" sz="4400" dirty="0">
              <a:solidFill>
                <a:srgbClr val="CC0099"/>
              </a:solidFill>
            </a:endParaRPr>
          </a:p>
          <a:p>
            <a:pPr lvl="0" algn="ctr" fontAlgn="base"/>
            <a:r>
              <a:rPr lang="ru-RU" sz="4400" b="1" dirty="0">
                <a:solidFill>
                  <a:srgbClr val="CC0099"/>
                </a:solidFill>
              </a:rPr>
              <a:t>4.  Будь вежлив  и воспитан.</a:t>
            </a:r>
            <a:endParaRPr lang="ru-RU" sz="4400" dirty="0">
              <a:solidFill>
                <a:srgbClr val="CC0099"/>
              </a:solidFill>
            </a:endParaRPr>
          </a:p>
          <a:p>
            <a:pPr algn="ctr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250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Советы по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этикету: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5" name="Picture 2" descr="Скачать Потерянный горизонт - Джеймс Хилтон ( г.) - PDF, FB2, DjVU, DOC, TXT скачать книг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8817" y="2160588"/>
            <a:ext cx="288115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1571223"/>
            <a:ext cx="4184034" cy="447014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 dirty="0">
                <a:solidFill>
                  <a:srgbClr val="8F61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Ежели вы вежливы,</a:t>
            </a:r>
          </a:p>
          <a:p>
            <a:pPr marL="0" indent="0">
              <a:buNone/>
              <a:defRPr/>
            </a:pPr>
            <a:r>
              <a:rPr lang="ru-RU" sz="2400" dirty="0">
                <a:solidFill>
                  <a:srgbClr val="8F61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 в разговоре со взрослыми,</a:t>
            </a:r>
          </a:p>
          <a:p>
            <a:pPr marL="0" indent="0">
              <a:buNone/>
              <a:defRPr/>
            </a:pPr>
            <a:r>
              <a:rPr lang="ru-RU" sz="2400" dirty="0">
                <a:solidFill>
                  <a:srgbClr val="8F61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 их не перебьете</a:t>
            </a:r>
            <a:r>
              <a:rPr lang="ru-RU" sz="2400" dirty="0" smtClean="0">
                <a:solidFill>
                  <a:srgbClr val="8F61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  <a:p>
            <a:pPr marL="0" indent="0">
              <a:buNone/>
              <a:defRPr/>
            </a:pPr>
            <a:endParaRPr lang="ru-RU" sz="2400" dirty="0">
              <a:solidFill>
                <a:srgbClr val="8F611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ru-RU" sz="2400" dirty="0">
                <a:solidFill>
                  <a:srgbClr val="6242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Ежели вы вежливы,</a:t>
            </a:r>
          </a:p>
          <a:p>
            <a:pPr marL="0" indent="0">
              <a:buNone/>
              <a:defRPr/>
            </a:pPr>
            <a:r>
              <a:rPr lang="ru-RU" sz="2400" dirty="0">
                <a:solidFill>
                  <a:srgbClr val="6242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То, сидя на уроке, </a:t>
            </a:r>
          </a:p>
          <a:p>
            <a:pPr marL="0" indent="0">
              <a:buNone/>
              <a:defRPr/>
            </a:pPr>
            <a:r>
              <a:rPr lang="ru-RU" sz="2400" dirty="0">
                <a:solidFill>
                  <a:srgbClr val="6242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будете с товарищем</a:t>
            </a:r>
          </a:p>
          <a:p>
            <a:pPr marL="0" indent="0">
              <a:buNone/>
              <a:defRPr/>
            </a:pPr>
            <a:r>
              <a:rPr lang="ru-RU" sz="2400" dirty="0">
                <a:solidFill>
                  <a:srgbClr val="6242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Трещать, как две сороки!</a:t>
            </a:r>
          </a:p>
          <a:p>
            <a:pPr marL="0" indent="0">
              <a:buNone/>
              <a:defRPr/>
            </a:pPr>
            <a:endParaRPr lang="ru-RU" sz="2400" dirty="0">
              <a:solidFill>
                <a:srgbClr val="8F611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9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МОЛОДЦЫ!!!</a:t>
            </a:r>
            <a:endParaRPr lang="ru-RU" sz="6000" b="1" dirty="0"/>
          </a:p>
        </p:txBody>
      </p:sp>
      <p:pic>
        <p:nvPicPr>
          <p:cNvPr id="4" name="Picture 2" descr="Консультация для родителе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418" y="1532586"/>
            <a:ext cx="5187609" cy="46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2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252</Words>
  <Application>Microsoft Office PowerPoint</Application>
  <PresentationFormat>Широкоэкранный</PresentationFormat>
  <Paragraphs>72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Andalus</vt:lpstr>
      <vt:lpstr>Arial</vt:lpstr>
      <vt:lpstr>Times New Roman</vt:lpstr>
      <vt:lpstr>Trebuchet MS</vt:lpstr>
      <vt:lpstr>Wingdings 3</vt:lpstr>
      <vt:lpstr>Грань</vt:lpstr>
      <vt:lpstr>Риторика 2 класс, урок 3 Тема: «Речевой этикет»</vt:lpstr>
      <vt:lpstr>ПЛАН РАБОТЫ:</vt:lpstr>
      <vt:lpstr>Презентация PowerPoint</vt:lpstr>
      <vt:lpstr>Презентация PowerPoint</vt:lpstr>
      <vt:lpstr>Презентация PowerPoint</vt:lpstr>
      <vt:lpstr> Ситуации речевого общения </vt:lpstr>
      <vt:lpstr>Презентация PowerPoint</vt:lpstr>
      <vt:lpstr>Советы по этикету: </vt:lpstr>
      <vt:lpstr>МОЛОДЦЫ!!!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Л. Медведева</dc:creator>
  <cp:lastModifiedBy>Татьяна Л. Медведева</cp:lastModifiedBy>
  <cp:revision>15</cp:revision>
  <dcterms:created xsi:type="dcterms:W3CDTF">2014-09-12T12:42:33Z</dcterms:created>
  <dcterms:modified xsi:type="dcterms:W3CDTF">2014-09-20T07:33:38Z</dcterms:modified>
</cp:coreProperties>
</file>