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165411-4C97-4CE6-B768-CF2A132FB9F9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F3E0A-F322-4EE6-B19E-08ACA8C526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2409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Вычисли.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2636912"/>
            <a:ext cx="13211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9 +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620688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C00000"/>
                </a:solidFill>
              </a:rPr>
              <a:t>2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0152" y="1340768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9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4077072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5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5013176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7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3848" y="5013176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8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216" y="2780928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0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0" y="4221088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3068960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35696" y="1772816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6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836712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004048" y="3789040"/>
            <a:ext cx="1152128" cy="792088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64088" y="3212976"/>
            <a:ext cx="1224136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6200000" flipH="1">
            <a:off x="4175956" y="4257092"/>
            <a:ext cx="1152128" cy="504056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572000" y="2204864"/>
            <a:ext cx="1224136" cy="64807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3203848" y="4365104"/>
            <a:ext cx="1152128" cy="288032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10800000" flipV="1">
            <a:off x="2627784" y="3645024"/>
            <a:ext cx="1080120" cy="864096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2483768" y="2492896"/>
            <a:ext cx="1224136" cy="67217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3095836" y="1952836"/>
            <a:ext cx="936104" cy="72008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3923928" y="2132856"/>
            <a:ext cx="936104" cy="216024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13" idx="3"/>
          </p:cNvCxnSpPr>
          <p:nvPr/>
        </p:nvCxnSpPr>
        <p:spPr>
          <a:xfrm flipV="1">
            <a:off x="2128399" y="3356992"/>
            <a:ext cx="1579505" cy="312133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594" y="548680"/>
            <a:ext cx="8598188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u="sng" dirty="0" smtClean="0">
                <a:solidFill>
                  <a:srgbClr val="C00000"/>
                </a:solidFill>
              </a:rPr>
              <a:t>Что мы знаем и умеем:</a:t>
            </a:r>
            <a:endParaRPr lang="ru-RU" sz="4400" u="sng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Знаем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таблицу сложения.</a:t>
            </a: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складывать и вычитать</a:t>
            </a:r>
          </a:p>
          <a:p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числа с переходом через разряд.</a:t>
            </a: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различать однозначные и</a:t>
            </a:r>
          </a:p>
          <a:p>
            <a:r>
              <a:rPr lang="ru-RU" sz="4000" dirty="0">
                <a:solidFill>
                  <a:schemeClr val="bg1">
                    <a:lumMod val="95000"/>
                  </a:schemeClr>
                </a:solidFill>
              </a:rPr>
              <a:t>д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вузначные числа.</a:t>
            </a: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Умеем 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решать задачи.</a:t>
            </a:r>
          </a:p>
          <a:p>
            <a:pPr>
              <a:buFont typeface="Wingdings" pitchFamily="2" charset="2"/>
              <a:buChar char="ü"/>
            </a:pP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 Знаем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, как решать обратные задачи.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788024" y="5373216"/>
            <a:ext cx="914400" cy="914400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203848" y="5373216"/>
            <a:ext cx="914400" cy="914400"/>
          </a:xfrm>
          <a:prstGeom prst="ellips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2411760" y="980728"/>
            <a:ext cx="3816424" cy="4824536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987824" y="2348880"/>
            <a:ext cx="2664296" cy="3456384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0800000">
            <a:off x="3851920" y="2492896"/>
            <a:ext cx="936104" cy="648072"/>
          </a:xfrm>
          <a:prstGeom prst="triangl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рапеция 10"/>
          <p:cNvSpPr/>
          <p:nvPr/>
        </p:nvSpPr>
        <p:spPr>
          <a:xfrm rot="10800000">
            <a:off x="2843808" y="476672"/>
            <a:ext cx="3005153" cy="2038237"/>
          </a:xfrm>
          <a:prstGeom prst="trapezoid">
            <a:avLst>
              <a:gd name="adj" fmla="val 53298"/>
            </a:avLst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27984" y="1772816"/>
            <a:ext cx="864096" cy="79208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19872" y="1772816"/>
            <a:ext cx="864096" cy="79208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572000" y="206084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707904" y="206084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5703" y="548680"/>
            <a:ext cx="7765972" cy="6309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u="sng" dirty="0" smtClean="0">
                <a:solidFill>
                  <a:srgbClr val="C00000"/>
                </a:solidFill>
              </a:rPr>
              <a:t>Что мы знаем и умеем:</a:t>
            </a:r>
            <a:endParaRPr lang="ru-RU" sz="4400" u="sng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Знаем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таблицу сложения.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складывать и вычитать</a:t>
            </a:r>
          </a:p>
          <a:p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числа с переходом через разряд.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различать однозначные и</a:t>
            </a:r>
          </a:p>
          <a:p>
            <a:r>
              <a:rPr lang="ru-RU" sz="3600" dirty="0">
                <a:solidFill>
                  <a:schemeClr val="bg1">
                    <a:lumMod val="95000"/>
                  </a:schemeClr>
                </a:solidFill>
              </a:rPr>
              <a:t>д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вузначные числа.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решать задачи.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Знаем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, как решать обратные задачи.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различать и называть</a:t>
            </a:r>
          </a:p>
          <a:p>
            <a:r>
              <a:rPr lang="ru-RU" sz="3600" dirty="0">
                <a:solidFill>
                  <a:schemeClr val="bg1">
                    <a:lumMod val="95000"/>
                  </a:schemeClr>
                </a:solidFill>
              </a:rPr>
              <a:t>г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еометрические фигуры.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2483768" y="2132856"/>
            <a:ext cx="43204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63888" y="1196752"/>
            <a:ext cx="16642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длина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5" name="Рисунок 14" descr="10052983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3501008"/>
            <a:ext cx="4684378" cy="287086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9" name="TextBox 18"/>
          <p:cNvSpPr txBox="1"/>
          <p:nvPr/>
        </p:nvSpPr>
        <p:spPr>
          <a:xfrm>
            <a:off x="3491880" y="2852936"/>
            <a:ext cx="15826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масса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24" y="862856"/>
            <a:ext cx="1819920" cy="18199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13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76937"/>
            <a:ext cx="2381250" cy="2200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44" b="96451" l="25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812" y="2877212"/>
            <a:ext cx="1521756" cy="2082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04664"/>
            <a:ext cx="74004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Сравни величины, где можно.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41248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7кг     17кг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780928"/>
            <a:ext cx="48622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17кг    17см 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149080"/>
            <a:ext cx="4995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1дм      10см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18743934">
            <a:off x="2081792" y="1895052"/>
            <a:ext cx="562399" cy="524520"/>
          </a:xfrm>
          <a:prstGeom prst="halfFrame">
            <a:avLst>
              <a:gd name="adj1" fmla="val 8718"/>
              <a:gd name="adj2" fmla="val 7179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Равно 8"/>
          <p:cNvSpPr/>
          <p:nvPr/>
        </p:nvSpPr>
        <p:spPr>
          <a:xfrm>
            <a:off x="2267744" y="4509120"/>
            <a:ext cx="914400" cy="720080"/>
          </a:xfrm>
          <a:prstGeom prst="mathEqual">
            <a:avLst>
              <a:gd name="adj1" fmla="val 2030"/>
              <a:gd name="adj2" fmla="val 19574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0"/>
            <a:ext cx="7765972" cy="6863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u="sng" dirty="0" smtClean="0">
                <a:solidFill>
                  <a:srgbClr val="C00000"/>
                </a:solidFill>
              </a:rPr>
              <a:t>Что мы знаем и умеем:</a:t>
            </a:r>
            <a:endParaRPr lang="ru-RU" sz="4400" u="sng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Знаем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таблицу сложения.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складывать и вычитать</a:t>
            </a:r>
          </a:p>
          <a:p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числа с переходом через разряд.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различать однозначные и</a:t>
            </a:r>
          </a:p>
          <a:p>
            <a:r>
              <a:rPr lang="ru-RU" sz="3600" dirty="0">
                <a:solidFill>
                  <a:schemeClr val="bg1">
                    <a:lumMod val="95000"/>
                  </a:schemeClr>
                </a:solidFill>
              </a:rPr>
              <a:t>д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вузначные числа.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решать задачи.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Знаем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, как решать обратные задачи.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различать и называть</a:t>
            </a:r>
          </a:p>
          <a:p>
            <a:r>
              <a:rPr lang="ru-RU" sz="3600" dirty="0">
                <a:solidFill>
                  <a:schemeClr val="bg1">
                    <a:lumMod val="95000"/>
                  </a:schemeClr>
                </a:solidFill>
              </a:rPr>
              <a:t>г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еометрические фигуры.</a:t>
            </a:r>
          </a:p>
          <a:p>
            <a:pPr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</a:rPr>
              <a:t>сравнивать величины.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883193"/>
              </p:ext>
            </p:extLst>
          </p:nvPr>
        </p:nvGraphicFramePr>
        <p:xfrm>
          <a:off x="395536" y="3284984"/>
          <a:ext cx="8352920" cy="2320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</a:tblGrid>
              <a:tr h="1160016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9</a:t>
                      </a:r>
                      <a:endParaRPr lang="ru-RU" sz="60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600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548680"/>
            <a:ext cx="58366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Расположи ответы </a:t>
            </a:r>
          </a:p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в порядке возрастания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189798"/>
              </p:ext>
            </p:extLst>
          </p:nvPr>
        </p:nvGraphicFramePr>
        <p:xfrm>
          <a:off x="395536" y="3717032"/>
          <a:ext cx="8352920" cy="2320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  <a:gridCol w="835292"/>
              </a:tblGrid>
              <a:tr h="1160016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9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10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11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12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13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14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15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16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17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18</a:t>
                      </a:r>
                      <a:endParaRPr lang="ru-RU" sz="48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60016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solidFill>
                            <a:srgbClr val="003300"/>
                          </a:solidFill>
                        </a:rPr>
                        <a:t>п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о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в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т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о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solidFill>
                            <a:srgbClr val="003300"/>
                          </a:solidFill>
                        </a:rPr>
                        <a:t>р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е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err="1" smtClean="0">
                          <a:solidFill>
                            <a:srgbClr val="003300"/>
                          </a:solidFill>
                        </a:rPr>
                        <a:t>н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и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3300"/>
                          </a:solidFill>
                        </a:rPr>
                        <a:t>е</a:t>
                      </a:r>
                      <a:endParaRPr lang="ru-RU" sz="6600" dirty="0">
                        <a:solidFill>
                          <a:srgbClr val="0033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476672"/>
            <a:ext cx="3048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Расшифруй.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620688"/>
            <a:ext cx="4950394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9-п        13-о      17-и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10-о      14-р      18-е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11-в      15-е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12-т       16-н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827425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u="sng" dirty="0" smtClean="0">
                <a:solidFill>
                  <a:srgbClr val="C00000"/>
                </a:solidFill>
              </a:rPr>
              <a:t>Что мы знаем и умеем:</a:t>
            </a:r>
          </a:p>
          <a:p>
            <a:endParaRPr lang="ru-RU" sz="4400" u="sng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Знаем 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таблицу сложения.</a:t>
            </a:r>
          </a:p>
          <a:p>
            <a:pPr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складывать и вычитать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числа с переходом через разряд.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722260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На какие группы можно</a:t>
            </a:r>
          </a:p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 разбить числа?</a:t>
            </a:r>
          </a:p>
          <a:p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  <a:p>
            <a:pPr marL="742950" indent="-742950">
              <a:buAutoNum type="arabicPlain" startAt="10"/>
            </a:pPr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     5      6       11     7</a:t>
            </a:r>
          </a:p>
          <a:p>
            <a:pPr marL="742950" indent="-742950">
              <a:buAutoNum type="arabicPlain" startAt="10"/>
            </a:pP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  <a:p>
            <a:pPr marL="742950" indent="-742950"/>
            <a:r>
              <a:rPr lang="ru-RU" sz="7200" dirty="0" smtClean="0">
                <a:solidFill>
                  <a:schemeClr val="bg1">
                    <a:lumMod val="95000"/>
                  </a:schemeClr>
                </a:solidFill>
              </a:rPr>
              <a:t>12     13       8     14      9</a:t>
            </a:r>
            <a:endParaRPr lang="ru-RU" sz="7200" dirty="0">
              <a:solidFill>
                <a:schemeClr val="bg1">
                  <a:lumMod val="95000"/>
                </a:schemeClr>
              </a:solidFill>
            </a:endParaRPr>
          </a:p>
          <a:p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62084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Какие числа называются </a:t>
            </a:r>
          </a:p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однозначными?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988840"/>
            <a:ext cx="54874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Проверь: 5   6   7   8   9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140968"/>
            <a:ext cx="608019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Какие числа называются</a:t>
            </a:r>
          </a:p>
          <a:p>
            <a:r>
              <a:rPr lang="ru-RU" sz="4400" u="sng" dirty="0">
                <a:solidFill>
                  <a:schemeClr val="bg1">
                    <a:lumMod val="95000"/>
                  </a:schemeClr>
                </a:solidFill>
              </a:rPr>
              <a:t>д</a:t>
            </a:r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вузначными?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941168"/>
            <a:ext cx="64011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Проверь: 10  11  12  13  14</a:t>
            </a:r>
            <a:endParaRPr lang="ru-RU" sz="4400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3446" y="548680"/>
            <a:ext cx="8550482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u="sng" dirty="0" smtClean="0">
                <a:solidFill>
                  <a:srgbClr val="C00000"/>
                </a:solidFill>
              </a:rPr>
              <a:t>Что мы знаем и умеем:</a:t>
            </a:r>
          </a:p>
          <a:p>
            <a:endParaRPr lang="ru-RU" sz="4400" u="sng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Знаем 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таблицу сложения.</a:t>
            </a:r>
          </a:p>
          <a:p>
            <a:pPr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складывать и вычитать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числа с переходом через разряд.</a:t>
            </a:r>
          </a:p>
          <a:p>
            <a:pPr>
              <a:buFont typeface="Wingdings" pitchFamily="2" charset="2"/>
              <a:buChar char="ü"/>
            </a:pP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 Умеем 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различать однозначные и</a:t>
            </a:r>
          </a:p>
          <a:p>
            <a:r>
              <a:rPr lang="ru-RU" sz="4400" dirty="0">
                <a:solidFill>
                  <a:schemeClr val="bg1">
                    <a:lumMod val="95000"/>
                  </a:schemeClr>
                </a:solidFill>
              </a:rPr>
              <a:t>д</a:t>
            </a: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вузначные числа.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ww_animaljpg_ru-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3212976"/>
            <a:ext cx="3707904" cy="2780928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403648" y="1628800"/>
            <a:ext cx="5832648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5508104" y="1556792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092280" y="1556792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331640" y="1556792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круглая скобка 9"/>
          <p:cNvSpPr/>
          <p:nvPr/>
        </p:nvSpPr>
        <p:spPr>
          <a:xfrm rot="5400000" flipH="1">
            <a:off x="3275856" y="-99392"/>
            <a:ext cx="432048" cy="4176464"/>
          </a:xfrm>
          <a:prstGeom prst="leftBracke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ая круглая скобка 10"/>
          <p:cNvSpPr/>
          <p:nvPr/>
        </p:nvSpPr>
        <p:spPr>
          <a:xfrm rot="5400000">
            <a:off x="6186754" y="1238182"/>
            <a:ext cx="442900" cy="1512168"/>
          </a:xfrm>
          <a:prstGeom prst="rightBracke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круглая скобка 11"/>
          <p:cNvSpPr/>
          <p:nvPr/>
        </p:nvSpPr>
        <p:spPr>
          <a:xfrm rot="16200000" flipH="1">
            <a:off x="4067944" y="-1683568"/>
            <a:ext cx="432048" cy="5904656"/>
          </a:xfrm>
          <a:prstGeom prst="leftBracke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15816" y="908720"/>
            <a:ext cx="5132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bg1">
                    <a:lumMod val="95000"/>
                  </a:schemeClr>
                </a:solidFill>
              </a:rPr>
              <a:t>б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84168" y="836712"/>
            <a:ext cx="4780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с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43808" y="2204864"/>
            <a:ext cx="88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10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6176" y="2204864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39952" y="260648"/>
            <a:ext cx="505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bg1">
                    <a:lumMod val="95000"/>
                  </a:schemeClr>
                </a:solidFill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3356992"/>
            <a:ext cx="534204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Проверь: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10 + 3 = 13 (г.)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Ответ: 13 гусей всего.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1403648" y="1628800"/>
            <a:ext cx="5832648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Левая круглая скобка 2"/>
          <p:cNvSpPr/>
          <p:nvPr/>
        </p:nvSpPr>
        <p:spPr>
          <a:xfrm rot="16200000" flipH="1">
            <a:off x="4067944" y="-1683568"/>
            <a:ext cx="432048" cy="5904656"/>
          </a:xfrm>
          <a:prstGeom prst="leftBracke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331640" y="1556792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52120" y="1556792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164288" y="1556792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круглая скобка 6"/>
          <p:cNvSpPr/>
          <p:nvPr/>
        </p:nvSpPr>
        <p:spPr>
          <a:xfrm rot="5400000" flipH="1">
            <a:off x="3311860" y="-135396"/>
            <a:ext cx="432048" cy="4248472"/>
          </a:xfrm>
          <a:prstGeom prst="leftBracke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156176" y="2204864"/>
            <a:ext cx="505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>
                <a:solidFill>
                  <a:schemeClr val="bg1">
                    <a:lumMod val="95000"/>
                  </a:schemeClr>
                </a:solidFill>
              </a:rPr>
              <a:t>?</a:t>
            </a:r>
          </a:p>
        </p:txBody>
      </p:sp>
      <p:sp>
        <p:nvSpPr>
          <p:cNvPr id="9" name="Правая круглая скобка 8"/>
          <p:cNvSpPr/>
          <p:nvPr/>
        </p:nvSpPr>
        <p:spPr>
          <a:xfrm rot="5400000">
            <a:off x="6258762" y="1238182"/>
            <a:ext cx="442900" cy="1512168"/>
          </a:xfrm>
          <a:prstGeom prst="rightBracket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771800" y="2204864"/>
            <a:ext cx="88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10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836712"/>
            <a:ext cx="5533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б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836712"/>
            <a:ext cx="4780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с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3968" y="260648"/>
            <a:ext cx="88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>13</a:t>
            </a:r>
            <a:endParaRPr lang="ru-RU" sz="5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3501008"/>
            <a:ext cx="489634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u="sng" dirty="0" smtClean="0">
                <a:solidFill>
                  <a:schemeClr val="bg1">
                    <a:lumMod val="95000"/>
                  </a:schemeClr>
                </a:solidFill>
              </a:rPr>
              <a:t>Проверь: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13 – 10 = 3 (г.)</a:t>
            </a:r>
          </a:p>
          <a:p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Ответ: 3 серых гуся.</a:t>
            </a:r>
            <a:endParaRPr lang="ru-RU" sz="4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" name="Рисунок 19" descr="www_animaljpg_ru-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3212976"/>
            <a:ext cx="3707904" cy="278092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358</Words>
  <Application>Microsoft Office PowerPoint</Application>
  <PresentationFormat>Экран (4:3)</PresentationFormat>
  <Paragraphs>115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Useres</cp:lastModifiedBy>
  <cp:revision>18</cp:revision>
  <dcterms:created xsi:type="dcterms:W3CDTF">2015-05-19T13:10:53Z</dcterms:created>
  <dcterms:modified xsi:type="dcterms:W3CDTF">2015-05-19T23:11:08Z</dcterms:modified>
</cp:coreProperties>
</file>