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2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63" r:id="rId11"/>
    <p:sldId id="258" r:id="rId12"/>
    <p:sldId id="259" r:id="rId13"/>
    <p:sldId id="260" r:id="rId1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CC0000"/>
    <a:srgbClr val="0000FF"/>
    <a:srgbClr val="009900"/>
    <a:srgbClr val="31D344"/>
    <a:srgbClr val="9BBB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 varScale="1">
        <p:scale>
          <a:sx n="66" d="100"/>
          <a:sy n="66" d="100"/>
        </p:scale>
        <p:origin x="-141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F49F30-8753-42F2-ADDF-795B32EC279E}" type="datetimeFigureOut">
              <a:rPr lang="ru-RU" smtClean="0"/>
              <a:t>11.10.2015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EBC22-DF0A-4ADF-80EF-C915115D81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3335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1C812-2DD7-4295-8977-E49F495CE33E}" type="datetime1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2430C-FC4D-4857-9C43-8C5BF13EDBDE}" type="datetime1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A2705-A506-4E58-BDA3-E4A26D2B7F66}" type="datetime1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83F25-AF8B-4DE1-8678-696B8E3436A2}" type="datetime1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00DF0-6189-4241-B4B1-6BB60A248A6C}" type="datetime1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97283-0C67-4E3A-AC46-72C832EA9205}" type="datetime1">
              <a:rPr lang="ru-RU" smtClean="0"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34849-DE3F-47F6-A099-1875DB729C1A}" type="datetime1">
              <a:rPr lang="ru-RU" smtClean="0"/>
              <a:t>11.10.2015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461A5-6812-444B-8885-F73C7DE1DAD4}" type="datetime1">
              <a:rPr lang="ru-RU" smtClean="0"/>
              <a:t>11.10.2015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845E-F637-4F86-890A-159319C0C8B5}" type="datetime1">
              <a:rPr lang="ru-RU" smtClean="0"/>
              <a:t>11.10.2015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5346D-09C3-4348-A248-253AD418760C}" type="datetime1">
              <a:rPr lang="ru-RU" smtClean="0"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043B4-2AEE-432E-805F-D5B31A45917E}" type="datetime1">
              <a:rPr lang="ru-RU" smtClean="0"/>
              <a:t>11.10.2015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D0D21-CEF8-4227-8667-1FE1F62C55A4}" type="datetime1">
              <a:rPr lang="ru-RU" smtClean="0"/>
              <a:t>11.10.2015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&#1086;&#1090;&#1082;&#1088;&#1099;&#1090;&#1099;&#1081;%20&#1091;&#1088;&#1086;&#1082;%2018%20&#1085;&#1086;&#1103;&#1073;&#1088;&#1103;%202010%20&#1075;&#1086;&#1076;&#1072;\&#1056;&#1091;&#1089;&#1089;&#1082;&#1080;&#1077;%20&#1085;&#1072;&#1088;&#1086;&#1076;&#1085;&#1099;&#1077;%20&#1087;&#1077;&#1089;&#1085;&#1080;\12r-minus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&#1086;&#1090;&#1082;&#1088;&#1099;&#1090;&#1099;&#1081;%20&#1091;&#1088;&#1086;&#1082;%2018%20&#1085;&#1086;&#1103;&#1073;&#1088;&#1103;%202010%20&#1075;&#1086;&#1076;&#1072;\&#1056;&#1091;&#1089;&#1089;&#1082;&#1080;&#1077;%20&#1085;&#1072;&#1088;&#1086;&#1076;&#1085;&#1099;&#1077;%20&#1087;&#1077;&#1089;&#1085;&#1080;\12r-minus.mp3" TargetMode="External"/><Relationship Id="rId5" Type="http://schemas.openxmlformats.org/officeDocument/2006/relationships/image" Target="../media/image9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&#1086;&#1090;&#1082;&#1088;&#1099;&#1090;&#1099;&#1081;%20&#1091;&#1088;&#1086;&#1082;%2018%20&#1085;&#1086;&#1103;&#1073;&#1088;&#1103;%202010%20&#1075;&#1086;&#1076;&#1072;\&#1056;&#1091;&#1089;&#1089;&#1082;&#1080;&#1077;%20&#1085;&#1072;&#1088;&#1086;&#1076;&#1085;&#1099;&#1077;%20&#1087;&#1077;&#1089;&#1085;&#1080;\12r-minus.mp3" TargetMode="External"/><Relationship Id="rId5" Type="http://schemas.openxmlformats.org/officeDocument/2006/relationships/image" Target="../media/image10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&#1086;&#1090;&#1082;&#1088;&#1099;&#1090;&#1099;&#1081;%20&#1091;&#1088;&#1086;&#1082;%2018%20&#1085;&#1086;&#1103;&#1073;&#1088;&#1103;%202010%20&#1075;&#1086;&#1076;&#1072;\&#1056;&#1091;&#1089;&#1089;&#1082;&#1080;&#1077;%20&#1085;&#1072;&#1088;&#1086;&#1076;&#1085;&#1099;&#1077;%20&#1087;&#1077;&#1089;&#1085;&#1080;\12r-minus.mp3" TargetMode="Externa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&#1086;&#1090;&#1082;&#1088;&#1099;&#1090;&#1099;&#1081;%20&#1091;&#1088;&#1086;&#1082;%2018%20&#1085;&#1086;&#1103;&#1073;&#1088;&#1103;%202010%20&#1075;&#1086;&#1076;&#1072;\&#1056;&#1091;&#1089;&#1089;&#1082;&#1080;&#1077;%20&#1085;&#1072;&#1088;&#1086;&#1076;&#1085;&#1099;&#1077;%20&#1087;&#1077;&#1089;&#1085;&#1080;\12r-minus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&#1086;&#1090;&#1082;&#1088;&#1099;&#1090;&#1099;&#1081;%20&#1091;&#1088;&#1086;&#1082;%2018%20&#1085;&#1086;&#1103;&#1073;&#1088;&#1103;%202010%20&#1075;&#1086;&#1076;&#1072;\&#1056;&#1091;&#1089;&#1089;&#1082;&#1080;&#1077;%20&#1085;&#1072;&#1088;&#1086;&#1076;&#1085;&#1099;&#1077;%20&#1087;&#1077;&#1089;&#1085;&#1080;\12r-minus.mp3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&#1086;&#1090;&#1082;&#1088;&#1099;&#1090;&#1099;&#1081;%20&#1091;&#1088;&#1086;&#1082;%2018%20&#1085;&#1086;&#1103;&#1073;&#1088;&#1103;%202010%20&#1075;&#1086;&#1076;&#1072;\&#1056;&#1091;&#1089;&#1089;&#1082;&#1080;&#1077;%20&#1085;&#1072;&#1088;&#1086;&#1076;&#1085;&#1099;&#1077;%20&#1087;&#1077;&#1089;&#1085;&#1080;\12r-minus.mp3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&#1086;&#1090;&#1082;&#1088;&#1099;&#1090;&#1099;&#1081;%20&#1091;&#1088;&#1086;&#1082;%2018%20&#1085;&#1086;&#1103;&#1073;&#1088;&#1103;%202010%20&#1075;&#1086;&#1076;&#1072;\&#1056;&#1091;&#1089;&#1089;&#1082;&#1080;&#1077;%20&#1085;&#1072;&#1088;&#1086;&#1076;&#1085;&#1099;&#1077;%20&#1087;&#1077;&#1089;&#1085;&#1080;\12r-minus.mp3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&#1086;&#1090;&#1082;&#1088;&#1099;&#1090;&#1099;&#1081;%20&#1091;&#1088;&#1086;&#1082;%2018%20&#1085;&#1086;&#1103;&#1073;&#1088;&#1103;%202010%20&#1075;&#1086;&#1076;&#1072;\&#1056;&#1091;&#1089;&#1089;&#1082;&#1080;&#1077;%20&#1085;&#1072;&#1088;&#1086;&#1076;&#1085;&#1099;&#1077;%20&#1087;&#1077;&#1089;&#1085;&#1080;\12r-minus.mp3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&#1086;&#1090;&#1082;&#1088;&#1099;&#1090;&#1099;&#1081;%20&#1091;&#1088;&#1086;&#1082;%2018%20&#1085;&#1086;&#1103;&#1073;&#1088;&#1103;%202010%20&#1075;&#1086;&#1076;&#1072;\&#1056;&#1091;&#1089;&#1089;&#1082;&#1080;&#1077;%20&#1085;&#1072;&#1088;&#1086;&#1076;&#1085;&#1099;&#1077;%20&#1087;&#1077;&#1089;&#1085;&#1080;\12r-minus.mp3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&#1086;&#1090;&#1082;&#1088;&#1099;&#1090;&#1099;&#1081;%20&#1091;&#1088;&#1086;&#1082;%2018%20&#1085;&#1086;&#1103;&#1073;&#1088;&#1103;%202010%20&#1075;&#1086;&#1076;&#1072;\&#1056;&#1091;&#1089;&#1089;&#1082;&#1080;&#1077;%20&#1085;&#1072;&#1088;&#1086;&#1076;&#1085;&#1099;&#1077;%20&#1087;&#1077;&#1089;&#1085;&#1080;\12r-minus.mp3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&#1086;&#1090;&#1082;&#1088;&#1099;&#1090;&#1099;&#1081;%20&#1091;&#1088;&#1086;&#1082;%2018%20&#1085;&#1086;&#1103;&#1073;&#1088;&#1103;%202010%20&#1075;&#1086;&#1076;&#1072;\&#1056;&#1091;&#1089;&#1089;&#1082;&#1080;&#1077;%20&#1085;&#1072;&#1088;&#1086;&#1076;&#1085;&#1099;&#1077;%20&#1087;&#1077;&#1089;&#1085;&#1080;\12r-minus.mp3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G:\&#1086;&#1090;&#1082;&#1088;&#1099;&#1090;&#1099;&#1081;%20&#1091;&#1088;&#1086;&#1082;%2018%20&#1085;&#1086;&#1103;&#1073;&#1088;&#1103;%202010%20&#1075;&#1086;&#1076;&#1072;\&#1056;&#1091;&#1089;&#1089;&#1082;&#1080;&#1077;%20&#1085;&#1072;&#1088;&#1086;&#1076;&#1085;&#1099;&#1077;%20&#1087;&#1077;&#1089;&#1085;&#1080;\12r-minus.mp3" TargetMode="External"/><Relationship Id="rId5" Type="http://schemas.openxmlformats.org/officeDocument/2006/relationships/image" Target="../media/image8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12r-minu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951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12r-minu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10942" y="404664"/>
            <a:ext cx="8600431" cy="830997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CC0000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«ВЕСЁЛЫЙ   ХОРОВОД»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CC0000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5122" name="Picture 2" descr="Картинка 18 из 175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3836344"/>
            <a:ext cx="2195736" cy="302165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9512" y="1340768"/>
            <a:ext cx="70567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ru-RU" sz="3600" dirty="0" smtClean="0">
                <a:gradFill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</a:gradFill>
                <a:latin typeface="Arial Black" pitchFamily="34" charset="0"/>
              </a:rPr>
              <a:t>ПРОЧИТАЙ  ШЁПОТОМ</a:t>
            </a:r>
          </a:p>
          <a:p>
            <a:pPr marL="742950" indent="-742950"/>
            <a:endParaRPr lang="ru-RU" sz="3600" dirty="0" smtClean="0">
              <a:latin typeface="Arial Black" pitchFamily="34" charset="0"/>
            </a:endParaRPr>
          </a:p>
          <a:p>
            <a:pPr marL="742950" indent="-742950"/>
            <a:r>
              <a:rPr lang="ru-RU" sz="3600" dirty="0" smtClean="0">
                <a:latin typeface="Arial Black" pitchFamily="34" charset="0"/>
              </a:rPr>
              <a:t>     </a:t>
            </a:r>
            <a:endParaRPr lang="ru-RU" sz="36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1988840"/>
            <a:ext cx="8794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Arial Black" pitchFamily="34" charset="0"/>
              </a:rPr>
              <a:t>2</a:t>
            </a:r>
            <a:r>
              <a:rPr lang="ru-RU" sz="3600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latin typeface="Arial Black" pitchFamily="34" charset="0"/>
              </a:rPr>
              <a:t>.  ПРОЧИТАЙ  СОСЕДУ  СПРАВА</a:t>
            </a:r>
            <a:endParaRPr lang="ru-RU" sz="3600" dirty="0"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5400000" scaled="0"/>
              </a:gra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2564904"/>
            <a:ext cx="71240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Arial Black" pitchFamily="34" charset="0"/>
              </a:rPr>
              <a:t>3.  </a:t>
            </a:r>
            <a:r>
              <a:rPr lang="ru-RU" sz="3600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5400000" scaled="0"/>
                </a:gradFill>
                <a:latin typeface="Arial Black" pitchFamily="34" charset="0"/>
              </a:rPr>
              <a:t>ПРОЧИТАЙ  РАДОСТНО</a:t>
            </a:r>
            <a:endParaRPr lang="ru-RU" sz="3600" dirty="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5400000" scaled="0"/>
              </a:gra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3212976"/>
            <a:ext cx="81612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latin typeface="Arial Black" pitchFamily="34" charset="0"/>
              </a:rPr>
              <a:t>4.  </a:t>
            </a:r>
            <a:r>
              <a:rPr lang="ru-RU" sz="3600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  <a:latin typeface="Arial Black" pitchFamily="34" charset="0"/>
              </a:rPr>
              <a:t>ПРОЧИТАЙ  РЕЧЕТАТИВОМ</a:t>
            </a:r>
          </a:p>
          <a:p>
            <a:r>
              <a:rPr lang="ru-RU" sz="3600" dirty="0" smtClean="0">
                <a:gradFill>
                  <a:gsLst>
                    <a:gs pos="0">
                      <a:srgbClr val="000000"/>
                    </a:gs>
                    <a:gs pos="20000">
                      <a:srgbClr val="000040"/>
                    </a:gs>
                    <a:gs pos="50000">
                      <a:srgbClr val="400040"/>
                    </a:gs>
                    <a:gs pos="75000">
                      <a:srgbClr val="8F0040"/>
                    </a:gs>
                    <a:gs pos="89999">
                      <a:srgbClr val="F27300"/>
                    </a:gs>
                    <a:gs pos="100000">
                      <a:srgbClr val="FFBF00"/>
                    </a:gs>
                  </a:gsLst>
                  <a:lin ang="5400000" scaled="0"/>
                </a:gradFill>
                <a:latin typeface="Arial Black" pitchFamily="34" charset="0"/>
              </a:rPr>
              <a:t>     ( НАПЕВНОЙ РЕЧЬЮ)</a:t>
            </a:r>
            <a:r>
              <a:rPr lang="ru-RU" sz="3600" dirty="0" smtClean="0">
                <a:gradFill>
                  <a:gsLst>
                    <a:gs pos="0">
                      <a:srgbClr val="FFF200"/>
                    </a:gs>
                    <a:gs pos="45000">
                      <a:srgbClr val="FF7A00"/>
                    </a:gs>
                    <a:gs pos="70000">
                      <a:srgbClr val="FF0300"/>
                    </a:gs>
                    <a:gs pos="100000">
                      <a:srgbClr val="4D0808"/>
                    </a:gs>
                  </a:gsLst>
                  <a:lin ang="5400000" scaled="0"/>
                </a:gradFill>
                <a:latin typeface="Arial Black" pitchFamily="34" charset="0"/>
              </a:rPr>
              <a:t>   </a:t>
            </a:r>
            <a:endParaRPr lang="ru-RU" sz="3600" dirty="0">
              <a:gradFill>
                <a:gsLst>
                  <a:gs pos="0">
                    <a:srgbClr val="FFF200"/>
                  </a:gs>
                  <a:gs pos="45000">
                    <a:srgbClr val="FF7A00"/>
                  </a:gs>
                  <a:gs pos="70000">
                    <a:srgbClr val="FF0300"/>
                  </a:gs>
                  <a:gs pos="100000">
                    <a:srgbClr val="4D0808"/>
                  </a:gs>
                </a:gsLst>
                <a:lin ang="5400000" scaled="0"/>
              </a:gradFill>
              <a:latin typeface="Arial Black" pitchFamily="34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6" dur="13951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3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12r-minu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71646" y="0"/>
            <a:ext cx="86004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CC0000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«ВЕСЁЛЫЙ   ХОРОВОД»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CC0000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</p:txBody>
      </p:sp>
      <p:pic>
        <p:nvPicPr>
          <p:cNvPr id="4098" name="Picture 2" descr="http://im7-tub.yandex.net/i?id=111965842-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3717032"/>
            <a:ext cx="2123678" cy="274829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79512" y="1340768"/>
            <a:ext cx="8727069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ru-RU" sz="4400" dirty="0" smtClean="0">
                <a:ln w="12700" cmpd="sng">
                  <a:solidFill>
                    <a:schemeClr val="tx2">
                      <a:tint val="1000"/>
                    </a:schemeClr>
                  </a:solidFill>
                </a:ln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72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ВЫБЕРИ  КНИГИ  ДЛЯ </a:t>
            </a:r>
          </a:p>
          <a:p>
            <a:r>
              <a:rPr lang="ru-RU" sz="4400" dirty="0" smtClean="0">
                <a:ln w="12700" cmpd="sng">
                  <a:solidFill>
                    <a:schemeClr val="tx2">
                      <a:tint val="1000"/>
                    </a:schemeClr>
                  </a:solidFill>
                </a:ln>
                <a:gradFill>
                  <a:gsLst>
                    <a:gs pos="0">
                      <a:srgbClr val="FF3399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72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 Black" pitchFamily="34" charset="0"/>
              </a:rPr>
              <a:t>ВАШЕЙ  ГРУППЫ</a:t>
            </a:r>
          </a:p>
          <a:p>
            <a:pPr>
              <a:buFont typeface="Wingdings" pitchFamily="2" charset="2"/>
              <a:buChar char="q"/>
            </a:pPr>
            <a:r>
              <a:rPr lang="ru-RU" sz="4400" dirty="0" smtClean="0">
                <a:ln w="15875" cap="sq" cmpd="sng">
                  <a:solidFill>
                    <a:schemeClr val="tx1"/>
                  </a:solidFill>
                  <a:bevel/>
                </a:ln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7200000" scaled="0"/>
                </a:gra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Arial Black" pitchFamily="34" charset="0"/>
              </a:rPr>
              <a:t>ОБЪЯСНИ  СВОЙ ВЫБОР</a:t>
            </a:r>
          </a:p>
          <a:p>
            <a:endParaRPr lang="ru-RU" sz="4400" dirty="0">
              <a:latin typeface="Arial Black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13951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12r-minu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323528" y="188640"/>
            <a:ext cx="86004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CC0000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«ВЕСЁЛЫЙ   ХОРОВОД»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62" y="908720"/>
            <a:ext cx="9137438" cy="62478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3366"/>
                </a:solidFill>
                <a:latin typeface="Arial Black" pitchFamily="34" charset="0"/>
              </a:rPr>
              <a:t>Мне  больше всего удалось…</a:t>
            </a:r>
          </a:p>
          <a:p>
            <a:r>
              <a:rPr lang="ru-RU" sz="4000" dirty="0" smtClean="0">
                <a:solidFill>
                  <a:srgbClr val="800080"/>
                </a:solidFill>
                <a:latin typeface="Arial Black" pitchFamily="34" charset="0"/>
              </a:rPr>
              <a:t>А особенно удалось…</a:t>
            </a:r>
          </a:p>
          <a:p>
            <a:r>
              <a:rPr lang="ru-RU" sz="4000" dirty="0" smtClean="0">
                <a:solidFill>
                  <a:srgbClr val="003366"/>
                </a:solidFill>
                <a:latin typeface="Arial Black" pitchFamily="34" charset="0"/>
              </a:rPr>
              <a:t>Что я получил от этого урока…</a:t>
            </a:r>
          </a:p>
          <a:p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  <a:t>За что ты можешь себя </a:t>
            </a:r>
            <a:r>
              <a:rPr lang="ru-RU" sz="4000" dirty="0" err="1" smtClean="0">
                <a:solidFill>
                  <a:srgbClr val="7030A0"/>
                </a:solidFill>
                <a:latin typeface="Arial Black" pitchFamily="34" charset="0"/>
              </a:rPr>
              <a:t>пох</a:t>
            </a:r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  <a:t>-</a:t>
            </a:r>
          </a:p>
          <a:p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  <a:t>валить…</a:t>
            </a:r>
          </a:p>
          <a:p>
            <a:r>
              <a:rPr lang="ru-RU" sz="4000" dirty="0" smtClean="0">
                <a:solidFill>
                  <a:srgbClr val="003366"/>
                </a:solidFill>
                <a:latin typeface="Arial Black" pitchFamily="34" charset="0"/>
              </a:rPr>
              <a:t>За что ты можешь похвалить</a:t>
            </a:r>
          </a:p>
          <a:p>
            <a:r>
              <a:rPr lang="ru-RU" sz="4000" dirty="0" smtClean="0">
                <a:solidFill>
                  <a:srgbClr val="003366"/>
                </a:solidFill>
                <a:latin typeface="Arial Black" pitchFamily="34" charset="0"/>
              </a:rPr>
              <a:t>одноклассников…</a:t>
            </a:r>
          </a:p>
          <a:p>
            <a:r>
              <a:rPr lang="ru-RU" sz="4000" dirty="0" smtClean="0">
                <a:solidFill>
                  <a:srgbClr val="7030A0"/>
                </a:solidFill>
                <a:latin typeface="Arial Black" pitchFamily="34" charset="0"/>
              </a:rPr>
              <a:t>Что думал? </a:t>
            </a:r>
            <a:r>
              <a:rPr lang="ru-RU" sz="4000" dirty="0" smtClean="0">
                <a:solidFill>
                  <a:srgbClr val="003366"/>
                </a:solidFill>
                <a:latin typeface="Arial Black" pitchFamily="34" charset="0"/>
              </a:rPr>
              <a:t>Что чувствовал?</a:t>
            </a:r>
          </a:p>
          <a:p>
            <a:r>
              <a:rPr lang="ru-RU" sz="4000" dirty="0" smtClean="0">
                <a:solidFill>
                  <a:srgbClr val="003366"/>
                </a:solidFill>
                <a:latin typeface="Arial Black" pitchFamily="34" charset="0"/>
              </a:rPr>
              <a:t>Что приобрёл?</a:t>
            </a:r>
          </a:p>
          <a:p>
            <a:endParaRPr lang="ru-RU" sz="4000" dirty="0">
              <a:latin typeface="Arial Black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1" dur="13951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4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12r-minu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51520" y="260648"/>
            <a:ext cx="86004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CC0000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«ВЕСЁЛЫЙ   ХОРОВОД»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CC0000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3573016"/>
            <a:ext cx="829746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9200000" scaled="0"/>
                </a:gradFill>
                <a:latin typeface="Arial Black" pitchFamily="34" charset="0"/>
              </a:rPr>
              <a:t>Примите участие в викторине</a:t>
            </a:r>
          </a:p>
          <a:p>
            <a:endParaRPr lang="ru-RU" sz="3600" dirty="0" smtClean="0"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19200000" scaled="0"/>
              </a:gradFill>
              <a:latin typeface="Arial Black" pitchFamily="34" charset="0"/>
            </a:endParaRPr>
          </a:p>
          <a:p>
            <a:r>
              <a:rPr lang="ru-RU" sz="3600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9200000" scaled="0"/>
                </a:gradFill>
                <a:latin typeface="Arial Black" pitchFamily="34" charset="0"/>
              </a:rPr>
              <a:t>«Творческая тетрадь» – стр. 34</a:t>
            </a:r>
            <a:endParaRPr lang="ru-RU" sz="3600" dirty="0">
              <a:gradFill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19200000" scaled="0"/>
              </a:gra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1556792"/>
            <a:ext cx="683071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19200000" scaled="0"/>
                </a:gradFill>
                <a:latin typeface="Arial Black" pitchFamily="34" charset="0"/>
              </a:rPr>
              <a:t>Домашнее  задание:</a:t>
            </a:r>
            <a:endParaRPr lang="ru-RU" sz="4400" dirty="0"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19200000" scaled="0"/>
              </a:gradFill>
              <a:latin typeface="Arial Black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5" dur="13951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2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12r-minu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10942" y="404664"/>
            <a:ext cx="8600431" cy="830997"/>
          </a:xfrm>
          <a:prstGeom prst="rect">
            <a:avLst/>
          </a:prstGeom>
          <a:noFill/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CC0000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«ВЕСЁЛЫЙ   ХОРОВОД»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CC0000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1772816"/>
            <a:ext cx="1847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000" dirty="0"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1700808"/>
            <a:ext cx="29626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err="1" smtClean="0">
                <a:solidFill>
                  <a:srgbClr val="0000FF"/>
                </a:solidFill>
                <a:latin typeface="Arial Black" pitchFamily="34" charset="0"/>
              </a:rPr>
              <a:t>заклички</a:t>
            </a:r>
            <a:endParaRPr lang="ru-RU" sz="40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76056" y="1628800"/>
            <a:ext cx="35221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Arial Black" pitchFamily="34" charset="0"/>
              </a:rPr>
              <a:t>приговорки</a:t>
            </a:r>
            <a:endParaRPr lang="ru-RU" sz="40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3608" y="2924944"/>
            <a:ext cx="24016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>
                <a:solidFill>
                  <a:srgbClr val="009900"/>
                </a:solidFill>
                <a:latin typeface="Arial Black" pitchFamily="34" charset="0"/>
              </a:rPr>
              <a:t>потешки</a:t>
            </a:r>
            <a:endParaRPr lang="ru-RU" sz="3600" dirty="0">
              <a:solidFill>
                <a:srgbClr val="009900"/>
              </a:solidFill>
              <a:latin typeface="Arial Black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4048" y="2924944"/>
            <a:ext cx="41264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003366"/>
                </a:solidFill>
                <a:latin typeface="Arial Black" pitchFamily="34" charset="0"/>
              </a:rPr>
              <a:t>перевёртыши</a:t>
            </a:r>
            <a:endParaRPr lang="ru-RU" sz="4000" dirty="0">
              <a:solidFill>
                <a:srgbClr val="003366"/>
              </a:solidFill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11560" y="3861048"/>
            <a:ext cx="70968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CC0000"/>
                </a:solidFill>
                <a:latin typeface="Arial Black" pitchFamily="34" charset="0"/>
              </a:rPr>
              <a:t>пословицы и поговорки</a:t>
            </a:r>
            <a:endParaRPr lang="ru-RU" sz="4000" dirty="0">
              <a:solidFill>
                <a:srgbClr val="CC0000"/>
              </a:solidFill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36" y="5157192"/>
            <a:ext cx="1847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8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-1404664" y="4797152"/>
            <a:ext cx="1177572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жанры   устного </a:t>
            </a:r>
          </a:p>
          <a:p>
            <a:pPr algn="ctr"/>
            <a:r>
              <a:rPr lang="ru-RU" sz="5400" b="1" spc="50" dirty="0" smtClean="0">
                <a:ln w="11430"/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path path="shape">
                    <a:fillToRect l="50000" t="50000" r="50000" b="50000"/>
                  </a:path>
                  <a:tileRect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народного творчества</a:t>
            </a:r>
            <a:endParaRPr lang="ru-RU" sz="5400" b="1" cap="none" spc="50" dirty="0">
              <a:ln w="11430"/>
              <a:gradFill flip="none" rotWithShape="1"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path path="shape">
                  <a:fillToRect l="50000" t="50000" r="50000" b="50000"/>
                </a:path>
                <a:tileRect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1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6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1" dur="13951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12r-minu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51520" y="260648"/>
            <a:ext cx="86004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CC0000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«ВЕСЁЛЫЙ   ХОРОВОД»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CC0000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772816"/>
            <a:ext cx="798648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7200000" scaled="0"/>
                </a:gradFill>
                <a:latin typeface="Arial Black" pitchFamily="34" charset="0"/>
              </a:rPr>
              <a:t>ПРОВЕРИМ  ДОМАШНЕЕ</a:t>
            </a:r>
          </a:p>
          <a:p>
            <a:pPr algn="ctr"/>
            <a:r>
              <a:rPr lang="ru-RU" sz="4400" dirty="0" smtClean="0">
                <a:gradFill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7200000" scaled="0"/>
                </a:gradFill>
                <a:latin typeface="Arial Black" pitchFamily="34" charset="0"/>
              </a:rPr>
              <a:t>ЗАДАНИЕ</a:t>
            </a:r>
            <a:endParaRPr lang="ru-RU" sz="4400" dirty="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7200000" scaled="0"/>
              </a:gradFill>
              <a:latin typeface="Arial Black" pitchFamily="34" charset="0"/>
            </a:endParaRPr>
          </a:p>
        </p:txBody>
      </p:sp>
      <p:pic>
        <p:nvPicPr>
          <p:cNvPr id="21506" name="Picture 2" descr="http://im2-tub.yandex.net/i?id=1762643-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59832" y="3356992"/>
            <a:ext cx="2808312" cy="3089147"/>
          </a:xfrm>
          <a:prstGeom prst="rect">
            <a:avLst/>
          </a:prstGeom>
          <a:noFill/>
        </p:spPr>
      </p:pic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12r-minu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51520" y="260648"/>
            <a:ext cx="86004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CC0000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«ВЕСЁЛЫЙ   ХОРОВОД»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CC0000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772816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dirty="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7200000" scaled="0"/>
              </a:gra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628800"/>
            <a:ext cx="829425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4400" dirty="0" smtClean="0">
                <a:ln>
                  <a:solidFill>
                    <a:srgbClr val="00206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9200000" scaled="0"/>
                  <a:tileRect/>
                </a:gradFill>
                <a:latin typeface="Arial Black" pitchFamily="34" charset="0"/>
              </a:rPr>
              <a:t>СОБЕРИ ОПРЕДЕЛЕНИЕ</a:t>
            </a:r>
          </a:p>
          <a:p>
            <a:r>
              <a:rPr lang="ru-RU" sz="4400" dirty="0" smtClean="0">
                <a:ln>
                  <a:solidFill>
                    <a:srgbClr val="00206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9200000" scaled="0"/>
                  <a:tileRect/>
                </a:gradFill>
                <a:latin typeface="Arial Black" pitchFamily="34" charset="0"/>
              </a:rPr>
              <a:t>   ДЛЯ ВАШЕЙ  ГРУППЫ</a:t>
            </a:r>
            <a:endParaRPr lang="ru-RU" sz="4400" dirty="0">
              <a:ln>
                <a:solidFill>
                  <a:srgbClr val="002060"/>
                </a:solidFill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19200000" scaled="0"/>
                <a:tileRect/>
              </a:gradFill>
              <a:latin typeface="Arial Black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8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3951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12r-minu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51520" y="260648"/>
            <a:ext cx="86004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CC0000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«ВЕСЁЛЫЙ   ХОРОВОД»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CC0000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772816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dirty="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7200000" scaled="0"/>
              </a:gra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628800"/>
            <a:ext cx="812754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400" dirty="0" smtClean="0">
                <a:ln>
                  <a:solidFill>
                    <a:srgbClr val="00206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9200000" scaled="0"/>
                  <a:tileRect/>
                </a:gradFill>
                <a:latin typeface="Arial Black" pitchFamily="34" charset="0"/>
              </a:rPr>
              <a:t> </a:t>
            </a:r>
            <a:r>
              <a:rPr lang="ru-RU" sz="4800" b="1" dirty="0" err="1" smtClean="0">
                <a:ln>
                  <a:solidFill>
                    <a:srgbClr val="00206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9200000" scaled="0"/>
                  <a:tileRect/>
                </a:gradFill>
                <a:latin typeface="Propisi" pitchFamily="2" charset="0"/>
              </a:rPr>
              <a:t>Заклички</a:t>
            </a:r>
            <a:r>
              <a:rPr lang="ru-RU" sz="4800" b="1" dirty="0" smtClean="0">
                <a:ln>
                  <a:solidFill>
                    <a:srgbClr val="00206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9200000" scaled="0"/>
                  <a:tileRect/>
                </a:gradFill>
                <a:latin typeface="Propisi" pitchFamily="2" charset="0"/>
              </a:rPr>
              <a:t> – это  песни заклинания,</a:t>
            </a:r>
          </a:p>
          <a:p>
            <a:r>
              <a:rPr lang="ru-RU" sz="4800" b="1" dirty="0" smtClean="0">
                <a:ln>
                  <a:solidFill>
                    <a:srgbClr val="00206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9200000" scaled="0"/>
                  <a:tileRect/>
                </a:gradFill>
                <a:latin typeface="Propisi" pitchFamily="2" charset="0"/>
              </a:rPr>
              <a:t>     песни  просьбы, пожелания.</a:t>
            </a:r>
          </a:p>
          <a:p>
            <a:r>
              <a:rPr lang="ru-RU" sz="4800" b="1" dirty="0" smtClean="0">
                <a:ln>
                  <a:solidFill>
                    <a:srgbClr val="00206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9200000" scaled="0"/>
                  <a:tileRect/>
                </a:gradFill>
                <a:latin typeface="Propisi" pitchFamily="2" charset="0"/>
              </a:rPr>
              <a:t>     Закликать –звать, просить, </a:t>
            </a:r>
          </a:p>
          <a:p>
            <a:r>
              <a:rPr lang="ru-RU" sz="4800" b="1" dirty="0" smtClean="0">
                <a:ln>
                  <a:solidFill>
                    <a:srgbClr val="00206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9200000" scaled="0"/>
                  <a:tileRect/>
                </a:gradFill>
                <a:latin typeface="Propisi" pitchFamily="2" charset="0"/>
              </a:rPr>
              <a:t>приглашать, обращаться.</a:t>
            </a:r>
            <a:endParaRPr lang="ru-RU" sz="4800" dirty="0">
              <a:ln>
                <a:solidFill>
                  <a:srgbClr val="002060"/>
                </a:solidFill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19200000" scaled="0"/>
                <a:tileRect/>
              </a:gradFill>
              <a:latin typeface="Arial Black" pitchFamily="34" charset="0"/>
            </a:endParaRPr>
          </a:p>
        </p:txBody>
      </p:sp>
      <p:pic>
        <p:nvPicPr>
          <p:cNvPr id="22530" name="Picture 2" descr="http://im2-tub.yandex.net/i?id=111961412-0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4725144"/>
            <a:ext cx="3024336" cy="2009319"/>
          </a:xfrm>
          <a:prstGeom prst="rect">
            <a:avLst/>
          </a:prstGeom>
          <a:noFill/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12r-minu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51520" y="260648"/>
            <a:ext cx="86004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CC0000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«ВЕСЁЛЫЙ   ХОРОВОД»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CC0000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772816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dirty="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7200000" scaled="0"/>
              </a:gra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628800"/>
            <a:ext cx="795442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400" dirty="0" smtClean="0">
                <a:ln>
                  <a:solidFill>
                    <a:srgbClr val="00206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9200000" scaled="0"/>
                  <a:tileRect/>
                </a:gradFill>
                <a:latin typeface="Arial Black" pitchFamily="34" charset="0"/>
              </a:rPr>
              <a:t> </a:t>
            </a:r>
            <a:r>
              <a:rPr lang="ru-RU" sz="4800" b="1" dirty="0" smtClean="0">
                <a:ln>
                  <a:solidFill>
                    <a:srgbClr val="00206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9200000" scaled="0"/>
                  <a:tileRect/>
                </a:gradFill>
                <a:latin typeface="Propisi" pitchFamily="2" charset="0"/>
              </a:rPr>
              <a:t>Приговорки – это коротенькие</a:t>
            </a:r>
          </a:p>
          <a:p>
            <a:r>
              <a:rPr lang="ru-RU" sz="4800" b="1" dirty="0" smtClean="0">
                <a:ln>
                  <a:solidFill>
                    <a:srgbClr val="00206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9200000" scaled="0"/>
                  <a:tileRect/>
                </a:gradFill>
                <a:latin typeface="Propisi" pitchFamily="2" charset="0"/>
              </a:rPr>
              <a:t>стихотворения, которые произносят</a:t>
            </a:r>
          </a:p>
          <a:p>
            <a:r>
              <a:rPr lang="ru-RU" sz="4800" b="1" dirty="0" smtClean="0">
                <a:ln>
                  <a:solidFill>
                    <a:srgbClr val="00206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9200000" scaled="0"/>
                  <a:tileRect/>
                </a:gradFill>
                <a:latin typeface="Propisi" pitchFamily="2" charset="0"/>
              </a:rPr>
              <a:t>дети в разных случаях  - к улитке…</a:t>
            </a:r>
            <a:endParaRPr lang="ru-RU" sz="4800" dirty="0">
              <a:ln>
                <a:solidFill>
                  <a:srgbClr val="002060"/>
                </a:solidFill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19200000" scaled="0"/>
                <a:tileRect/>
              </a:gradFill>
              <a:latin typeface="Arial Black" pitchFamily="34" charset="0"/>
            </a:endParaRPr>
          </a:p>
        </p:txBody>
      </p:sp>
      <p:pic>
        <p:nvPicPr>
          <p:cNvPr id="24578" name="Picture 2" descr="http://im6-tub.yandex.net/i?id=84007132-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4005063"/>
            <a:ext cx="2808312" cy="2658535"/>
          </a:xfrm>
          <a:prstGeom prst="rect">
            <a:avLst/>
          </a:prstGeom>
          <a:noFill/>
        </p:spPr>
      </p:pic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12r-minu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51520" y="260648"/>
            <a:ext cx="86004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CC0000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«ВЕСЁЛЫЙ   ХОРОВОД»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CC0000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772816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dirty="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7200000" scaled="0"/>
              </a:gra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628800"/>
            <a:ext cx="793198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400" dirty="0" smtClean="0">
                <a:ln>
                  <a:solidFill>
                    <a:srgbClr val="00206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9200000" scaled="0"/>
                  <a:tileRect/>
                </a:gradFill>
                <a:latin typeface="Arial Black" pitchFamily="34" charset="0"/>
              </a:rPr>
              <a:t> </a:t>
            </a:r>
            <a:r>
              <a:rPr lang="ru-RU" sz="4800" b="1" dirty="0" err="1" smtClean="0">
                <a:ln>
                  <a:solidFill>
                    <a:srgbClr val="00206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9200000" scaled="0"/>
                  <a:tileRect/>
                </a:gradFill>
                <a:latin typeface="Propisi" pitchFamily="2" charset="0"/>
              </a:rPr>
              <a:t>Потешки</a:t>
            </a:r>
            <a:r>
              <a:rPr lang="ru-RU" sz="4800" b="1" dirty="0" smtClean="0">
                <a:ln>
                  <a:solidFill>
                    <a:srgbClr val="00206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9200000" scaled="0"/>
                  <a:tileRect/>
                </a:gradFill>
                <a:latin typeface="Propisi" pitchFamily="2" charset="0"/>
              </a:rPr>
              <a:t> – песенка – приговорка,</a:t>
            </a:r>
          </a:p>
          <a:p>
            <a:r>
              <a:rPr lang="ru-RU" sz="4800" b="1" dirty="0" smtClean="0">
                <a:ln>
                  <a:solidFill>
                    <a:srgbClr val="00206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9200000" scaled="0"/>
                  <a:tileRect/>
                </a:gradFill>
                <a:latin typeface="Propisi" pitchFamily="2" charset="0"/>
              </a:rPr>
              <a:t>сопутствующая  игре  с пальцами,</a:t>
            </a:r>
          </a:p>
          <a:p>
            <a:r>
              <a:rPr lang="ru-RU" sz="4800" b="1" dirty="0" smtClean="0">
                <a:ln>
                  <a:solidFill>
                    <a:srgbClr val="00206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9200000" scaled="0"/>
                  <a:tileRect/>
                </a:gradFill>
                <a:latin typeface="Propisi" pitchFamily="2" charset="0"/>
              </a:rPr>
              <a:t>руками  и  ногами  ребёнка </a:t>
            </a:r>
          </a:p>
          <a:p>
            <a:r>
              <a:rPr lang="ru-RU" sz="4800" b="1" dirty="0" smtClean="0">
                <a:ln>
                  <a:solidFill>
                    <a:srgbClr val="00206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9200000" scaled="0"/>
                  <a:tileRect/>
                </a:gradFill>
                <a:latin typeface="Propisi" pitchFamily="2" charset="0"/>
              </a:rPr>
              <a:t> </a:t>
            </a:r>
            <a:endParaRPr lang="ru-RU" sz="4800" dirty="0">
              <a:ln>
                <a:solidFill>
                  <a:srgbClr val="002060"/>
                </a:solidFill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19200000" scaled="0"/>
                <a:tileRect/>
              </a:gradFill>
              <a:latin typeface="Arial Black" pitchFamily="34" charset="0"/>
            </a:endParaRPr>
          </a:p>
        </p:txBody>
      </p:sp>
      <p:pic>
        <p:nvPicPr>
          <p:cNvPr id="25602" name="Picture 2" descr="http://im5-tub.yandex.net/i?id=95571457-0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80112" y="4149080"/>
            <a:ext cx="2835398" cy="2088232"/>
          </a:xfrm>
          <a:prstGeom prst="rect">
            <a:avLst/>
          </a:prstGeom>
          <a:noFill/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12r-minu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51520" y="260648"/>
            <a:ext cx="86004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CC0000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«ВЕСЁЛЫЙ   ХОРОВОД»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CC0000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772816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dirty="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7200000" scaled="0"/>
              </a:gra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628800"/>
            <a:ext cx="721223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400" dirty="0" smtClean="0">
                <a:ln>
                  <a:solidFill>
                    <a:srgbClr val="00206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9200000" scaled="0"/>
                  <a:tileRect/>
                </a:gradFill>
                <a:latin typeface="Arial Black" pitchFamily="34" charset="0"/>
              </a:rPr>
              <a:t> </a:t>
            </a:r>
            <a:r>
              <a:rPr lang="ru-RU" sz="4800" b="1" dirty="0" smtClean="0">
                <a:ln>
                  <a:solidFill>
                    <a:srgbClr val="00206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9200000" scaled="0"/>
                  <a:tileRect/>
                </a:gradFill>
                <a:latin typeface="Propisi" pitchFamily="2" charset="0"/>
              </a:rPr>
              <a:t>Перевёртыши – это небылицы,</a:t>
            </a:r>
          </a:p>
          <a:p>
            <a:r>
              <a:rPr lang="ru-RU" sz="4800" b="1" dirty="0" err="1" smtClean="0">
                <a:ln>
                  <a:solidFill>
                    <a:srgbClr val="00206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9200000" scaled="0"/>
                  <a:tileRect/>
                </a:gradFill>
                <a:latin typeface="Propisi" pitchFamily="2" charset="0"/>
              </a:rPr>
              <a:t>вымесел</a:t>
            </a:r>
            <a:r>
              <a:rPr lang="ru-RU" sz="4800" b="1" dirty="0" smtClean="0">
                <a:ln>
                  <a:solidFill>
                    <a:srgbClr val="00206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9200000" scaled="0"/>
                  <a:tileRect/>
                </a:gradFill>
                <a:latin typeface="Propisi" pitchFamily="2" charset="0"/>
              </a:rPr>
              <a:t>,  лживое сообщение,</a:t>
            </a:r>
          </a:p>
          <a:p>
            <a:r>
              <a:rPr lang="ru-RU" sz="4800" b="1" dirty="0" smtClean="0">
                <a:ln>
                  <a:solidFill>
                    <a:srgbClr val="00206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9200000" scaled="0"/>
                  <a:tileRect/>
                </a:gradFill>
                <a:latin typeface="Propisi" pitchFamily="2" charset="0"/>
              </a:rPr>
              <a:t>враньё.</a:t>
            </a:r>
            <a:endParaRPr lang="ru-RU" sz="4800" dirty="0">
              <a:ln>
                <a:solidFill>
                  <a:srgbClr val="002060"/>
                </a:solidFill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19200000" scaled="0"/>
                <a:tileRect/>
              </a:gradFill>
              <a:latin typeface="Arial Black" pitchFamily="34" charset="0"/>
            </a:endParaRPr>
          </a:p>
        </p:txBody>
      </p:sp>
      <p:pic>
        <p:nvPicPr>
          <p:cNvPr id="26626" name="Picture 2" descr="http://im8-tub.yandex.net/i?id=83077717-0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3356992"/>
            <a:ext cx="3443858" cy="3168352"/>
          </a:xfrm>
          <a:prstGeom prst="rect">
            <a:avLst/>
          </a:prstGeom>
          <a:noFill/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12r-minus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51520" y="260648"/>
            <a:ext cx="860043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rgbClr val="CC0000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«ВЕСЁЛЫЙ   ХОРОВОД»</a:t>
            </a:r>
            <a:endParaRPr lang="ru-RU" sz="4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gradFill flip="none" rotWithShape="1">
                <a:gsLst>
                  <a:gs pos="0">
                    <a:srgbClr val="CC0000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1772816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4400" dirty="0">
              <a:gradFill>
                <a:gsLst>
                  <a:gs pos="0">
                    <a:srgbClr val="A603AB"/>
                  </a:gs>
                  <a:gs pos="21001">
                    <a:srgbClr val="0819FB"/>
                  </a:gs>
                  <a:gs pos="35001">
                    <a:srgbClr val="1A8D48"/>
                  </a:gs>
                  <a:gs pos="52000">
                    <a:srgbClr val="FFFF00"/>
                  </a:gs>
                  <a:gs pos="73000">
                    <a:srgbClr val="EE3F17"/>
                  </a:gs>
                  <a:gs pos="88000">
                    <a:srgbClr val="E81766"/>
                  </a:gs>
                  <a:gs pos="100000">
                    <a:srgbClr val="A603AB"/>
                  </a:gs>
                </a:gsLst>
                <a:lin ang="7200000" scaled="0"/>
              </a:gradFill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628800"/>
            <a:ext cx="747512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4400" dirty="0" smtClean="0">
                <a:ln>
                  <a:solidFill>
                    <a:srgbClr val="00206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9200000" scaled="0"/>
                  <a:tileRect/>
                </a:gradFill>
                <a:latin typeface="Arial Black" pitchFamily="34" charset="0"/>
              </a:rPr>
              <a:t> </a:t>
            </a:r>
            <a:r>
              <a:rPr lang="ru-RU" sz="4800" b="1" dirty="0" smtClean="0">
                <a:ln>
                  <a:solidFill>
                    <a:srgbClr val="00206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9200000" scaled="0"/>
                  <a:tileRect/>
                </a:gradFill>
                <a:latin typeface="Propisi" pitchFamily="2" charset="0"/>
              </a:rPr>
              <a:t>Пословицы – краткое  народное</a:t>
            </a:r>
          </a:p>
          <a:p>
            <a:r>
              <a:rPr lang="ru-RU" sz="4800" b="1" dirty="0" smtClean="0">
                <a:ln>
                  <a:solidFill>
                    <a:srgbClr val="00206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9200000" scaled="0"/>
                  <a:tileRect/>
                </a:gradFill>
                <a:latin typeface="Propisi" pitchFamily="2" charset="0"/>
              </a:rPr>
              <a:t>изречение   с  назидательным </a:t>
            </a:r>
          </a:p>
          <a:p>
            <a:r>
              <a:rPr lang="ru-RU" sz="4800" b="1" dirty="0" smtClean="0">
                <a:ln>
                  <a:solidFill>
                    <a:srgbClr val="002060"/>
                  </a:solidFill>
                </a:ln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9200000" scaled="0"/>
                  <a:tileRect/>
                </a:gradFill>
                <a:latin typeface="Propisi" pitchFamily="2" charset="0"/>
              </a:rPr>
              <a:t>смыслом.</a:t>
            </a:r>
            <a:endParaRPr lang="ru-RU" sz="4800" dirty="0">
              <a:ln>
                <a:solidFill>
                  <a:srgbClr val="002060"/>
                </a:solidFill>
              </a:ln>
              <a:gradFill flip="none" rotWithShape="1">
                <a:gsLst>
                  <a:gs pos="0">
                    <a:srgbClr val="000082"/>
                  </a:gs>
                  <a:gs pos="30000">
                    <a:srgbClr val="66008F"/>
                  </a:gs>
                  <a:gs pos="64999">
                    <a:srgbClr val="BA0066"/>
                  </a:gs>
                  <a:gs pos="89999">
                    <a:srgbClr val="FF0000"/>
                  </a:gs>
                  <a:gs pos="100000">
                    <a:srgbClr val="FF8200"/>
                  </a:gs>
                </a:gsLst>
                <a:lin ang="19200000" scaled="0"/>
                <a:tileRect/>
              </a:gradFill>
              <a:latin typeface="Arial Black" pitchFamily="34" charset="0"/>
            </a:endParaRPr>
          </a:p>
        </p:txBody>
      </p:sp>
      <p:pic>
        <p:nvPicPr>
          <p:cNvPr id="27650" name="Picture 2" descr="http://im8-tub.yandex.net/i?id=93297526-1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3717032"/>
            <a:ext cx="3969437" cy="2592288"/>
          </a:xfrm>
          <a:prstGeom prst="rect">
            <a:avLst/>
          </a:prstGeom>
          <a:noFill/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246</Words>
  <Application>Microsoft Office PowerPoint</Application>
  <PresentationFormat>Экран (4:3)</PresentationFormat>
  <Paragraphs>76</Paragraphs>
  <Slides>13</Slides>
  <Notes>0</Notes>
  <HiddenSlides>0</HiddenSlides>
  <MMClips>13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Роман и Ольга</dc:creator>
  <cp:lastModifiedBy>Ольга Малярчук</cp:lastModifiedBy>
  <cp:revision>21</cp:revision>
  <dcterms:created xsi:type="dcterms:W3CDTF">2010-11-14T15:52:21Z</dcterms:created>
  <dcterms:modified xsi:type="dcterms:W3CDTF">2015-10-11T15:42:00Z</dcterms:modified>
</cp:coreProperties>
</file>