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3" r:id="rId11"/>
    <p:sldId id="258" r:id="rId12"/>
    <p:sldId id="259" r:id="rId13"/>
    <p:sldId id="260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C0000"/>
    <a:srgbClr val="0000FF"/>
    <a:srgbClr val="009900"/>
    <a:srgbClr val="31D344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49F30-8753-42F2-ADDF-795B32EC27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EBC22-DF0A-4ADF-80EF-C915115D81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3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C812-2DD7-4295-8977-E49F495CE33E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2430C-FC4D-4857-9C43-8C5BF13EDBDE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2705-A506-4E58-BDA3-E4A26D2B7F66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3F25-AF8B-4DE1-8678-696B8E3436A2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0DF0-6189-4241-B4B1-6BB60A248A6C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7283-0C67-4E3A-AC46-72C832EA9205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849-DE3F-47F6-A099-1875DB729C1A}" type="datetime1">
              <a:rPr lang="ru-RU" smtClean="0"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61A5-6812-444B-8885-F73C7DE1DAD4}" type="datetime1">
              <a:rPr lang="ru-RU" smtClean="0"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845E-F637-4F86-890A-159319C0C8B5}" type="datetime1">
              <a:rPr lang="ru-RU" smtClean="0"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5346D-09C3-4348-A248-253AD418760C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43B4-2AEE-432E-805F-D5B31A45917E}" type="datetime1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0D21-CEF8-4227-8667-1FE1F62C55A4}" type="datetime1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&#1086;&#1090;&#1082;&#1088;&#1099;&#1090;&#1099;&#1081;%20&#1091;&#1088;&#1086;&#1082;%2018%20&#1085;&#1086;&#1103;&#1073;&#1088;&#1103;%202010%20&#1075;&#1086;&#1076;&#1072;\&#1056;&#1091;&#1089;&#1089;&#1082;&#1080;&#1077;%20&#1085;&#1072;&#1088;&#1086;&#1076;&#1085;&#1099;&#1077;%20&#1087;&#1077;&#1089;&#1085;&#1080;\12r-minus.mp3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0942" y="404664"/>
            <a:ext cx="8600431" cy="830997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122" name="Picture 2" descr="Картинка 18 из 175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836344"/>
            <a:ext cx="2195736" cy="30216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134076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latin typeface="Arial Black" pitchFamily="34" charset="0"/>
              </a:rPr>
              <a:t>ПРОЧИТАЙ  ШЁПОТОМ</a:t>
            </a:r>
          </a:p>
          <a:p>
            <a:pPr marL="742950" indent="-742950"/>
            <a:endParaRPr lang="ru-RU" sz="3600" dirty="0" smtClean="0">
              <a:latin typeface="Arial Black" pitchFamily="34" charset="0"/>
            </a:endParaRPr>
          </a:p>
          <a:p>
            <a:pPr marL="742950" indent="-742950"/>
            <a:r>
              <a:rPr lang="ru-RU" sz="3600" dirty="0" smtClean="0">
                <a:latin typeface="Arial Black" pitchFamily="34" charset="0"/>
              </a:rPr>
              <a:t>     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988840"/>
            <a:ext cx="8794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2</a:t>
            </a:r>
            <a:r>
              <a:rPr lang="ru-RU" sz="3600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latin typeface="Arial Black" pitchFamily="34" charset="0"/>
              </a:rPr>
              <a:t>.  ПРОЧИТАЙ  СОСЕДУ  СПРАВА</a:t>
            </a:r>
            <a:endParaRPr lang="ru-RU" sz="3600" dirty="0"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2564904"/>
            <a:ext cx="7124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3.  </a:t>
            </a:r>
            <a:r>
              <a:rPr lang="ru-RU" sz="3600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Arial Black" pitchFamily="34" charset="0"/>
              </a:rPr>
              <a:t>ПРОЧИТАЙ  РАДОСТНО</a:t>
            </a:r>
            <a:endParaRPr lang="ru-RU" sz="36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212976"/>
            <a:ext cx="81612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 Black" pitchFamily="34" charset="0"/>
              </a:rPr>
              <a:t>4.  </a:t>
            </a:r>
            <a:r>
              <a:rPr lang="ru-RU" sz="3600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  <a:latin typeface="Arial Black" pitchFamily="34" charset="0"/>
              </a:rPr>
              <a:t>ПРОЧИТАЙ  РЕЧЕТАТИВОМ</a:t>
            </a:r>
          </a:p>
          <a:p>
            <a:r>
              <a:rPr lang="ru-RU" sz="3600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  <a:latin typeface="Arial Black" pitchFamily="34" charset="0"/>
              </a:rPr>
              <a:t>     ( НАПЕВНОЙ РЕЧЬЮ)</a:t>
            </a:r>
            <a:r>
              <a:rPr lang="ru-RU" sz="36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latin typeface="Arial Black" pitchFamily="34" charset="0"/>
              </a:rPr>
              <a:t>   </a:t>
            </a:r>
            <a:endParaRPr lang="ru-RU" sz="3600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  <a:latin typeface="Arial Black" pitchFamily="34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1646" y="0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098" name="Picture 2" descr="http://im7-tub.yandex.net/i?id=111965842-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717032"/>
            <a:ext cx="2123678" cy="274829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512" y="1340768"/>
            <a:ext cx="872706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400" dirty="0" smtClean="0">
                <a:ln w="12700" cmpd="sng">
                  <a:solidFill>
                    <a:schemeClr val="tx2">
                      <a:tint val="1000"/>
                    </a:schemeClr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72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ВЫБЕРИ  КНИГИ  ДЛЯ </a:t>
            </a:r>
          </a:p>
          <a:p>
            <a:r>
              <a:rPr lang="ru-RU" sz="4400" dirty="0" smtClean="0">
                <a:ln w="12700" cmpd="sng">
                  <a:solidFill>
                    <a:schemeClr val="tx2">
                      <a:tint val="1000"/>
                    </a:schemeClr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72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ВАШЕЙ  ГРУППЫ</a:t>
            </a:r>
          </a:p>
          <a:p>
            <a:pPr>
              <a:buFont typeface="Wingdings" pitchFamily="2" charset="2"/>
              <a:buChar char="q"/>
            </a:pPr>
            <a:r>
              <a:rPr lang="ru-RU" sz="4400" dirty="0" smtClean="0">
                <a:ln w="15875" cap="sq" cmpd="sng">
                  <a:solidFill>
                    <a:schemeClr val="tx1"/>
                  </a:solidFill>
                  <a:bevel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7200000" scaled="0"/>
                </a:gra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Arial Black" pitchFamily="34" charset="0"/>
              </a:rPr>
              <a:t>ОБЪЯСНИ  СВОЙ ВЫБОР</a:t>
            </a:r>
          </a:p>
          <a:p>
            <a:endParaRPr lang="ru-RU" sz="4400" dirty="0">
              <a:latin typeface="Arial Black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188640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2" y="908720"/>
            <a:ext cx="9137438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Мне  больше всего удалось…</a:t>
            </a:r>
          </a:p>
          <a:p>
            <a:r>
              <a:rPr lang="ru-RU" sz="4000" dirty="0" smtClean="0">
                <a:solidFill>
                  <a:srgbClr val="800080"/>
                </a:solidFill>
                <a:latin typeface="Arial Black" pitchFamily="34" charset="0"/>
              </a:rPr>
              <a:t>А особенно удалось…</a:t>
            </a:r>
          </a:p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Что я получил от этого урока…</a:t>
            </a:r>
          </a:p>
          <a:p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За что ты можешь себя </a:t>
            </a:r>
            <a:r>
              <a:rPr lang="ru-RU" sz="4000" dirty="0" err="1" smtClean="0">
                <a:solidFill>
                  <a:srgbClr val="7030A0"/>
                </a:solidFill>
                <a:latin typeface="Arial Black" pitchFamily="34" charset="0"/>
              </a:rPr>
              <a:t>пох</a:t>
            </a: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-</a:t>
            </a:r>
          </a:p>
          <a:p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валить…</a:t>
            </a:r>
          </a:p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За что ты можешь похвалить</a:t>
            </a:r>
          </a:p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одноклассников…</a:t>
            </a:r>
          </a:p>
          <a:p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Что думал? </a:t>
            </a:r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Что чувствовал?</a:t>
            </a:r>
          </a:p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Что приобрёл?</a:t>
            </a:r>
          </a:p>
          <a:p>
            <a:endParaRPr lang="ru-RU" sz="4000" dirty="0">
              <a:latin typeface="Arial Black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573016"/>
            <a:ext cx="82974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</a:gradFill>
                <a:latin typeface="Arial Black" pitchFamily="34" charset="0"/>
              </a:rPr>
              <a:t>Примите участие в викторине</a:t>
            </a:r>
          </a:p>
          <a:p>
            <a:endParaRPr lang="ru-RU" sz="3600" dirty="0" smtClean="0"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</a:gradFill>
              <a:latin typeface="Arial Black" pitchFamily="34" charset="0"/>
            </a:endParaRPr>
          </a:p>
          <a:p>
            <a:r>
              <a:rPr lang="ru-RU" sz="3600" dirty="0" smtClean="0"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</a:gradFill>
                <a:latin typeface="Arial Black" pitchFamily="34" charset="0"/>
              </a:rPr>
              <a:t>«Творческая тетрадь» – стр. 34</a:t>
            </a:r>
            <a:endParaRPr lang="ru-RU" sz="3600" dirty="0"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556792"/>
            <a:ext cx="68307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19200000" scaled="0"/>
                </a:gradFill>
                <a:latin typeface="Arial Black" pitchFamily="34" charset="0"/>
              </a:rPr>
              <a:t>Домашнее  задание:</a:t>
            </a:r>
            <a:endParaRPr lang="ru-RU" sz="4400" dirty="0"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19200000" scaled="0"/>
              </a:gradFill>
              <a:latin typeface="Arial Black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0942" y="404664"/>
            <a:ext cx="8600431" cy="830997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772816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700808"/>
            <a:ext cx="2962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err="1" smtClean="0">
                <a:solidFill>
                  <a:srgbClr val="0000FF"/>
                </a:solidFill>
                <a:latin typeface="Arial Black" pitchFamily="34" charset="0"/>
              </a:rPr>
              <a:t>заклички</a:t>
            </a:r>
            <a:endParaRPr lang="ru-RU" sz="40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1628800"/>
            <a:ext cx="3522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приговорки</a:t>
            </a:r>
            <a:endParaRPr lang="ru-RU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2924944"/>
            <a:ext cx="2401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>
                <a:solidFill>
                  <a:srgbClr val="009900"/>
                </a:solidFill>
                <a:latin typeface="Arial Black" pitchFamily="34" charset="0"/>
              </a:rPr>
              <a:t>потешки</a:t>
            </a:r>
            <a:endParaRPr lang="ru-RU" sz="3600" dirty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2924944"/>
            <a:ext cx="41264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3366"/>
                </a:solidFill>
                <a:latin typeface="Arial Black" pitchFamily="34" charset="0"/>
              </a:rPr>
              <a:t>перевёртыши</a:t>
            </a:r>
            <a:endParaRPr lang="ru-RU" sz="4000" dirty="0">
              <a:solidFill>
                <a:srgbClr val="003366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861048"/>
            <a:ext cx="7096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CC0000"/>
                </a:solidFill>
                <a:latin typeface="Arial Black" pitchFamily="34" charset="0"/>
              </a:rPr>
              <a:t>пословицы и поговорки</a:t>
            </a:r>
            <a:endParaRPr lang="ru-RU" sz="4000" dirty="0">
              <a:solidFill>
                <a:srgbClr val="CC0000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5157192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-1404664" y="4797152"/>
            <a:ext cx="117757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жанры   устного </a:t>
            </a:r>
          </a:p>
          <a:p>
            <a:pPr algn="ctr"/>
            <a:r>
              <a:rPr lang="ru-RU" sz="5400" b="1" spc="50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народного творчества</a:t>
            </a:r>
            <a:endParaRPr lang="ru-RU" sz="5400" b="1" cap="none" spc="50" dirty="0">
              <a:ln w="11430"/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1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79864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7200000" scaled="0"/>
                </a:gradFill>
                <a:latin typeface="Arial Black" pitchFamily="34" charset="0"/>
              </a:rPr>
              <a:t>ПРОВЕРИМ  ДОМАШНЕЕ</a:t>
            </a:r>
          </a:p>
          <a:p>
            <a:pPr algn="ctr"/>
            <a:r>
              <a:rPr lang="ru-RU" sz="4400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7200000" scaled="0"/>
                </a:gradFill>
                <a:latin typeface="Arial Black" pitchFamily="34" charset="0"/>
              </a:rPr>
              <a:t>ЗАДАНИЕ</a:t>
            </a:r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pic>
        <p:nvPicPr>
          <p:cNvPr id="21506" name="Picture 2" descr="http://im2-tub.yandex.net/i?id=1762643-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3356992"/>
            <a:ext cx="2808312" cy="3089147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82942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СОБЕРИ ОПРЕДЕЛЕНИЕ</a:t>
            </a:r>
          </a:p>
          <a:p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  ДЛЯ ВАШЕЙ  ГРУППЫ</a:t>
            </a:r>
            <a:endParaRPr lang="ru-RU" sz="44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395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81275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</a:t>
            </a:r>
            <a:r>
              <a:rPr lang="ru-RU" sz="4800" b="1" dirty="0" err="1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Заклички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 – это  песни заклинания,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     песни  просьбы, пожелания.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     Закликать –звать, просить, 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приглашать, обращаться.</a:t>
            </a:r>
            <a:endParaRPr lang="ru-RU" sz="48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pic>
        <p:nvPicPr>
          <p:cNvPr id="22530" name="Picture 2" descr="http://im2-tub.yandex.net/i?id=111961412-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725144"/>
            <a:ext cx="3024336" cy="2009319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79544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Приговорки – это коротенькие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стихотворения, которые произносят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дети в разных случаях  - к улитке…</a:t>
            </a:r>
            <a:endParaRPr lang="ru-RU" sz="48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pic>
        <p:nvPicPr>
          <p:cNvPr id="24578" name="Picture 2" descr="http://im6-tub.yandex.net/i?id=84007132-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005063"/>
            <a:ext cx="2808312" cy="2658535"/>
          </a:xfrm>
          <a:prstGeom prst="rect">
            <a:avLst/>
          </a:prstGeom>
          <a:noFill/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793198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</a:t>
            </a:r>
            <a:r>
              <a:rPr lang="ru-RU" sz="4800" b="1" dirty="0" err="1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Потешки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 – песенка – приговорка,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сопутствующая  игре  с пальцами,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руками  и  ногами  ребёнка 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 </a:t>
            </a:r>
            <a:endParaRPr lang="ru-RU" sz="48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pic>
        <p:nvPicPr>
          <p:cNvPr id="25602" name="Picture 2" descr="http://im5-tub.yandex.net/i?id=95571457-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149080"/>
            <a:ext cx="2835398" cy="2088232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72122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Перевёртыши – это небылицы,</a:t>
            </a:r>
          </a:p>
          <a:p>
            <a:r>
              <a:rPr lang="ru-RU" sz="4800" b="1" dirty="0" err="1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вымесел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,  лживое сообщение,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враньё.</a:t>
            </a:r>
            <a:endParaRPr lang="ru-RU" sz="48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pic>
        <p:nvPicPr>
          <p:cNvPr id="26626" name="Picture 2" descr="http://im8-tub.yandex.net/i?id=83077717-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356992"/>
            <a:ext cx="3443858" cy="3168352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12r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86004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CC0000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«ВЕСЁЛЫЙ   ХОРОВОД»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CC0000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400" dirty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7200000" scaled="0"/>
              </a:gra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628800"/>
            <a:ext cx="74751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Arial Black" pitchFamily="34" charset="0"/>
              </a:rPr>
              <a:t> 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Пословицы – краткое  народное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изречение   с  назидательным </a:t>
            </a:r>
          </a:p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9200000" scaled="0"/>
                  <a:tileRect/>
                </a:gradFill>
                <a:latin typeface="Propisi" pitchFamily="2" charset="0"/>
              </a:rPr>
              <a:t>смыслом.</a:t>
            </a:r>
            <a:endParaRPr lang="ru-RU" sz="4800" dirty="0">
              <a:ln>
                <a:solidFill>
                  <a:srgbClr val="002060"/>
                </a:solidFill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9200000" scaled="0"/>
                <a:tileRect/>
              </a:gradFill>
              <a:latin typeface="Arial Black" pitchFamily="34" charset="0"/>
            </a:endParaRPr>
          </a:p>
        </p:txBody>
      </p:sp>
      <p:pic>
        <p:nvPicPr>
          <p:cNvPr id="27650" name="Picture 2" descr="http://im8-tub.yandex.net/i?id=93297526-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717032"/>
            <a:ext cx="3969437" cy="2592288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246</Words>
  <Application>Microsoft Office PowerPoint</Application>
  <PresentationFormat>Экран (4:3)</PresentationFormat>
  <Paragraphs>76</Paragraphs>
  <Slides>13</Slides>
  <Notes>0</Notes>
  <HiddenSlides>0</HiddenSlides>
  <MMClips>13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 и Ольга</dc:creator>
  <cp:lastModifiedBy>Ольга Малярчук</cp:lastModifiedBy>
  <cp:revision>21</cp:revision>
  <dcterms:created xsi:type="dcterms:W3CDTF">2010-11-14T15:52:21Z</dcterms:created>
  <dcterms:modified xsi:type="dcterms:W3CDTF">2015-10-11T15:42:00Z</dcterms:modified>
</cp:coreProperties>
</file>