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18" r:id="rId2"/>
    <p:sldId id="308" r:id="rId3"/>
    <p:sldId id="317" r:id="rId4"/>
    <p:sldId id="271" r:id="rId5"/>
    <p:sldId id="264" r:id="rId6"/>
    <p:sldId id="319" r:id="rId7"/>
    <p:sldId id="266" r:id="rId8"/>
    <p:sldId id="321" r:id="rId9"/>
    <p:sldId id="322" r:id="rId10"/>
    <p:sldId id="325" r:id="rId11"/>
    <p:sldId id="323" r:id="rId12"/>
    <p:sldId id="332" r:id="rId13"/>
    <p:sldId id="337" r:id="rId14"/>
    <p:sldId id="338" r:id="rId15"/>
    <p:sldId id="341" r:id="rId16"/>
    <p:sldId id="34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36AFA"/>
    <a:srgbClr val="FF66FF"/>
    <a:srgbClr val="B9F9F9"/>
    <a:srgbClr val="F9BB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79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2DD5B4-9919-4DFB-8D40-DF14694C1E76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0E875F-30D1-49BE-AE70-4C916665F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44FB07-85E4-4998-9D2F-36E8517F02C7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06AB5A-28A5-4A85-BFC7-39259F9E4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F969-06E4-4EC9-86BE-9984EF3D26AD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5724-7F74-4A2E-BA62-4482AD660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0FB2-C6CF-4A33-9FCB-821CE74C93D6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973E-B9E6-485C-A521-4300A5206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181E-4B73-42F1-A378-DA55A89D9E1C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4137-E555-4A8F-9FEC-0F026392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052FAD-8484-4576-9427-971570589BC0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EA306C-3DE2-4410-8B61-4F1FEE945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4178-5159-4DB4-B59D-080E83C6A80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46C1-0C1D-42D4-BD45-8D2A25E87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9911D-9A14-48C0-8DC2-4FEDFB380C7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7F9898-D7C5-4134-8FAD-813626FF4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6172-CB02-46A7-9373-FDAC90CE96DC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02CC-9BA0-4E0C-8DB5-DC6119C9C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1D7B-91C0-4BF1-93E0-93859CC97C9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04DE-EDEA-4C42-B6AE-DA4327C38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5EDE5D-D5DA-4458-8377-0099DAD46129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351F95-41D7-461D-AE28-FAA8C0433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9CF46E-41AB-4134-B79E-BA3A24AF2937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9DD0DF-719B-48A5-8D54-A236830E1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25E590-FAA6-4D53-B250-22EDF966CF04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7CCB39-449F-48D5-814A-8AA45C841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07" r:id="rId2"/>
    <p:sldLayoutId id="2147485914" r:id="rId3"/>
    <p:sldLayoutId id="2147485908" r:id="rId4"/>
    <p:sldLayoutId id="2147485915" r:id="rId5"/>
    <p:sldLayoutId id="2147485909" r:id="rId6"/>
    <p:sldLayoutId id="2147485910" r:id="rId7"/>
    <p:sldLayoutId id="2147485916" r:id="rId8"/>
    <p:sldLayoutId id="2147485917" r:id="rId9"/>
    <p:sldLayoutId id="2147485911" r:id="rId10"/>
    <p:sldLayoutId id="2147485912" r:id="rId11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1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ГДОУ   № 2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г. Санкт-Петербург</a:t>
            </a:r>
          </a:p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группа «Грибочки»</a:t>
            </a:r>
          </a:p>
        </p:txBody>
      </p:sp>
      <p:pic>
        <p:nvPicPr>
          <p:cNvPr id="7172" name="Picture 4" descr="C:\Users\1\Documents\100PHOTO\SAM_11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1785926"/>
            <a:ext cx="3429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«Как вести себя при возникновении пожара»</a:t>
            </a:r>
            <a:endParaRPr lang="ru-RU" dirty="0"/>
          </a:p>
        </p:txBody>
      </p:sp>
      <p:pic>
        <p:nvPicPr>
          <p:cNvPr id="17411" name="Picture 2" descr="C:\Users\1\Desktop\фотографии\DCIM\100PHOTO\SAM_1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2285992"/>
            <a:ext cx="4051834" cy="3093957"/>
          </a:xfrm>
          <a:noFill/>
        </p:spPr>
      </p:pic>
      <p:pic>
        <p:nvPicPr>
          <p:cNvPr id="4" name="Picture 2" descr="C:\Users\1\Desktop\фотографии\DCIM\100PHOTO\SAM_1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285992"/>
            <a:ext cx="3929058" cy="303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pic>
        <p:nvPicPr>
          <p:cNvPr id="20483" name="Picture 2" descr="C:\Users\1\Desktop\фотографии\DCIM\100PHOTO\SAM_1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1285860"/>
            <a:ext cx="4000528" cy="2714644"/>
          </a:xfrm>
          <a:noFill/>
        </p:spPr>
      </p:pic>
      <p:pic>
        <p:nvPicPr>
          <p:cNvPr id="4" name="Picture 2" descr="C:\Users\1\Desktop\фотографии\DCIM\100PHOTO\SAM_11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285861"/>
            <a:ext cx="41433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esktop\фотографии\DCIM\100PHOTO\SAM_1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4071942"/>
            <a:ext cx="4572000" cy="26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Мастерская«Пожарная машина»</a:t>
            </a:r>
            <a:endParaRPr lang="ru-RU" dirty="0"/>
          </a:p>
        </p:txBody>
      </p:sp>
      <p:pic>
        <p:nvPicPr>
          <p:cNvPr id="25603" name="Picture 2" descr="C:\Users\1\Downloads\C__Documents and Settings_User_Мои документы_Галина_Новая папка_пожарная машина_IMG_5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214422"/>
            <a:ext cx="3641720" cy="2592899"/>
          </a:xfrm>
          <a:noFill/>
        </p:spPr>
      </p:pic>
      <p:pic>
        <p:nvPicPr>
          <p:cNvPr id="5" name="Picture 2" descr="C:\Users\1\Downloads\C__Documents and Settings_User_Мои документы_Галина_Новая папка_пожарная машина_IMG_5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142984"/>
            <a:ext cx="3571999" cy="267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\Downloads\C__Documents and Settings_User_Мои документы_Галина_Новая папка_пожарная машина_DSC_00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929066"/>
            <a:ext cx="384283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Picture 2" descr="C:\Users\1\Downloads\C__Documents and Settings_User_Мои документы_Галина_Новая папка_пожарная машина_DSC_0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8" y="142875"/>
            <a:ext cx="8501062" cy="6429375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Экскурсия в пожарную часть</a:t>
            </a:r>
            <a:endParaRPr lang="ru-RU" dirty="0"/>
          </a:p>
        </p:txBody>
      </p:sp>
      <p:pic>
        <p:nvPicPr>
          <p:cNvPr id="30723" name="Picture 2" descr="C:\Users\1\Desktop\фотографии\SAM_14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57313"/>
            <a:ext cx="7858125" cy="5202237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5" name="Picture 2" descr="C:\Users\1\Desktop\фотографии\SAM_1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285728"/>
            <a:ext cx="3857652" cy="2869328"/>
          </a:xfrm>
          <a:noFill/>
        </p:spPr>
      </p:pic>
      <p:pic>
        <p:nvPicPr>
          <p:cNvPr id="4" name="Picture 2" descr="C:\Users\1\Desktop\фотографии\SAM_14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85728"/>
            <a:ext cx="392909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esktop\фотографии\SAM_14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3136" y="3357562"/>
            <a:ext cx="39745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\Desktop\фотографии\SAM_14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357562"/>
            <a:ext cx="4033836" cy="30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357188"/>
            <a:ext cx="9001125" cy="6215062"/>
          </a:xfrm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ПОЖАРНЫХ НЕСЛОЖЕН УРОК,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ЗНАЙ, ВЫПОЛНЯЙ ИХ И ПОМНИ ДРУЖОК!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НЕ БЫЛО В ДОМЕ БЕДЫ,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ЗАПОМНИТЬ С ТОБОЮ ДОЛЖНЫ: ЧТОБ ПОЖАРОВ И БЕД ИЗБЕЖАТЬ,_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ОГНЕМ НЕ ПРИСТАЛО </a:t>
            </a:r>
            <a:r>
              <a:rPr 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ИГРАТЬ!!!</a:t>
            </a:r>
            <a:endParaRPr lang="ru-RU" sz="5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ишутка\Рабочий стол\мама\спаси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71942"/>
            <a:ext cx="4063991" cy="228599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8715436" cy="73558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Творческое название проекта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</a:rPr>
              <a:t>: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«АЗБУКА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БЕЗОПАСНОСТИ</a:t>
            </a: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»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Подготовили воспитатели средней группы: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Курина Надежда Геннадьевна</a:t>
            </a:r>
          </a:p>
          <a:p>
            <a:pPr algn="ctr">
              <a:defRPr/>
            </a:pPr>
            <a:r>
              <a:rPr lang="ru-RU" sz="2800" b="1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Годынюк</a:t>
            </a:r>
            <a:r>
              <a:rPr lang="ru-RU" sz="28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Галина Васильевна</a:t>
            </a:r>
            <a:endParaRPr lang="ru-RU" sz="28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</a:t>
            </a:r>
            <a:endParaRPr lang="ru-RU" sz="2400" b="1" cap="all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                                                     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                                                        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                                                           </a:t>
            </a:r>
          </a:p>
          <a:p>
            <a:pPr algn="ctr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500063" y="2571750"/>
            <a:ext cx="83581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>
                <a:cs typeface="Arial" charset="0"/>
              </a:rPr>
              <a:t>Участились стихийные бедствия, в том числе и пожары.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>
                <a:cs typeface="Arial" charset="0"/>
              </a:rPr>
              <a:t>Каждый 6-7 пожар возникает из-за детских шалостей; 60% пострадавших от пожаров - дети.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>
                <a:cs typeface="Arial" charset="0"/>
              </a:rPr>
              <a:t>Родители мало обучают детей правилам поведения в быту.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/>
              <a:t>Отсутствие у детей защитной психологической реакции на экстремальные ситуации, несформированность  элементарных навыков самосохранения.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>
                <a:cs typeface="Arial" charset="0"/>
              </a:rPr>
              <a:t>Сохранение жизни и здоровья детей.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ru-RU">
              <a:cs typeface="Arial" charset="0"/>
            </a:endParaRPr>
          </a:p>
          <a:p>
            <a:pPr marL="342900" indent="-342900"/>
            <a:endParaRPr lang="ru-RU" sz="3600" b="1">
              <a:solidFill>
                <a:srgbClr val="C00000"/>
              </a:solidFill>
              <a:latin typeface="Monotype Corsiva" pitchFamily="66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14313" y="35718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Monotype Corsiva" pitchFamily="66" charset="0"/>
              </a:rPr>
              <a:t>      Актуальность :</a:t>
            </a:r>
            <a:endParaRPr lang="ru-RU" sz="80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7148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У детей  дошкольного возраста отсутствует психологическая реакция на экстремальные ситуации. Желание постоянно открывать что-то новое. их непосредственность, любопытство, часто ставит их перед реальной опасностью пожара.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</a:t>
            </a:r>
            <a:r>
              <a:rPr lang="ru-RU" sz="8800" dirty="0" smtClean="0">
                <a:latin typeface="Monotype Corsiva" pitchFamily="66" charset="0"/>
              </a:rPr>
              <a:t>Проблема: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643937" cy="443547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Формирование у детей осознанного и ответственного отношения к выполнению правил пожарной безопасности, создание условий для усвоения и закрепления знаний детей о правилах пожарной безопасности.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4800" smtClean="0"/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    </a:t>
            </a: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         Цель проекта: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57750"/>
          </a:xfrm>
        </p:spPr>
        <p:txBody>
          <a:bodyPr/>
          <a:lstStyle/>
          <a:p>
            <a:r>
              <a:rPr lang="ru-RU" smtClean="0"/>
              <a:t>1. </a:t>
            </a:r>
            <a:r>
              <a:rPr lang="ru-RU" sz="2400" b="1" smtClean="0"/>
              <a:t>Обобщить, закрепить и расширить знания детей о правилах пожарной безопасности.</a:t>
            </a:r>
          </a:p>
          <a:p>
            <a:r>
              <a:rPr lang="ru-RU" sz="2400" b="1" smtClean="0"/>
              <a:t>2. Познакомить детей с правилами поведения в экстремальной ситуации и со средствами пожаротушения.</a:t>
            </a:r>
          </a:p>
          <a:p>
            <a:r>
              <a:rPr lang="ru-RU" sz="2400" b="1" smtClean="0"/>
              <a:t>3. Уточнить знания детей о профессии пожарного.</a:t>
            </a:r>
          </a:p>
          <a:p>
            <a:r>
              <a:rPr lang="ru-RU" sz="2400" b="1" smtClean="0"/>
              <a:t>4.Воспитывать чувство осторожности и самосохранения.</a:t>
            </a:r>
          </a:p>
          <a:p>
            <a:r>
              <a:rPr lang="ru-RU" sz="2400" b="1" smtClean="0"/>
              <a:t>5.Активизировать работу с родителями по изучению и закреплению правил пожарной безопасности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5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 проекта :</a:t>
            </a:r>
            <a:endParaRPr lang="ru-RU" sz="5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429625" cy="3357563"/>
          </a:xfrm>
        </p:spPr>
        <p:txBody>
          <a:bodyPr/>
          <a:lstStyle/>
          <a:p>
            <a:pPr marL="342900" lvl="1" indent="-342900" algn="just" eaLnBrk="1" hangingPunct="1">
              <a:buFont typeface="Arial" charset="0"/>
              <a:buChar char="•"/>
            </a:pPr>
            <a:r>
              <a:rPr lang="ru-RU" sz="2000" b="1" i="1" smtClean="0">
                <a:latin typeface="Arial" charset="0"/>
                <a:cs typeface="Arial" charset="0"/>
              </a:rPr>
              <a:t>Повышение у детей уровня знаний о пожарной безопасности.</a:t>
            </a:r>
          </a:p>
          <a:p>
            <a:pPr marL="342900" lvl="1" indent="-342900" algn="just" eaLnBrk="1" hangingPunct="1">
              <a:buFont typeface="Arial" charset="0"/>
              <a:buChar char="•"/>
            </a:pPr>
            <a:endParaRPr lang="ru-RU" sz="2000" b="1" i="1" smtClean="0">
              <a:latin typeface="Arial" charset="0"/>
              <a:cs typeface="Arial" charset="0"/>
            </a:endParaRPr>
          </a:p>
          <a:p>
            <a:pPr marL="342900" lvl="1" indent="-342900" algn="just" eaLnBrk="1" hangingPunct="1">
              <a:buFont typeface="Arial" charset="0"/>
              <a:buChar char="•"/>
            </a:pPr>
            <a:r>
              <a:rPr lang="ru-RU" sz="2000" b="1" i="1" smtClean="0">
                <a:latin typeface="Arial" charset="0"/>
                <a:cs typeface="Arial" charset="0"/>
              </a:rPr>
              <a:t>Овладение детей  навыками правильных действий в случае пожара.</a:t>
            </a:r>
          </a:p>
          <a:p>
            <a:pPr marL="342900" lvl="1" indent="-342900" algn="just" eaLnBrk="1" hangingPunct="1">
              <a:buFont typeface="Arial" charset="0"/>
              <a:buChar char="•"/>
            </a:pPr>
            <a:endParaRPr lang="ru-RU" sz="2000" b="1" i="1" smtClean="0">
              <a:latin typeface="Arial" charset="0"/>
              <a:cs typeface="Arial" charset="0"/>
            </a:endParaRPr>
          </a:p>
          <a:p>
            <a:pPr marL="342900" lvl="1" indent="-342900" algn="just" eaLnBrk="1" hangingPunct="1">
              <a:buFont typeface="Arial" charset="0"/>
              <a:buChar char="•"/>
            </a:pPr>
            <a:r>
              <a:rPr lang="ru-RU" sz="2000" b="1" i="1" smtClean="0">
                <a:latin typeface="Arial" charset="0"/>
                <a:cs typeface="Arial" charset="0"/>
              </a:rPr>
              <a:t>Сформированность устойчивых навыков самосохранения и навыков осознанного безопасного поведения.</a:t>
            </a:r>
          </a:p>
          <a:p>
            <a:pPr marL="342900" lvl="1" indent="-342900" algn="just" eaLnBrk="1" hangingPunct="1">
              <a:buFont typeface="Arial" charset="0"/>
              <a:buChar char="•"/>
            </a:pPr>
            <a:endParaRPr lang="ru-RU" sz="2000" b="1" i="1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ru-RU" sz="2000" b="1" i="1" smtClean="0">
                <a:latin typeface="Arial" charset="0"/>
                <a:cs typeface="Arial" charset="0"/>
              </a:rPr>
              <a:t>Заинтересованность родителей данной проблемой и вовлечение их в процесс реализации проекта.</a:t>
            </a:r>
            <a:endParaRPr lang="ru-RU" sz="20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5716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>  </a:t>
            </a:r>
            <a:r>
              <a:rPr lang="ru-RU" sz="5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 результаты: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57188"/>
            <a:ext cx="81438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785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Сюжетно-ролевая игра «Пожарные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5364" name="Picture 2" descr="C:\Users\1\Desktop\фотографии\DCIM\100PHOTO\SAM_1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3500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1\Desktop\фотографии\DCIM\100PHOTO\SAM_1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313"/>
            <a:ext cx="3786188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/>
              <a:t>Социально-коммуникативное развитие</a:t>
            </a:r>
            <a:endParaRPr lang="ru-RU" sz="3200" dirty="0"/>
          </a:p>
        </p:txBody>
      </p:sp>
      <p:pic>
        <p:nvPicPr>
          <p:cNvPr id="16388" name="Picture 2" descr="C:\Users\1\Desktop\фотографии\DCIM\100PHOTO\SAM_11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619" y="1428736"/>
            <a:ext cx="38247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Desktop\фотографии\DCIM\100PHOTO\SAM_11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2" y="3131472"/>
            <a:ext cx="4214842" cy="3041498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5802</TotalTime>
  <Words>288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             Проблема:</vt:lpstr>
      <vt:lpstr>         Цель проекта:</vt:lpstr>
      <vt:lpstr>Задачи проекта :</vt:lpstr>
      <vt:lpstr>   Ожидаемые  результаты:  </vt:lpstr>
      <vt:lpstr>Сюжетно-ролевая игра «Пожарные»</vt:lpstr>
      <vt:lpstr>Социально-коммуникативное развитие</vt:lpstr>
      <vt:lpstr>«Как вести себя при возникновении пожара»</vt:lpstr>
      <vt:lpstr>Художественное творчество</vt:lpstr>
      <vt:lpstr> Мастерская«Пожарная машина»</vt:lpstr>
      <vt:lpstr>Слайд 13</vt:lpstr>
      <vt:lpstr>Экскурсия в пожарную часть</vt:lpstr>
      <vt:lpstr>Слайд 15</vt:lpstr>
      <vt:lpstr>Слайд 16</vt:lpstr>
    </vt:vector>
  </TitlesOfParts>
  <Company>BEST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мишутка</dc:creator>
  <cp:lastModifiedBy>1</cp:lastModifiedBy>
  <cp:revision>607</cp:revision>
  <dcterms:created xsi:type="dcterms:W3CDTF">2010-10-13T04:53:52Z</dcterms:created>
  <dcterms:modified xsi:type="dcterms:W3CDTF">2014-12-07T16:38:53Z</dcterms:modified>
</cp:coreProperties>
</file>