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3" r:id="rId4"/>
    <p:sldId id="274" r:id="rId5"/>
    <p:sldId id="272" r:id="rId6"/>
    <p:sldId id="275" r:id="rId7"/>
    <p:sldId id="269" r:id="rId8"/>
    <p:sldId id="270" r:id="rId9"/>
    <p:sldId id="271" r:id="rId10"/>
    <p:sldId id="258" r:id="rId11"/>
    <p:sldId id="259" r:id="rId12"/>
    <p:sldId id="260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22A9D6-9574-41EB-BF43-6C7807283AE1}">
          <p14:sldIdLst>
            <p14:sldId id="256"/>
            <p14:sldId id="268"/>
            <p14:sldId id="273"/>
            <p14:sldId id="274"/>
            <p14:sldId id="272"/>
            <p14:sldId id="275"/>
            <p14:sldId id="269"/>
            <p14:sldId id="270"/>
            <p14:sldId id="271"/>
            <p14:sldId id="258"/>
            <p14:sldId id="259"/>
            <p14:sldId id="260"/>
          </p14:sldIdLst>
        </p14:section>
        <p14:section name="Раздел без заголовка" id="{2DC36CE0-ED4C-4522-9DED-CB01DE409915}">
          <p14:sldIdLst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210" autoAdjust="0"/>
  </p:normalViewPr>
  <p:slideViewPr>
    <p:cSldViewPr>
      <p:cViewPr varScale="1">
        <p:scale>
          <a:sx n="97" d="100"/>
          <a:sy n="97" d="100"/>
        </p:scale>
        <p:origin x="-1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Соблюдение игрового режима</c:v>
                </c:pt>
              </c:strCache>
            </c:strRef>
          </c:tx>
          <c:spPr>
            <a:ln w="36000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</c:v>
                </c:pt>
                <c:pt idx="1">
                  <c:v>3 группа</c:v>
                </c:pt>
                <c:pt idx="2">
                  <c:v>5 группа</c:v>
                </c:pt>
                <c:pt idx="3">
                  <c:v>7 группа </c:v>
                </c:pt>
                <c:pt idx="4">
                  <c:v>9 группа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</c:v>
                </c:pt>
                <c:pt idx="1">
                  <c:v>63</c:v>
                </c:pt>
                <c:pt idx="2">
                  <c:v>68</c:v>
                </c:pt>
                <c:pt idx="3">
                  <c:v>53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Наличие оборудования для игр</c:v>
                </c:pt>
              </c:strCache>
            </c:strRef>
          </c:tx>
          <c:spPr>
            <a:ln w="36000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</c:v>
                </c:pt>
                <c:pt idx="1">
                  <c:v>3 группа</c:v>
                </c:pt>
                <c:pt idx="2">
                  <c:v>5 группа</c:v>
                </c:pt>
                <c:pt idx="3">
                  <c:v>7 группа </c:v>
                </c:pt>
                <c:pt idx="4">
                  <c:v>9 группа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</c:v>
                </c:pt>
                <c:pt idx="1">
                  <c:v>80</c:v>
                </c:pt>
                <c:pt idx="2">
                  <c:v>71</c:v>
                </c:pt>
                <c:pt idx="3">
                  <c:v>58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Расположение и хранение игрушек</c:v>
                </c:pt>
              </c:strCache>
            </c:strRef>
          </c:tx>
          <c:spPr>
            <a:ln w="36000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</c:v>
                </c:pt>
                <c:pt idx="1">
                  <c:v>3 группа</c:v>
                </c:pt>
                <c:pt idx="2">
                  <c:v>5 группа</c:v>
                </c:pt>
                <c:pt idx="3">
                  <c:v>7 группа </c:v>
                </c:pt>
                <c:pt idx="4">
                  <c:v>9 группа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</c:v>
                </c:pt>
                <c:pt idx="1">
                  <c:v>38</c:v>
                </c:pt>
                <c:pt idx="2">
                  <c:v>50</c:v>
                </c:pt>
                <c:pt idx="3">
                  <c:v>67</c:v>
                </c:pt>
                <c:pt idx="4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Взаимосвязь игры с другими видами деятельности</c:v>
                </c:pt>
              </c:strCache>
            </c:strRef>
          </c:tx>
          <c:spPr>
            <a:ln w="36000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</c:v>
                </c:pt>
                <c:pt idx="1">
                  <c:v>3 группа</c:v>
                </c:pt>
                <c:pt idx="2">
                  <c:v>5 группа</c:v>
                </c:pt>
                <c:pt idx="3">
                  <c:v>7 группа </c:v>
                </c:pt>
                <c:pt idx="4">
                  <c:v>9 группа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86</c:v>
                </c:pt>
                <c:pt idx="1">
                  <c:v>50</c:v>
                </c:pt>
                <c:pt idx="2">
                  <c:v>72</c:v>
                </c:pt>
                <c:pt idx="3">
                  <c:v>60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356416"/>
        <c:axId val="159357952"/>
        <c:axId val="0"/>
      </c:bar3DChart>
      <c:catAx>
        <c:axId val="159356416"/>
        <c:scaling>
          <c:orientation val="minMax"/>
        </c:scaling>
        <c:delete val="0"/>
        <c:axPos val="l"/>
        <c:numFmt formatCode="m/d/yyyy" sourceLinked="1"/>
        <c:majorTickMark val="out"/>
        <c:minorTickMark val="none"/>
        <c:tickLblPos val="nextTo"/>
        <c:crossAx val="159357952"/>
        <c:crosses val="autoZero"/>
        <c:auto val="1"/>
        <c:lblAlgn val="ctr"/>
        <c:lblOffset val="100"/>
        <c:noMultiLvlLbl val="0"/>
      </c:catAx>
      <c:valAx>
        <c:axId val="159357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35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1217D-A084-49D9-94B3-18C86FA910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124A5-A4FB-4717-86CC-0C05A167EA4D}">
      <dgm:prSet phldrT="[Текст]"/>
      <dgm:spPr/>
      <dgm:t>
        <a:bodyPr/>
        <a:lstStyle/>
        <a:p>
          <a:r>
            <a:rPr lang="ru-RU" dirty="0" smtClean="0"/>
            <a:t>Необходимо помнить педагогу</a:t>
          </a:r>
          <a:endParaRPr lang="ru-RU" dirty="0"/>
        </a:p>
      </dgm:t>
    </dgm:pt>
    <dgm:pt modelId="{D6662F79-A3F8-4C4D-951D-5C2853B0DBC1}" type="parTrans" cxnId="{1235E878-B399-4F9A-92FA-0ED1727AA763}">
      <dgm:prSet/>
      <dgm:spPr/>
      <dgm:t>
        <a:bodyPr/>
        <a:lstStyle/>
        <a:p>
          <a:endParaRPr lang="ru-RU"/>
        </a:p>
      </dgm:t>
    </dgm:pt>
    <dgm:pt modelId="{F9591B8E-249A-40B5-B442-5973639E41A4}" type="sibTrans" cxnId="{1235E878-B399-4F9A-92FA-0ED1727AA763}">
      <dgm:prSet/>
      <dgm:spPr/>
      <dgm:t>
        <a:bodyPr/>
        <a:lstStyle/>
        <a:p>
          <a:endParaRPr lang="ru-RU"/>
        </a:p>
      </dgm:t>
    </dgm:pt>
    <dgm:pt modelId="{86311D07-8534-4A90-9B44-E47245007AA1}">
      <dgm:prSet phldrT="[Текст]"/>
      <dgm:spPr/>
      <dgm:t>
        <a:bodyPr/>
        <a:lstStyle/>
        <a:p>
          <a:r>
            <a:rPr lang="ru-RU" dirty="0" smtClean="0"/>
            <a:t>Любые действия должны быть осмысленными.</a:t>
          </a:r>
          <a:endParaRPr lang="ru-RU" dirty="0"/>
        </a:p>
      </dgm:t>
    </dgm:pt>
    <dgm:pt modelId="{43A5DA87-659C-427A-A2E7-A316065ED817}" type="parTrans" cxnId="{6F80C1AC-6357-4078-978E-B2A2E828EEAE}">
      <dgm:prSet/>
      <dgm:spPr/>
      <dgm:t>
        <a:bodyPr/>
        <a:lstStyle/>
        <a:p>
          <a:endParaRPr lang="ru-RU"/>
        </a:p>
      </dgm:t>
    </dgm:pt>
    <dgm:pt modelId="{A438DEBC-E271-4159-920A-0B5FD3943B16}" type="sibTrans" cxnId="{6F80C1AC-6357-4078-978E-B2A2E828EEAE}">
      <dgm:prSet/>
      <dgm:spPr/>
      <dgm:t>
        <a:bodyPr/>
        <a:lstStyle/>
        <a:p>
          <a:endParaRPr lang="ru-RU"/>
        </a:p>
      </dgm:t>
    </dgm:pt>
    <dgm:pt modelId="{04F28DC3-EA15-41CE-B9A9-64EC92FC8D96}">
      <dgm:prSet phldrT="[Текст]"/>
      <dgm:spPr/>
      <dgm:t>
        <a:bodyPr/>
        <a:lstStyle/>
        <a:p>
          <a:r>
            <a:rPr lang="ru-RU" dirty="0" smtClean="0"/>
            <a:t>Развитие внутренней мотивации – это движение вверх.</a:t>
          </a:r>
          <a:endParaRPr lang="ru-RU" dirty="0"/>
        </a:p>
      </dgm:t>
    </dgm:pt>
    <dgm:pt modelId="{34DBF807-A486-4DCB-B59E-0F067FC46776}" type="parTrans" cxnId="{886CED89-7D55-4718-BC94-1C17BDBFA4F7}">
      <dgm:prSet/>
      <dgm:spPr/>
      <dgm:t>
        <a:bodyPr/>
        <a:lstStyle/>
        <a:p>
          <a:endParaRPr lang="ru-RU"/>
        </a:p>
      </dgm:t>
    </dgm:pt>
    <dgm:pt modelId="{50812DE1-94B2-403E-AA9D-BAC691DFCCB7}" type="sibTrans" cxnId="{886CED89-7D55-4718-BC94-1C17BDBFA4F7}">
      <dgm:prSet/>
      <dgm:spPr/>
      <dgm:t>
        <a:bodyPr/>
        <a:lstStyle/>
        <a:p>
          <a:endParaRPr lang="ru-RU"/>
        </a:p>
      </dgm:t>
    </dgm:pt>
    <dgm:pt modelId="{C3926BC0-7943-4089-AD4B-B50F7847CBD1}">
      <dgm:prSet phldrT="[Текст]"/>
      <dgm:spPr/>
      <dgm:t>
        <a:bodyPr/>
        <a:lstStyle/>
        <a:p>
          <a:r>
            <a:rPr lang="ru-RU" dirty="0" smtClean="0"/>
            <a:t>Необходимо для воспитанника</a:t>
          </a:r>
          <a:endParaRPr lang="ru-RU" dirty="0"/>
        </a:p>
      </dgm:t>
    </dgm:pt>
    <dgm:pt modelId="{B1F8BBAA-12B3-45B6-8688-B81E7B3C8D96}" type="parTrans" cxnId="{0D9A02D0-9752-43DB-B054-E0C6C8FB5722}">
      <dgm:prSet/>
      <dgm:spPr/>
      <dgm:t>
        <a:bodyPr/>
        <a:lstStyle/>
        <a:p>
          <a:endParaRPr lang="ru-RU"/>
        </a:p>
      </dgm:t>
    </dgm:pt>
    <dgm:pt modelId="{CF8DC8CA-14DF-43E2-857C-ECF09FE4A66E}" type="sibTrans" cxnId="{0D9A02D0-9752-43DB-B054-E0C6C8FB5722}">
      <dgm:prSet/>
      <dgm:spPr/>
      <dgm:t>
        <a:bodyPr/>
        <a:lstStyle/>
        <a:p>
          <a:endParaRPr lang="ru-RU"/>
        </a:p>
      </dgm:t>
    </dgm:pt>
    <dgm:pt modelId="{F13308AC-AB87-4CE0-A85C-091ED25F6628}">
      <dgm:prSet phldrT="[Текст]"/>
      <dgm:spPr/>
      <dgm:t>
        <a:bodyPr/>
        <a:lstStyle/>
        <a:p>
          <a:r>
            <a:rPr lang="ru-RU" dirty="0" smtClean="0"/>
            <a:t>Создать атмосферу успеха.</a:t>
          </a:r>
          <a:endParaRPr lang="ru-RU" dirty="0"/>
        </a:p>
      </dgm:t>
    </dgm:pt>
    <dgm:pt modelId="{7F5A17BB-E66B-4A00-BB0D-5A674D8B6D4C}" type="parTrans" cxnId="{EA4E277B-BAA6-4030-88E6-5F0C02320DC7}">
      <dgm:prSet/>
      <dgm:spPr/>
      <dgm:t>
        <a:bodyPr/>
        <a:lstStyle/>
        <a:p>
          <a:endParaRPr lang="ru-RU"/>
        </a:p>
      </dgm:t>
    </dgm:pt>
    <dgm:pt modelId="{700ED5C3-1F49-4822-AB17-BF3FECAE2568}" type="sibTrans" cxnId="{EA4E277B-BAA6-4030-88E6-5F0C02320DC7}">
      <dgm:prSet/>
      <dgm:spPr/>
      <dgm:t>
        <a:bodyPr/>
        <a:lstStyle/>
        <a:p>
          <a:endParaRPr lang="ru-RU"/>
        </a:p>
      </dgm:t>
    </dgm:pt>
    <dgm:pt modelId="{47B16D57-CD1C-4405-A2D5-4E4754E76FC7}">
      <dgm:prSet phldrT="[Текст]"/>
      <dgm:spPr/>
      <dgm:t>
        <a:bodyPr/>
        <a:lstStyle/>
        <a:p>
          <a:r>
            <a:rPr lang="ru-RU" dirty="0" smtClean="0"/>
            <a:t>Не скупиться на поощрения и похвалу.</a:t>
          </a:r>
          <a:endParaRPr lang="ru-RU" dirty="0"/>
        </a:p>
      </dgm:t>
    </dgm:pt>
    <dgm:pt modelId="{2E22DFAB-F0CC-4602-8501-82CAEB90285D}" type="parTrans" cxnId="{397E76EE-93DE-4041-8763-C59A6A347CF9}">
      <dgm:prSet/>
      <dgm:spPr/>
      <dgm:t>
        <a:bodyPr/>
        <a:lstStyle/>
        <a:p>
          <a:endParaRPr lang="ru-RU"/>
        </a:p>
      </dgm:t>
    </dgm:pt>
    <dgm:pt modelId="{7C939677-4DA2-4B9D-BB1D-467AF5D98B60}" type="sibTrans" cxnId="{397E76EE-93DE-4041-8763-C59A6A347CF9}">
      <dgm:prSet/>
      <dgm:spPr/>
      <dgm:t>
        <a:bodyPr/>
        <a:lstStyle/>
        <a:p>
          <a:endParaRPr lang="ru-RU"/>
        </a:p>
      </dgm:t>
    </dgm:pt>
    <dgm:pt modelId="{6DD2B7C5-AF2D-46DF-ACC9-EB9A539BEF60}">
      <dgm:prSet phldrT="[Текст]"/>
      <dgm:spPr/>
      <dgm:t>
        <a:bodyPr/>
        <a:lstStyle/>
        <a:p>
          <a:endParaRPr lang="ru-RU" dirty="0"/>
        </a:p>
      </dgm:t>
    </dgm:pt>
    <dgm:pt modelId="{D42C2CAC-3B21-437E-B959-5817EC6A2B6A}" type="parTrans" cxnId="{E09CD05F-ABE0-488B-A31D-CC3A7224EDFC}">
      <dgm:prSet/>
      <dgm:spPr/>
      <dgm:t>
        <a:bodyPr/>
        <a:lstStyle/>
        <a:p>
          <a:endParaRPr lang="ru-RU"/>
        </a:p>
      </dgm:t>
    </dgm:pt>
    <dgm:pt modelId="{0BFC1407-1062-435C-9682-3EFBCF4E17AE}" type="sibTrans" cxnId="{E09CD05F-ABE0-488B-A31D-CC3A7224EDFC}">
      <dgm:prSet/>
      <dgm:spPr/>
      <dgm:t>
        <a:bodyPr/>
        <a:lstStyle/>
        <a:p>
          <a:endParaRPr lang="ru-RU"/>
        </a:p>
      </dgm:t>
    </dgm:pt>
    <dgm:pt modelId="{2FD64EC3-6476-4391-B0A0-985F6FC1E161}">
      <dgm:prSet phldrT="[Текст]"/>
      <dgm:spPr/>
      <dgm:t>
        <a:bodyPr/>
        <a:lstStyle/>
        <a:p>
          <a:r>
            <a:rPr lang="ru-RU" dirty="0" smtClean="0"/>
            <a:t>Задачи которые мы ставим перед ребёнком, должны быть не только понятны, но и внутренне приняты им,  т. е. они должны быть значимы для него.</a:t>
          </a:r>
          <a:endParaRPr lang="ru-RU" dirty="0"/>
        </a:p>
      </dgm:t>
    </dgm:pt>
    <dgm:pt modelId="{3CAAC612-1D51-44F2-8C70-1BFC2423626F}" type="parTrans" cxnId="{3C45A6A0-7B48-4AB0-8231-E28463B47FBE}">
      <dgm:prSet/>
      <dgm:spPr/>
      <dgm:t>
        <a:bodyPr/>
        <a:lstStyle/>
        <a:p>
          <a:endParaRPr lang="ru-RU"/>
        </a:p>
      </dgm:t>
    </dgm:pt>
    <dgm:pt modelId="{7AA4FE31-1E07-4ACC-8CA7-E281D4E892C6}" type="sibTrans" cxnId="{3C45A6A0-7B48-4AB0-8231-E28463B47FBE}">
      <dgm:prSet/>
      <dgm:spPr/>
      <dgm:t>
        <a:bodyPr/>
        <a:lstStyle/>
        <a:p>
          <a:endParaRPr lang="ru-RU"/>
        </a:p>
      </dgm:t>
    </dgm:pt>
    <dgm:pt modelId="{E24080FD-E76B-47BE-A516-A89F2B8976C8}">
      <dgm:prSet phldrT="[Текст]"/>
      <dgm:spPr/>
      <dgm:t>
        <a:bodyPr/>
        <a:lstStyle/>
        <a:p>
          <a:r>
            <a:rPr lang="ru-RU" dirty="0" smtClean="0"/>
            <a:t>Помогать ребёнку осваивать разные виды движений - легко.</a:t>
          </a:r>
          <a:endParaRPr lang="ru-RU" dirty="0"/>
        </a:p>
      </dgm:t>
    </dgm:pt>
    <dgm:pt modelId="{9C529D7C-C2C6-4BCB-8788-D2098A02609E}" type="parTrans" cxnId="{2B6EB4F8-A47F-4C47-8CE0-870716C2C22F}">
      <dgm:prSet/>
      <dgm:spPr/>
      <dgm:t>
        <a:bodyPr/>
        <a:lstStyle/>
        <a:p>
          <a:endParaRPr lang="ru-RU"/>
        </a:p>
      </dgm:t>
    </dgm:pt>
    <dgm:pt modelId="{EC6C8632-8A1B-454A-9969-1DB7D48D55BF}" type="sibTrans" cxnId="{2B6EB4F8-A47F-4C47-8CE0-870716C2C22F}">
      <dgm:prSet/>
      <dgm:spPr/>
      <dgm:t>
        <a:bodyPr/>
        <a:lstStyle/>
        <a:p>
          <a:endParaRPr lang="ru-RU"/>
        </a:p>
      </dgm:t>
    </dgm:pt>
    <dgm:pt modelId="{D6516AFA-DC31-4F19-ADB6-B0B3793178DF}">
      <dgm:prSet phldrT="[Текст]"/>
      <dgm:spPr/>
      <dgm:t>
        <a:bodyPr/>
        <a:lstStyle/>
        <a:p>
          <a:r>
            <a:rPr lang="ru-RU" dirty="0" smtClean="0"/>
            <a:t>Помогать обретать уверенность в своих силах и способностях.</a:t>
          </a:r>
          <a:endParaRPr lang="ru-RU" dirty="0"/>
        </a:p>
      </dgm:t>
    </dgm:pt>
    <dgm:pt modelId="{686EC51A-B7EA-4F73-BD71-945FA7D7B38F}" type="parTrans" cxnId="{6701A3B5-D9E6-44A7-82E9-6D9E72E54B4C}">
      <dgm:prSet/>
      <dgm:spPr/>
      <dgm:t>
        <a:bodyPr/>
        <a:lstStyle/>
        <a:p>
          <a:endParaRPr lang="ru-RU"/>
        </a:p>
      </dgm:t>
    </dgm:pt>
    <dgm:pt modelId="{E9574694-33ED-42C6-A10C-A255E34D57FE}" type="sibTrans" cxnId="{6701A3B5-D9E6-44A7-82E9-6D9E72E54B4C}">
      <dgm:prSet/>
      <dgm:spPr/>
      <dgm:t>
        <a:bodyPr/>
        <a:lstStyle/>
        <a:p>
          <a:endParaRPr lang="ru-RU"/>
        </a:p>
      </dgm:t>
    </dgm:pt>
    <dgm:pt modelId="{D2C4E493-2BAD-4275-B967-75DA89887419}" type="pres">
      <dgm:prSet presAssocID="{8721217D-A084-49D9-94B3-18C86FA910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C17A9-14C5-4B38-B9B4-28275BF1B4CE}" type="pres">
      <dgm:prSet presAssocID="{346124A5-A4FB-4717-86CC-0C05A167EA4D}" presName="composite" presStyleCnt="0"/>
      <dgm:spPr/>
    </dgm:pt>
    <dgm:pt modelId="{F58EB1C0-9E1E-49BB-94FE-670421B4C18D}" type="pres">
      <dgm:prSet presAssocID="{346124A5-A4FB-4717-86CC-0C05A167EA4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7E191-1184-461F-86C7-8C7F44F8F7FF}" type="pres">
      <dgm:prSet presAssocID="{346124A5-A4FB-4717-86CC-0C05A167EA4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BD289-7512-4ED1-81AE-D9BC18050A9A}" type="pres">
      <dgm:prSet presAssocID="{F9591B8E-249A-40B5-B442-5973639E41A4}" presName="sp" presStyleCnt="0"/>
      <dgm:spPr/>
    </dgm:pt>
    <dgm:pt modelId="{CAF4DAF6-EAA3-4974-BDD3-2404E5150990}" type="pres">
      <dgm:prSet presAssocID="{C3926BC0-7943-4089-AD4B-B50F7847CBD1}" presName="composite" presStyleCnt="0"/>
      <dgm:spPr/>
    </dgm:pt>
    <dgm:pt modelId="{DCD0285D-E01E-42CC-B8D4-D36B6F98A2BC}" type="pres">
      <dgm:prSet presAssocID="{C3926BC0-7943-4089-AD4B-B50F7847CBD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C44BA-C351-41BC-BAA0-1B405799F42B}" type="pres">
      <dgm:prSet presAssocID="{C3926BC0-7943-4089-AD4B-B50F7847CBD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04B2A-CB54-4D38-95C5-14595DA2DB15}" type="presOf" srcId="{346124A5-A4FB-4717-86CC-0C05A167EA4D}" destId="{F58EB1C0-9E1E-49BB-94FE-670421B4C18D}" srcOrd="0" destOrd="0" presId="urn:microsoft.com/office/officeart/2005/8/layout/chevron2"/>
    <dgm:cxn modelId="{397E76EE-93DE-4041-8763-C59A6A347CF9}" srcId="{C3926BC0-7943-4089-AD4B-B50F7847CBD1}" destId="{47B16D57-CD1C-4405-A2D5-4E4754E76FC7}" srcOrd="3" destOrd="0" parTransId="{2E22DFAB-F0CC-4602-8501-82CAEB90285D}" sibTransId="{7C939677-4DA2-4B9D-BB1D-467AF5D98B60}"/>
    <dgm:cxn modelId="{72062B24-6977-47F3-AF24-5826F90C4FFE}" type="presOf" srcId="{2FD64EC3-6476-4391-B0A0-985F6FC1E161}" destId="{71F7E191-1184-461F-86C7-8C7F44F8F7FF}" srcOrd="0" destOrd="2" presId="urn:microsoft.com/office/officeart/2005/8/layout/chevron2"/>
    <dgm:cxn modelId="{EDBE7D15-3A40-4632-85CF-BC30681564DD}" type="presOf" srcId="{04F28DC3-EA15-41CE-B9A9-64EC92FC8D96}" destId="{71F7E191-1184-461F-86C7-8C7F44F8F7FF}" srcOrd="0" destOrd="1" presId="urn:microsoft.com/office/officeart/2005/8/layout/chevron2"/>
    <dgm:cxn modelId="{3C45A6A0-7B48-4AB0-8231-E28463B47FBE}" srcId="{346124A5-A4FB-4717-86CC-0C05A167EA4D}" destId="{2FD64EC3-6476-4391-B0A0-985F6FC1E161}" srcOrd="2" destOrd="0" parTransId="{3CAAC612-1D51-44F2-8C70-1BFC2423626F}" sibTransId="{7AA4FE31-1E07-4ACC-8CA7-E281D4E892C6}"/>
    <dgm:cxn modelId="{35BBCA06-771F-4B00-B967-4B9DB15CF87D}" type="presOf" srcId="{E24080FD-E76B-47BE-A516-A89F2B8976C8}" destId="{9EEC44BA-C351-41BC-BAA0-1B405799F42B}" srcOrd="0" destOrd="1" presId="urn:microsoft.com/office/officeart/2005/8/layout/chevron2"/>
    <dgm:cxn modelId="{6F80C1AC-6357-4078-978E-B2A2E828EEAE}" srcId="{346124A5-A4FB-4717-86CC-0C05A167EA4D}" destId="{86311D07-8534-4A90-9B44-E47245007AA1}" srcOrd="0" destOrd="0" parTransId="{43A5DA87-659C-427A-A2E7-A316065ED817}" sibTransId="{A438DEBC-E271-4159-920A-0B5FD3943B16}"/>
    <dgm:cxn modelId="{A07F4E52-0D56-4F6A-A770-8F9378F5ECD3}" type="presOf" srcId="{86311D07-8534-4A90-9B44-E47245007AA1}" destId="{71F7E191-1184-461F-86C7-8C7F44F8F7FF}" srcOrd="0" destOrd="0" presId="urn:microsoft.com/office/officeart/2005/8/layout/chevron2"/>
    <dgm:cxn modelId="{6FC7CAFC-BF89-487D-A0B3-88B41E56F84C}" type="presOf" srcId="{F13308AC-AB87-4CE0-A85C-091ED25F6628}" destId="{9EEC44BA-C351-41BC-BAA0-1B405799F42B}" srcOrd="0" destOrd="0" presId="urn:microsoft.com/office/officeart/2005/8/layout/chevron2"/>
    <dgm:cxn modelId="{E09CD05F-ABE0-488B-A31D-CC3A7224EDFC}" srcId="{346124A5-A4FB-4717-86CC-0C05A167EA4D}" destId="{6DD2B7C5-AF2D-46DF-ACC9-EB9A539BEF60}" srcOrd="3" destOrd="0" parTransId="{D42C2CAC-3B21-437E-B959-5817EC6A2B6A}" sibTransId="{0BFC1407-1062-435C-9682-3EFBCF4E17AE}"/>
    <dgm:cxn modelId="{38374B8B-FBA3-4B00-911E-03E3429A3839}" type="presOf" srcId="{8721217D-A084-49D9-94B3-18C86FA9106F}" destId="{D2C4E493-2BAD-4275-B967-75DA89887419}" srcOrd="0" destOrd="0" presId="urn:microsoft.com/office/officeart/2005/8/layout/chevron2"/>
    <dgm:cxn modelId="{6701A3B5-D9E6-44A7-82E9-6D9E72E54B4C}" srcId="{C3926BC0-7943-4089-AD4B-B50F7847CBD1}" destId="{D6516AFA-DC31-4F19-ADB6-B0B3793178DF}" srcOrd="2" destOrd="0" parTransId="{686EC51A-B7EA-4F73-BD71-945FA7D7B38F}" sibTransId="{E9574694-33ED-42C6-A10C-A255E34D57FE}"/>
    <dgm:cxn modelId="{1235E878-B399-4F9A-92FA-0ED1727AA763}" srcId="{8721217D-A084-49D9-94B3-18C86FA9106F}" destId="{346124A5-A4FB-4717-86CC-0C05A167EA4D}" srcOrd="0" destOrd="0" parTransId="{D6662F79-A3F8-4C4D-951D-5C2853B0DBC1}" sibTransId="{F9591B8E-249A-40B5-B442-5973639E41A4}"/>
    <dgm:cxn modelId="{2B6EB4F8-A47F-4C47-8CE0-870716C2C22F}" srcId="{C3926BC0-7943-4089-AD4B-B50F7847CBD1}" destId="{E24080FD-E76B-47BE-A516-A89F2B8976C8}" srcOrd="1" destOrd="0" parTransId="{9C529D7C-C2C6-4BCB-8788-D2098A02609E}" sibTransId="{EC6C8632-8A1B-454A-9969-1DB7D48D55BF}"/>
    <dgm:cxn modelId="{0D9A02D0-9752-43DB-B054-E0C6C8FB5722}" srcId="{8721217D-A084-49D9-94B3-18C86FA9106F}" destId="{C3926BC0-7943-4089-AD4B-B50F7847CBD1}" srcOrd="1" destOrd="0" parTransId="{B1F8BBAA-12B3-45B6-8688-B81E7B3C8D96}" sibTransId="{CF8DC8CA-14DF-43E2-857C-ECF09FE4A66E}"/>
    <dgm:cxn modelId="{EA4E277B-BAA6-4030-88E6-5F0C02320DC7}" srcId="{C3926BC0-7943-4089-AD4B-B50F7847CBD1}" destId="{F13308AC-AB87-4CE0-A85C-091ED25F6628}" srcOrd="0" destOrd="0" parTransId="{7F5A17BB-E66B-4A00-BB0D-5A674D8B6D4C}" sibTransId="{700ED5C3-1F49-4822-AB17-BF3FECAE2568}"/>
    <dgm:cxn modelId="{F837E3BC-1A46-479F-A061-BD45010819CB}" type="presOf" srcId="{47B16D57-CD1C-4405-A2D5-4E4754E76FC7}" destId="{9EEC44BA-C351-41BC-BAA0-1B405799F42B}" srcOrd="0" destOrd="3" presId="urn:microsoft.com/office/officeart/2005/8/layout/chevron2"/>
    <dgm:cxn modelId="{23FB41AE-54C5-42DD-930B-611DEDE42E7E}" type="presOf" srcId="{6DD2B7C5-AF2D-46DF-ACC9-EB9A539BEF60}" destId="{71F7E191-1184-461F-86C7-8C7F44F8F7FF}" srcOrd="0" destOrd="3" presId="urn:microsoft.com/office/officeart/2005/8/layout/chevron2"/>
    <dgm:cxn modelId="{AE55DE9F-DD4B-4A53-B55D-C043F62CFA0D}" type="presOf" srcId="{C3926BC0-7943-4089-AD4B-B50F7847CBD1}" destId="{DCD0285D-E01E-42CC-B8D4-D36B6F98A2BC}" srcOrd="0" destOrd="0" presId="urn:microsoft.com/office/officeart/2005/8/layout/chevron2"/>
    <dgm:cxn modelId="{886CED89-7D55-4718-BC94-1C17BDBFA4F7}" srcId="{346124A5-A4FB-4717-86CC-0C05A167EA4D}" destId="{04F28DC3-EA15-41CE-B9A9-64EC92FC8D96}" srcOrd="1" destOrd="0" parTransId="{34DBF807-A486-4DCB-B59E-0F067FC46776}" sibTransId="{50812DE1-94B2-403E-AA9D-BAC691DFCCB7}"/>
    <dgm:cxn modelId="{1A38D949-A7BF-4A13-86C1-C8D6EB4959BD}" type="presOf" srcId="{D6516AFA-DC31-4F19-ADB6-B0B3793178DF}" destId="{9EEC44BA-C351-41BC-BAA0-1B405799F42B}" srcOrd="0" destOrd="2" presId="urn:microsoft.com/office/officeart/2005/8/layout/chevron2"/>
    <dgm:cxn modelId="{30B3E149-E840-4BE9-95D3-F257A30308C0}" type="presParOf" srcId="{D2C4E493-2BAD-4275-B967-75DA89887419}" destId="{BF3C17A9-14C5-4B38-B9B4-28275BF1B4CE}" srcOrd="0" destOrd="0" presId="urn:microsoft.com/office/officeart/2005/8/layout/chevron2"/>
    <dgm:cxn modelId="{C86B3C8F-CED9-48A2-B79B-135CC16C06DB}" type="presParOf" srcId="{BF3C17A9-14C5-4B38-B9B4-28275BF1B4CE}" destId="{F58EB1C0-9E1E-49BB-94FE-670421B4C18D}" srcOrd="0" destOrd="0" presId="urn:microsoft.com/office/officeart/2005/8/layout/chevron2"/>
    <dgm:cxn modelId="{7B78C2FB-09CF-461E-8862-15098C5F4046}" type="presParOf" srcId="{BF3C17A9-14C5-4B38-B9B4-28275BF1B4CE}" destId="{71F7E191-1184-461F-86C7-8C7F44F8F7FF}" srcOrd="1" destOrd="0" presId="urn:microsoft.com/office/officeart/2005/8/layout/chevron2"/>
    <dgm:cxn modelId="{B42549F3-DFD0-413E-8ED0-BF4CFD0EB753}" type="presParOf" srcId="{D2C4E493-2BAD-4275-B967-75DA89887419}" destId="{B2ABD289-7512-4ED1-81AE-D9BC18050A9A}" srcOrd="1" destOrd="0" presId="urn:microsoft.com/office/officeart/2005/8/layout/chevron2"/>
    <dgm:cxn modelId="{A059A4CC-154C-4C68-85A3-1683785B8E33}" type="presParOf" srcId="{D2C4E493-2BAD-4275-B967-75DA89887419}" destId="{CAF4DAF6-EAA3-4974-BDD3-2404E5150990}" srcOrd="2" destOrd="0" presId="urn:microsoft.com/office/officeart/2005/8/layout/chevron2"/>
    <dgm:cxn modelId="{78255E66-1726-4EC0-A55C-1C3C63749051}" type="presParOf" srcId="{CAF4DAF6-EAA3-4974-BDD3-2404E5150990}" destId="{DCD0285D-E01E-42CC-B8D4-D36B6F98A2BC}" srcOrd="0" destOrd="0" presId="urn:microsoft.com/office/officeart/2005/8/layout/chevron2"/>
    <dgm:cxn modelId="{216D7384-695B-4371-A715-020DADF01626}" type="presParOf" srcId="{CAF4DAF6-EAA3-4974-BDD3-2404E5150990}" destId="{9EEC44BA-C351-41BC-BAA0-1B405799F4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EB1C0-9E1E-49BB-94FE-670421B4C18D}">
      <dsp:nvSpPr>
        <dsp:cNvPr id="0" name=""/>
        <dsp:cNvSpPr/>
      </dsp:nvSpPr>
      <dsp:spPr>
        <a:xfrm rot="5400000">
          <a:off x="-441815" y="445149"/>
          <a:ext cx="2945436" cy="2061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Необходимо помнить педагогу</a:t>
          </a:r>
          <a:endParaRPr lang="ru-RU" sz="2100" kern="1200" dirty="0"/>
        </a:p>
      </dsp:txBody>
      <dsp:txXfrm rot="-5400000">
        <a:off x="1" y="1034237"/>
        <a:ext cx="2061805" cy="883631"/>
      </dsp:txXfrm>
    </dsp:sp>
    <dsp:sp modelId="{71F7E191-1184-461F-86C7-8C7F44F8F7FF}">
      <dsp:nvSpPr>
        <dsp:cNvPr id="0" name=""/>
        <dsp:cNvSpPr/>
      </dsp:nvSpPr>
      <dsp:spPr>
        <a:xfrm rot="5400000">
          <a:off x="4322107" y="-2256967"/>
          <a:ext cx="1914533" cy="6435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Любые действия должны быть осмысленными.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Развитие внутренней мотивации – это движение вверх.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Задачи которые мы ставим перед ребёнком, должны быть не только понятны, но и внутренне приняты им,  т. е. они должны быть значимы для него.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2061805" y="96795"/>
        <a:ext cx="6341678" cy="1727613"/>
      </dsp:txXfrm>
    </dsp:sp>
    <dsp:sp modelId="{DCD0285D-E01E-42CC-B8D4-D36B6F98A2BC}">
      <dsp:nvSpPr>
        <dsp:cNvPr id="0" name=""/>
        <dsp:cNvSpPr/>
      </dsp:nvSpPr>
      <dsp:spPr>
        <a:xfrm rot="5400000">
          <a:off x="-441815" y="3109668"/>
          <a:ext cx="2945436" cy="2061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Необходимо для воспитанника</a:t>
          </a:r>
          <a:endParaRPr lang="ru-RU" sz="2100" kern="1200" dirty="0"/>
        </a:p>
      </dsp:txBody>
      <dsp:txXfrm rot="-5400000">
        <a:off x="1" y="3698756"/>
        <a:ext cx="2061805" cy="883631"/>
      </dsp:txXfrm>
    </dsp:sp>
    <dsp:sp modelId="{9EEC44BA-C351-41BC-BAA0-1B405799F42B}">
      <dsp:nvSpPr>
        <dsp:cNvPr id="0" name=""/>
        <dsp:cNvSpPr/>
      </dsp:nvSpPr>
      <dsp:spPr>
        <a:xfrm rot="5400000">
          <a:off x="4322107" y="407550"/>
          <a:ext cx="1914533" cy="6435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Создать атмосферу успеха.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Помогать ребёнку осваивать разные виды движений - легко.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Помогать обретать уверенность в своих силах и способностях.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скупиться на поощрения и похвалу.</a:t>
          </a:r>
          <a:endParaRPr lang="ru-RU" sz="1800" kern="1200" dirty="0"/>
        </a:p>
      </dsp:txBody>
      <dsp:txXfrm rot="-5400000">
        <a:off x="2061805" y="2761312"/>
        <a:ext cx="6341678" cy="172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9866E-7C17-4592-B563-39527E86CF0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16F6-F041-4999-88FB-592EBD9B5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5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252C-FE17-4E7F-9FE0-6CB773C9EBE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E3FA-5BA4-41E9-9299-9F97354ED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0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E3FA-5BA4-41E9-9299-9F97354EDD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E3FA-5BA4-41E9-9299-9F97354EDD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79DAC9-AFB9-4BA6-862E-2529212E9218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13B70-19FB-4CF7-971E-95137BD775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786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ГОСУДАРСТВЕННОЕ БЮДЖЕТНОЕ ДОШКОЛЬНОЕ ОБРАЗОВАТЕЛЬНОЕ УЧРЕЖДЕНИЕ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ДЕТСКИЙ САД № 30 КОМПЕНСИРУЮЩЕГО ВИДА 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КАЛИНИНСКОГО РАЙОНА САНКТ-ПЕТЕРБУРГА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988840"/>
            <a:ext cx="4680520" cy="3456384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5536" y="1249950"/>
            <a:ext cx="8367042" cy="5112568"/>
          </a:xfrm>
          <a:prstGeom prst="vertic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«Методическое руководство деятельностью педагогов по приобщению детей </a:t>
            </a:r>
          </a:p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 олимпийскому движению»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Старший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воспитатель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Ушакова Татьяна Викторовна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80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4032448" cy="692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Олимпиада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472608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Пять континентов</a:t>
            </a:r>
            <a:endParaRPr lang="ru-RU" dirty="0"/>
          </a:p>
        </p:txBody>
      </p:sp>
      <p:pic>
        <p:nvPicPr>
          <p:cNvPr id="6" name="Picture 4" descr="Безимени-3-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82" y="2314086"/>
            <a:ext cx="2375495" cy="22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Безимени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77" y="2236385"/>
            <a:ext cx="23042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Безимени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8134"/>
            <a:ext cx="2561699" cy="24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Безимени-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6085"/>
            <a:ext cx="2580082" cy="22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езимени-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8" y="3717032"/>
            <a:ext cx="27127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6256" cy="786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ТАЛИСМАНЫ ОЛИМПИАДЫ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381328"/>
            <a:ext cx="5400600" cy="36004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Зайка, Лучик и Снежинка</a:t>
            </a:r>
            <a:r>
              <a:rPr lang="ru-RU" b="1" dirty="0">
                <a:latin typeface="Times New Roman"/>
                <a:ea typeface="Times New Roman"/>
              </a:rPr>
              <a:t>, Белый медведь.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64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92088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Встречаем Олимпиаду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«Олимпийцы в детском саду»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Музыкально-спортивный праздник для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544616"/>
          </a:xfr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Встречаем Олимпиаду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«Олимпийцы в детском саду»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Музыкально-спортивный праздник для детей старшего дошкольного возраста.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формировать у дошкольников начальные представления об Олимпийских играх современности как части общечеловеческой культуры.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Создавать у детей представление об Олимпийских играх как мирного соревнования в целях физического совершенствования людей, в котором участвуют народы всего мира;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Закреплять у детей знания о символах и ритуалах Олимпийских игр;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Способствовать формированию у детей интереса к занятиям физическими упражнениями через нравственный и эстетический опыт олимпизма;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.Развивать внимание, логическое мышление, творческое воображение детей;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5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Активизировать словарь детей: символ, континент, факел, клятва, девиз, эмблема, пьедестал.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Предварительная работа: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Чтение художественной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литературы;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Рассматривание репродукций,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альбомов по олимпийскому движению;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Просмотр мультфильмов на спортивную тематику;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Просмотр видеоматериалов, где представлены элементы олимпийских игр;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Беседы о спорте;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Выставка рисунков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«Папа, мама и я спортивная семья»;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Создание газет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Олимпик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». </a:t>
            </a:r>
            <a:endParaRPr lang="ru-RU" sz="18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9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6256" cy="457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indent="0" algn="ctr"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381328"/>
            <a:ext cx="3888432" cy="3600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Ушакова Татьяна Викторовна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05725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>
                  <a:solidFill>
                    <a:srgbClr val="000066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СПАСИБО  </a:t>
            </a:r>
            <a:r>
              <a:rPr lang="ru-RU" sz="4400" b="1" dirty="0" smtClean="0">
                <a:ln w="11430">
                  <a:solidFill>
                    <a:srgbClr val="000066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 ВНИМАНИЕ</a:t>
            </a:r>
            <a:endParaRPr lang="ru-RU" sz="4400" b="1" dirty="0">
              <a:ln w="11430">
                <a:solidFill>
                  <a:srgbClr val="000066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Лист предупредительного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контроля: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Анализ условий проведения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игр»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Сроки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проведения: _______________________________________________________________________20______года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Ответственные: ст. воспитатель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_______________________________________________________________________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200800" cy="3744416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81838"/>
              </p:ext>
            </p:extLst>
          </p:nvPr>
        </p:nvGraphicFramePr>
        <p:xfrm>
          <a:off x="179513" y="980727"/>
          <a:ext cx="8856982" cy="487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951"/>
                <a:gridCol w="371640"/>
                <a:gridCol w="371640"/>
                <a:gridCol w="278731"/>
                <a:gridCol w="371640"/>
                <a:gridCol w="371640"/>
                <a:gridCol w="371640"/>
                <a:gridCol w="278731"/>
                <a:gridCol w="371640"/>
                <a:gridCol w="412565"/>
                <a:gridCol w="423626"/>
                <a:gridCol w="1052538"/>
              </a:tblGrid>
              <a:tr h="5040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контроля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</a:t>
                      </a:r>
                      <a:endParaRPr lang="ru-RU" sz="18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3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игрового режима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оборудования для игр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Расположение и хранение игрушек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1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правил пользования игрушками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 игр , игрушек в соответствии с тематикой игр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Взаимосвязь игры с другими видами деятельности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4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чувства ответственности у детей за сохранение игрушек и умения приводить их в порядок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Лист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предупредительного контроля: «Организация подвижных и спортивных игр»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Сроки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проведения: _______________________________________________________________________20______года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Ответственные: ст. воспитатель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_______________________________________________________________________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200800" cy="3744416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12381"/>
              </p:ext>
            </p:extLst>
          </p:nvPr>
        </p:nvGraphicFramePr>
        <p:xfrm>
          <a:off x="179513" y="715773"/>
          <a:ext cx="8876972" cy="583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951"/>
                <a:gridCol w="371640"/>
                <a:gridCol w="371640"/>
                <a:gridCol w="278731"/>
                <a:gridCol w="381635"/>
                <a:gridCol w="371640"/>
                <a:gridCol w="381635"/>
                <a:gridCol w="278731"/>
                <a:gridCol w="371640"/>
                <a:gridCol w="412565"/>
                <a:gridCol w="423626"/>
                <a:gridCol w="1052538"/>
              </a:tblGrid>
              <a:tr h="3056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контроля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игрового режима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оборудования для подвижных (спортивных) игр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Учитывается ли при отборе игр желания детей?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Согласовывают ли дети в игре свои действия с действиями партнера?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Способствует ли игра самовыражению детей?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02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Какие игры преобладают: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-игры с бегом;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-игры с ползанием и лазанием;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-игры с метанием и ловлей;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-народные игры;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-эстафеты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-малоподвижные игры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-спортивные игры (элементы)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</a:rPr>
                        <a:t>-игры на ориентировку в пространстве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6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Лист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</a:rPr>
              <a:t>предупредительного контроля: «Организация подвижных и спортивных игр»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Сроки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проведения: _______________________________________________________________________20______года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</a:rPr>
              <a:t>Ответственные: ст. воспитатель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_______________________________________________________________________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856984" cy="1296144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Оценка</a:t>
            </a:r>
            <a:r>
              <a:rPr lang="ru-RU" dirty="0"/>
              <a:t>: ++ высокий уровень (отлично); + достаточный (хорошо); - критический уровень (удовлетворительно);</a:t>
            </a:r>
          </a:p>
          <a:p>
            <a:r>
              <a:rPr lang="ru-RU" dirty="0"/>
              <a:t>                 - - недостаточный уровень (неудовлетворительно) </a:t>
            </a:r>
          </a:p>
          <a:p>
            <a:r>
              <a:rPr lang="ru-RU" dirty="0"/>
              <a:t>Дата проведения: ___________________________________________________________________</a:t>
            </a:r>
          </a:p>
          <a:p>
            <a:r>
              <a:rPr lang="ru-RU" dirty="0"/>
              <a:t>Должности и подписи ответственных с расшифровкой: _________________________________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58270"/>
              </p:ext>
            </p:extLst>
          </p:nvPr>
        </p:nvGraphicFramePr>
        <p:xfrm>
          <a:off x="179512" y="1052736"/>
          <a:ext cx="8876972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951"/>
                <a:gridCol w="371640"/>
                <a:gridCol w="371640"/>
                <a:gridCol w="278731"/>
                <a:gridCol w="381635"/>
                <a:gridCol w="371640"/>
                <a:gridCol w="381635"/>
                <a:gridCol w="278731"/>
                <a:gridCol w="371640"/>
                <a:gridCol w="412565"/>
                <a:gridCol w="423626"/>
                <a:gridCol w="1052538"/>
              </a:tblGrid>
              <a:tr h="3338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контроля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spc="-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Эмоциональны ли дети в игре?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Достаточно ли времени для игровой деятельности?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Содержат ли игры элементы новизны?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943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 ли воспитатель понимает свою роль в руководстве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играми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детей?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-показ;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-совет;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-рекомендация,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-объяснение правил;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-руководство поведением детей;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-создание положительных эмоций;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-оценивание игровых действий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62473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результаты мониторинга условий проведения игр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328592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" dirty="0" smtClean="0"/>
              <a:t>мониторинг</a:t>
            </a:r>
            <a:endParaRPr lang="ru-RU" sz="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6271163"/>
              </p:ext>
            </p:extLst>
          </p:nvPr>
        </p:nvGraphicFramePr>
        <p:xfrm>
          <a:off x="539552" y="112474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3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625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Задачи годового плана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688632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Задачи: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Формировать у детей представления об Олимпийских играх как мирном соревновании с целью физического  и социально-нравственного совершенствования людей (в процессе ознакомления дошкольников с первоначальными сведениями из истории Олимпийского движения древности как достижения общечеловеческой культуры).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Развивать у детей интерес к занятиям физической  культурой и спортом, умения и навыки сотрудничества через нравственный и эстетический опыт Олимпизма, а также потребности в новых знаниях о способах сохранения и укрепления здоровья.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Развивать у детей стремление к актуализации опыта других и своего собственного по укреплению и сохранению здоровья посредствам занятий физической культурой.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Воспитывать у детей такие качества личности, как целеустремленность, организованность, инициативность, трудолюбие.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9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625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Тематическое планирование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Приобщение детей к олимпиаде и олимпийскому движению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688632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" dirty="0" smtClean="0"/>
              <a:t>планирование</a:t>
            </a:r>
            <a:endParaRPr lang="ru-RU" sz="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06478"/>
              </p:ext>
            </p:extLst>
          </p:nvPr>
        </p:nvGraphicFramePr>
        <p:xfrm>
          <a:off x="107503" y="1052736"/>
          <a:ext cx="8712969" cy="56969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8006"/>
                <a:gridCol w="866699"/>
                <a:gridCol w="1851423"/>
                <a:gridCol w="5486841"/>
              </a:tblGrid>
              <a:tr h="627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Название темы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Спорт и спортсмены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Что такое спорт. Кто такие спортсмены. Что нужно делать, чтобы стать спортсменом.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Боги и люди Олимпии.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Боги и герои Олимпа. Физическое совершенство. Красота тела и движений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Олимпийские игры древности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Зарождение Олимпийских игр. Традиции Олимпийских игр древности. Программа состязаний.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Награды.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Январь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Зимние виды спорта.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Зимняя Олимпиада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Зимние виды спорта. Программа соревнований Зимней Олимпиады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Символика Олимпийских игр.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Эмблема и флаг олимпийского движения. Девиз олимпийского движения. Традиционные ритуалы Олимпийских игр: зажжение олимпийского огня, факельная эстафета, олимпийская клятва, национальный гимн в честь победителей.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6256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Тематическое планирование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</a:rPr>
              <a:t>Приобщение детей к олимпиаде и олимпийскому движению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688632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" dirty="0" smtClean="0"/>
              <a:t>планирование</a:t>
            </a:r>
            <a:endParaRPr lang="ru-RU" sz="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4533"/>
              </p:ext>
            </p:extLst>
          </p:nvPr>
        </p:nvGraphicFramePr>
        <p:xfrm>
          <a:off x="304799" y="1052737"/>
          <a:ext cx="8515672" cy="40521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22"/>
                <a:gridCol w="694520"/>
                <a:gridCol w="1980134"/>
                <a:gridCol w="5362596"/>
              </a:tblGrid>
              <a:tr h="93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Спортивные награды.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Призовые места. Медали (золото, серебро, бронза).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Кубки, призы.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Знаменитые олимпийцы.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Знаменитые олимпийцы. Истории олимпийских рекордов.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Параолимпийцы.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Я – олимпийский чемпион.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Кто такой чемпион. Каким он должен быть. Я – будущий чемпион. Олимпиада Сочи 2014года.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Июнь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Летние виды спорта.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Летняя Олимпиада.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Летние виды спорта. Программа соревнований Летней Олимпиады.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57" marR="63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9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272808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Рекомендации педагогам в работе по приобщению детей к олимпийскому движению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593537"/>
              </p:ext>
            </p:extLst>
          </p:nvPr>
        </p:nvGraphicFramePr>
        <p:xfrm>
          <a:off x="323528" y="1124744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4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881</TotalTime>
  <Words>767</Words>
  <Application>Microsoft Office PowerPoint</Application>
  <PresentationFormat>Экран (4:3)</PresentationFormat>
  <Paragraphs>396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ГОСУДАРСТВЕННОЕ БЮДЖЕТНОЕ ДОШКОЛЬНОЕ ОБРАЗОВАТЕЛЬНОЕ УЧРЕЖДЕНИЕ  ДЕТСКИЙ САД № 30 КОМПЕНСИРУЮЩЕГО ВИДА   КАЛИНИНСКОГО РАЙОНА САНКТ-ПЕТЕРБУРГА</vt:lpstr>
      <vt:lpstr>Лист предупредительного контроля: «Анализ условий проведения игр» Сроки проведения: _______________________________________________________________________20______года Ответственные: ст. воспитатель _______________________________________________________________________ </vt:lpstr>
      <vt:lpstr>Лист предупредительного контроля: «Организация подвижных и спортивных игр» Сроки проведения: _______________________________________________________________________20______года Ответственные: ст. воспитатель _______________________________________________________________________ </vt:lpstr>
      <vt:lpstr>Лист предупредительного контроля: «Организация подвижных и спортивных игр» Сроки проведения: _______________________________________________________________________20______года Ответственные: ст. воспитатель _______________________________________________________________________ </vt:lpstr>
      <vt:lpstr> результаты мониторинга условий проведения игр</vt:lpstr>
      <vt:lpstr> Задачи годового плана</vt:lpstr>
      <vt:lpstr>Тематическое планирование  Приобщение детей к олимпиаде и олимпийскому движению</vt:lpstr>
      <vt:lpstr>Тематическое планирование  Приобщение детей к олимпиаде и олимпийскому движению</vt:lpstr>
      <vt:lpstr>Рекомендации педагогам в работе по приобщению детей к олимпийскому движению</vt:lpstr>
      <vt:lpstr>Олимпиада</vt:lpstr>
      <vt:lpstr>ТАЛИСМАНЫ ОЛИМПИАДЫ</vt:lpstr>
      <vt:lpstr>Встречаем Олимпиаду «Олимпийцы в детском саду» Музыкально-спортивный праздник для детей старшего дошкольного возраста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Арсений</cp:lastModifiedBy>
  <cp:revision>64</cp:revision>
  <dcterms:created xsi:type="dcterms:W3CDTF">2013-11-07T15:35:27Z</dcterms:created>
  <dcterms:modified xsi:type="dcterms:W3CDTF">2015-10-10T14:47:47Z</dcterms:modified>
</cp:coreProperties>
</file>