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2857" autoAdjust="0"/>
  </p:normalViewPr>
  <p:slideViewPr>
    <p:cSldViewPr>
      <p:cViewPr>
        <p:scale>
          <a:sx n="80" d="100"/>
          <a:sy n="80" d="100"/>
        </p:scale>
        <p:origin x="-21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DB37C0-1EE5-4A64-8577-ED4718C832FB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3B5A20-82AC-43B5-93D9-A67542C78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10443E-B126-4E3A-B306-BE176F77ADB7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16022-DCD0-439A-890A-28C63A5202B2}" type="datetimeFigureOut">
              <a:rPr lang="ru-RU"/>
              <a:pPr>
                <a:defRPr/>
              </a:pPr>
              <a:t>19.02.2014</a:t>
            </a:fld>
            <a:endParaRPr lang="ru-RU" dirty="0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6D717-3AAF-4B94-97CD-E6D2D78224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1F280-5BF8-4222-B126-2D50914EA579}" type="datetimeFigureOut">
              <a:rPr lang="ru-RU"/>
              <a:pPr>
                <a:defRPr/>
              </a:pPr>
              <a:t>19.02.2014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BFED3-3A04-45C2-8D81-BE639F04EA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0F380-7AC9-49BC-A7B7-DEA525150548}" type="datetimeFigureOut">
              <a:rPr lang="ru-RU"/>
              <a:pPr>
                <a:defRPr/>
              </a:pPr>
              <a:t>19.02.2014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376A-4A5E-48FB-8EA1-93A8454ABA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67200" y="1600200"/>
            <a:ext cx="3657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3657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67200" y="3938588"/>
            <a:ext cx="3657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42143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BC6928-839E-4E38-B4ED-725186488109}" type="datetimeFigureOut">
              <a:rPr lang="ru-RU"/>
              <a:pPr>
                <a:defRPr/>
              </a:pPr>
              <a:t>19.02.2014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45D06-A8A3-46E9-9E9E-ED8354B833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9D32E-806C-47AA-8E04-D0968F79AB10}" type="datetimeFigureOut">
              <a:rPr lang="ru-RU"/>
              <a:pPr>
                <a:defRPr/>
              </a:pPr>
              <a:t>19.02.2014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FFCD8-21C9-4EF6-86EB-2990DE4623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8920D-7198-40C8-89CA-3BF434F5305A}" type="datetimeFigureOut">
              <a:rPr lang="ru-RU"/>
              <a:pPr>
                <a:defRPr/>
              </a:pPr>
              <a:t>19.02.2014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B2DF-3BBF-47B3-9CEB-D4AB8A110A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5C3A-4586-482B-BEEF-20584219D980}" type="datetimeFigureOut">
              <a:rPr lang="ru-RU"/>
              <a:pPr>
                <a:defRPr/>
              </a:pPr>
              <a:t>19.02.2014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71B0D-8E4D-488C-AB8D-071519CA95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FDD4-EC0C-4BED-A990-CC11F1B6C824}" type="datetimeFigureOut">
              <a:rPr lang="ru-RU"/>
              <a:pPr>
                <a:defRPr/>
              </a:pPr>
              <a:t>19.02.2014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28DC3-8096-4E95-B2F8-E2363A46F1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9A04-C6A1-4C3D-B280-D92C92A7DA1C}" type="datetimeFigureOut">
              <a:rPr lang="ru-RU"/>
              <a:pPr>
                <a:defRPr/>
              </a:pPr>
              <a:t>19.02.2014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CED7-0BF1-4526-AC75-D898594130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963FB-9048-494E-B41F-00B7DB768A94}" type="datetimeFigureOut">
              <a:rPr lang="ru-RU"/>
              <a:pPr>
                <a:defRPr/>
              </a:pPr>
              <a:t>19.02.2014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1DE4-045C-49A9-8B14-2921037706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89122-AF4E-432F-B36D-2E4B8F91F961}" type="datetimeFigureOut">
              <a:rPr lang="ru-RU"/>
              <a:pPr>
                <a:defRPr/>
              </a:pPr>
              <a:t>19.02.2014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3FAA1-C809-4921-B14B-5C4F87E1F4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FEB2-7480-4411-8239-259BFF9124A1}" type="datetimeFigureOut">
              <a:rPr lang="ru-RU"/>
              <a:pPr>
                <a:defRPr/>
              </a:pPr>
              <a:t>19.02.2014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6C3C2-0CBC-4448-9F25-674AAC7080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D37E18-DFA7-4450-889A-1FA71C377E1F}" type="datetimeFigureOut">
              <a:rPr lang="ru-RU"/>
              <a:pPr>
                <a:defRPr/>
              </a:pPr>
              <a:t>19.02.2014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6C7C60-C72B-4916-A569-BB8FB236C2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2" r:id="rId1"/>
    <p:sldLayoutId id="2147483805" r:id="rId2"/>
    <p:sldLayoutId id="2147483813" r:id="rId3"/>
    <p:sldLayoutId id="2147483806" r:id="rId4"/>
    <p:sldLayoutId id="2147483814" r:id="rId5"/>
    <p:sldLayoutId id="2147483807" r:id="rId6"/>
    <p:sldLayoutId id="2147483808" r:id="rId7"/>
    <p:sldLayoutId id="2147483815" r:id="rId8"/>
    <p:sldLayoutId id="2147483816" r:id="rId9"/>
    <p:sldLayoutId id="2147483809" r:id="rId10"/>
    <p:sldLayoutId id="2147483810" r:id="rId11"/>
    <p:sldLayoutId id="2147483811" r:id="rId12"/>
  </p:sldLayoutIdLst>
  <p:transition>
    <p:pull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/>
          </p:cNvSpPr>
          <p:nvPr>
            <p:ph type="ctrTitle" idx="4294967295"/>
          </p:nvPr>
        </p:nvSpPr>
        <p:spPr>
          <a:xfrm>
            <a:off x="0" y="692150"/>
            <a:ext cx="8893175" cy="3241675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00FFFF"/>
                </a:solidFill>
                <a:latin typeface="Arial" charset="0"/>
              </a:rPr>
              <a:t>    </a:t>
            </a:r>
            <a:r>
              <a:rPr lang="ru-RU" sz="4800" b="1" i="1" dirty="0" smtClean="0">
                <a:solidFill>
                  <a:srgbClr val="00FFFF"/>
                </a:solidFill>
              </a:rPr>
              <a:t>Народные традиции              		в современном   		костюме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type="subTitle" idx="1"/>
          </p:nvPr>
        </p:nvSpPr>
        <p:spPr>
          <a:xfrm>
            <a:off x="4067175" y="4652963"/>
            <a:ext cx="4826000" cy="1752600"/>
          </a:xfrm>
        </p:spPr>
        <p:txBody>
          <a:bodyPr/>
          <a:lstStyle/>
          <a:p>
            <a:pPr marL="36513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/>
              <a:t> </a:t>
            </a:r>
            <a:endParaRPr lang="ru-RU" sz="2200" b="1" i="1" dirty="0" smtClean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214313" y="274638"/>
            <a:ext cx="8572500" cy="1143000"/>
          </a:xfrm>
        </p:spPr>
        <p:txBody>
          <a:bodyPr/>
          <a:lstStyle/>
          <a:p>
            <a:r>
              <a:rPr lang="ru-RU" smtClean="0"/>
              <a:t>                  Кокошник</a:t>
            </a:r>
          </a:p>
        </p:txBody>
      </p:sp>
      <p:sp>
        <p:nvSpPr>
          <p:cNvPr id="16387" name="Содержимое 4"/>
          <p:cNvSpPr>
            <a:spLocks noGrp="1"/>
          </p:cNvSpPr>
          <p:nvPr>
            <p:ph sz="half" idx="1"/>
          </p:nvPr>
        </p:nvSpPr>
        <p:spPr>
          <a:xfrm>
            <a:off x="285750" y="1600200"/>
            <a:ext cx="4071938" cy="47577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       </a:t>
            </a:r>
            <a:r>
              <a:rPr lang="ru-RU" sz="2000" dirty="0" smtClean="0"/>
              <a:t>Самым нарядным женским головным  убором был кокошник — цельный, украшенный жемчугом , с очень высокой передней частью. Иногда к нему прикрепляли покрывало из дорогой узорной ткани. </a:t>
            </a:r>
          </a:p>
        </p:txBody>
      </p:sp>
      <p:pic>
        <p:nvPicPr>
          <p:cNvPr id="16389" name="Picture 5" descr="C:\Documents and Settings\Ксю\Рабочий стол\iй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500188"/>
            <a:ext cx="270668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1143000"/>
          </a:xfrm>
        </p:spPr>
        <p:txBody>
          <a:bodyPr/>
          <a:lstStyle/>
          <a:p>
            <a:r>
              <a:rPr lang="ru-RU" smtClean="0"/>
              <a:t>           Городской костюм</a:t>
            </a:r>
          </a:p>
        </p:txBody>
      </p:sp>
      <p:sp>
        <p:nvSpPr>
          <p:cNvPr id="17411" name="Содержимое 4"/>
          <p:cNvSpPr>
            <a:spLocks noGrp="1"/>
          </p:cNvSpPr>
          <p:nvPr>
            <p:ph sz="half" idx="1"/>
          </p:nvPr>
        </p:nvSpPr>
        <p:spPr>
          <a:xfrm>
            <a:off x="214313" y="1428750"/>
            <a:ext cx="4643437" cy="5143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          </a:t>
            </a:r>
            <a:r>
              <a:rPr lang="ru-RU" sz="2000" dirty="0" smtClean="0"/>
              <a:t>В конце </a:t>
            </a:r>
            <a:r>
              <a:rPr lang="en-US" sz="2000" dirty="0" smtClean="0"/>
              <a:t>XIX</a:t>
            </a:r>
            <a:r>
              <a:rPr lang="ru-RU" sz="2000" dirty="0" smtClean="0"/>
              <a:t> века в народной одежде  наряду с фабричными тканями утверждаются  и формы городского костюма, более однообразные. На смену сарафанам, понёвам и рубахам приходит парочка</a:t>
            </a:r>
            <a:r>
              <a:rPr lang="en-US" sz="2000" dirty="0" smtClean="0"/>
              <a:t> —</a:t>
            </a:r>
            <a:r>
              <a:rPr lang="ru-RU" sz="2000" dirty="0" smtClean="0"/>
              <a:t> приталенная кофта и расклешённая юбка. В ней традиции сочетают с требованиями городской моды. Кофту шили с воротником-стойкой, кружевной вставкой на груди и пышными рукавами, юбку — широкой, с оборкой по подолу. Будничная одежда была из ситца, а праздничная — из шелка.   </a:t>
            </a:r>
            <a:endParaRPr lang="ru-RU" dirty="0" smtClean="0"/>
          </a:p>
        </p:txBody>
      </p:sp>
      <p:pic>
        <p:nvPicPr>
          <p:cNvPr id="17413" name="Picture 5" descr="C:\Documents and Settings\Ксю\Рабочий стол\l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285875"/>
            <a:ext cx="279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>
          <a:xfrm>
            <a:off x="214313" y="274638"/>
            <a:ext cx="8501062" cy="1143000"/>
          </a:xfrm>
        </p:spPr>
        <p:txBody>
          <a:bodyPr/>
          <a:lstStyle/>
          <a:p>
            <a:r>
              <a:rPr lang="ru-RU" smtClean="0"/>
              <a:t>          Современный костюм</a:t>
            </a:r>
          </a:p>
        </p:txBody>
      </p:sp>
      <p:sp>
        <p:nvSpPr>
          <p:cNvPr id="19459" name="Содержимое 4"/>
          <p:cNvSpPr>
            <a:spLocks noGrp="1"/>
          </p:cNvSpPr>
          <p:nvPr>
            <p:ph sz="half" idx="1"/>
          </p:nvPr>
        </p:nvSpPr>
        <p:spPr>
          <a:xfrm>
            <a:off x="214313" y="1600200"/>
            <a:ext cx="4500562" cy="49006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  </a:t>
            </a:r>
            <a:r>
              <a:rPr lang="ru-RU" sz="2000" smtClean="0"/>
              <a:t>Современный костюм созвучен народному в использовании похожих материалов, цветовых решений, рисунков: клетки, полоски различных ритмов и масштабов. Платки, меховые головные уборы, пояса подчеркивают национальные особенности. Костюм каждого народа является памятником народного искусства, художественным ансамблем, главным в котором  является сам человек . </a:t>
            </a:r>
          </a:p>
        </p:txBody>
      </p:sp>
      <p:pic>
        <p:nvPicPr>
          <p:cNvPr id="19460" name="Picture 4" descr="G:\Новая папка\img004.t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700213"/>
            <a:ext cx="20240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G:\Новая папка\img014.t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4006850"/>
            <a:ext cx="2071687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>
          <a:xfrm>
            <a:off x="214313" y="274638"/>
            <a:ext cx="8572500" cy="1143000"/>
          </a:xfrm>
        </p:spPr>
        <p:txBody>
          <a:bodyPr/>
          <a:lstStyle/>
          <a:p>
            <a:r>
              <a:rPr lang="ru-RU" smtClean="0"/>
              <a:t>            Одежда для работы</a:t>
            </a:r>
          </a:p>
        </p:txBody>
      </p:sp>
      <p:sp>
        <p:nvSpPr>
          <p:cNvPr id="20483" name="Содержимое 4"/>
          <p:cNvSpPr>
            <a:spLocks noGrp="1"/>
          </p:cNvSpPr>
          <p:nvPr>
            <p:ph sz="half" idx="1"/>
          </p:nvPr>
        </p:nvSpPr>
        <p:spPr>
          <a:xfrm>
            <a:off x="214313" y="1571625"/>
            <a:ext cx="4429125" cy="49720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       </a:t>
            </a:r>
            <a:r>
              <a:rPr lang="ru-RU" sz="2000" dirty="0" smtClean="0"/>
              <a:t>Одежда для работы — одежда для работников учреждений, институтов , школ. Эта одежда имеет следующие формы, свободные или слегка прилегающие к фигуре, удобство в работе. Технология изготовления рассчитана на массовое производство, проектировка осуществляется на основе идей с современными требованиями Недопустима здесь такая  отделка , как вышивка.  </a:t>
            </a:r>
          </a:p>
        </p:txBody>
      </p:sp>
      <p:pic>
        <p:nvPicPr>
          <p:cNvPr id="20484" name="Picture 4" descr="G:\Новая папка\img008.t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214438"/>
            <a:ext cx="389413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</p:spPr>
        <p:txBody>
          <a:bodyPr/>
          <a:lstStyle/>
          <a:p>
            <a:r>
              <a:rPr lang="ru-RU" smtClean="0"/>
              <a:t>            Домашняя одежда</a:t>
            </a:r>
          </a:p>
        </p:txBody>
      </p:sp>
      <p:sp>
        <p:nvSpPr>
          <p:cNvPr id="21507" name="Содержимое 4"/>
          <p:cNvSpPr>
            <a:spLocks noGrp="1"/>
          </p:cNvSpPr>
          <p:nvPr>
            <p:ph sz="half" idx="1"/>
          </p:nvPr>
        </p:nvSpPr>
        <p:spPr>
          <a:xfrm>
            <a:off x="214313" y="1600200"/>
            <a:ext cx="4500562" cy="48291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        </a:t>
            </a:r>
            <a:r>
              <a:rPr lang="ru-RU" sz="2000" dirty="0" smtClean="0"/>
              <a:t>Назначение домашней одежды — создавать человеку условия  для занятий и отдыха. Домашняя одежда должна быть удобной по форме и покрою, сочетать в себе черты декоративности , соответствовать индивидуальности  человека. Домашняя одежда более  разнообразна по форме, цвету и тканям .Существует три подгруппы : 1) для сна; 2) для домашней работы; 3) для отдыха.</a:t>
            </a:r>
          </a:p>
        </p:txBody>
      </p:sp>
      <p:pic>
        <p:nvPicPr>
          <p:cNvPr id="21508" name="Picture 4" descr="G:\Новая папка\img007.t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428867"/>
            <a:ext cx="2786082" cy="38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>
          <a:xfrm>
            <a:off x="0" y="333375"/>
            <a:ext cx="8401050" cy="1143000"/>
          </a:xfrm>
        </p:spPr>
        <p:txBody>
          <a:bodyPr/>
          <a:lstStyle/>
          <a:p>
            <a:r>
              <a:rPr lang="ru-RU" smtClean="0"/>
              <a:t>              Верхняя одежда</a:t>
            </a:r>
          </a:p>
        </p:txBody>
      </p:sp>
      <p:sp>
        <p:nvSpPr>
          <p:cNvPr id="22531" name="Содержимое 4"/>
          <p:cNvSpPr>
            <a:spLocks noGrp="1"/>
          </p:cNvSpPr>
          <p:nvPr>
            <p:ph sz="half" idx="1"/>
          </p:nvPr>
        </p:nvSpPr>
        <p:spPr>
          <a:xfrm>
            <a:off x="357188" y="1600200"/>
            <a:ext cx="4357687" cy="47577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К верхней одежде относятся костюмы, плащи, пальто. Деление верхней одежды на сезоны оказывает влияние на выбор мотивов, применяемых для её моделирования. Верхняя одежда отличается от платья большей строгостью. В её решении не допускается  яркая вышивка, пестрота. Это обусловлено и сферой применения верхней одежды, значительно большей продолжительностью  употребления.</a:t>
            </a:r>
          </a:p>
        </p:txBody>
      </p:sp>
      <p:pic>
        <p:nvPicPr>
          <p:cNvPr id="22532" name="Picture 4" descr="G:\Новая папка\img010.t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412875"/>
            <a:ext cx="2087563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G:\Новая папка\img012.t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3810000"/>
            <a:ext cx="22145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</p:spPr>
        <p:txBody>
          <a:bodyPr/>
          <a:lstStyle/>
          <a:p>
            <a:r>
              <a:rPr lang="ru-RU" smtClean="0"/>
              <a:t>            Нарядная одежда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sz="half" idx="1"/>
          </p:nvPr>
        </p:nvSpPr>
        <p:spPr>
          <a:xfrm>
            <a:off x="357188" y="1600200"/>
            <a:ext cx="4357687" cy="49006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      </a:t>
            </a:r>
            <a:r>
              <a:rPr lang="ru-RU" sz="2000" dirty="0" smtClean="0"/>
              <a:t>К нарядной одежде относятся платья, костюмы. Нарядность проявляется  в форме – одежда динамична . Нарядная одежда выражает новое в моде. Ткани для изготовления очень разнообразны  по строению, цвету , фактуре и рисунку. Внешний вид нарядной одежды служит для украшения человека.</a:t>
            </a:r>
          </a:p>
        </p:txBody>
      </p:sp>
      <p:pic>
        <p:nvPicPr>
          <p:cNvPr id="23556" name="Picture 4" descr="G:\Новая папка\img005.t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484313"/>
            <a:ext cx="3700463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Заключение</a:t>
            </a:r>
          </a:p>
        </p:txBody>
      </p:sp>
      <p:sp>
        <p:nvSpPr>
          <p:cNvPr id="24579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49006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        </a:t>
            </a:r>
            <a:r>
              <a:rPr lang="ru-RU" sz="2400" dirty="0" smtClean="0"/>
              <a:t>Анализируя историю народного костюма, рассматривая современный костюм, можно  заключить , что в любом современном костюме должны проявляться черты народного, традиционного, что делает костюм самобытнее, роднее, ближе, дороже. При этом нужно иметь в виду, что костюм, мода — явление интернациональное ; поэтому было бы несправедливо исключать взаимовлияние костюмов, моды всех стран мира.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           Достижение единства в многообразии и многообразия в единстве – путь развития и обновления современного костюма.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11430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Народная одежда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600200"/>
            <a:ext cx="4572000" cy="49720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dirty="0" smtClean="0"/>
              <a:t>         У русской национальной одежды — многовековая история. Характер ее соответствовал внешнему облику, образу жизни, географическому положению и характеру труда народа. Северная часть России была в стороне от промышленных центров, поэтому здесь полнее сохранились  традиционные черты. К югу (Рязань, Орел, и </a:t>
            </a:r>
            <a:r>
              <a:rPr lang="ru-RU" sz="2000" dirty="0" err="1" smtClean="0"/>
              <a:t>др</a:t>
            </a:r>
            <a:r>
              <a:rPr lang="ru-RU" sz="2000" dirty="0" smtClean="0"/>
              <a:t>) национальный костюм получил заметное развитие. Проявилось это в женском костюме: на севере — сарафан, а на юге — понёва.</a:t>
            </a:r>
          </a:p>
        </p:txBody>
      </p:sp>
      <p:sp>
        <p:nvSpPr>
          <p:cNvPr id="8196" name="Содержимое 4"/>
          <p:cNvSpPr>
            <a:spLocks noGrp="1"/>
          </p:cNvSpPr>
          <p:nvPr>
            <p:ph sz="half" idx="2"/>
          </p:nvPr>
        </p:nvSpPr>
        <p:spPr>
          <a:xfrm>
            <a:off x="4714875" y="1600200"/>
            <a:ext cx="4143375" cy="4900613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8197" name="Picture 5" descr="C:\Documents and Settings\Лёха\Мои документы\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785938"/>
            <a:ext cx="4286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4"/>
          <p:cNvSpPr>
            <a:spLocks noGrp="1"/>
          </p:cNvSpPr>
          <p:nvPr>
            <p:ph sz="half" idx="1"/>
          </p:nvPr>
        </p:nvSpPr>
        <p:spPr>
          <a:xfrm>
            <a:off x="214313" y="1571625"/>
            <a:ext cx="4429125" cy="49720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       </a:t>
            </a:r>
            <a:r>
              <a:rPr lang="ru-RU" sz="2000" dirty="0" smtClean="0"/>
              <a:t>Русская народная одежда различалась по назначению (будничная, праздничная, свадебная, траурная), возрасту, семейному положению. При этом менялись цвет и количество узоров. Самой нарядной одеждой на Руси считалась одежда из красной ткани. Понятия «красный» и «красивый»  были в народном представлении однозначны</a:t>
            </a:r>
          </a:p>
        </p:txBody>
      </p:sp>
      <p:pic>
        <p:nvPicPr>
          <p:cNvPr id="9220" name="Picture 4" descr="C:\Documents and Settings\Ксю\Рабочий стол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85750"/>
            <a:ext cx="1571625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C:\Documents and Settings\Ксю\Рабочий стол\t_r01_08_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1643063"/>
            <a:ext cx="17145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6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01063" cy="1143000"/>
          </a:xfrm>
        </p:spPr>
        <p:txBody>
          <a:bodyPr/>
          <a:lstStyle/>
          <a:p>
            <a:r>
              <a:rPr lang="ru-RU" smtClean="0"/>
              <a:t>               Женский костюм</a:t>
            </a:r>
          </a:p>
        </p:txBody>
      </p:sp>
      <p:sp>
        <p:nvSpPr>
          <p:cNvPr id="10243" name="Содержимое 7"/>
          <p:cNvSpPr>
            <a:spLocks noGrp="1"/>
          </p:cNvSpPr>
          <p:nvPr>
            <p:ph sz="half" idx="1"/>
          </p:nvPr>
        </p:nvSpPr>
        <p:spPr>
          <a:xfrm>
            <a:off x="214313" y="1600200"/>
            <a:ext cx="4286250" cy="49006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  </a:t>
            </a:r>
            <a:r>
              <a:rPr lang="ru-RU" sz="2000" smtClean="0"/>
              <a:t>Основными частями женского народного костюма  были рубаха, передник, сарафан, понёва, нагрудник, шушпан. Рубаху шили из белого полотна или шелка и носили с поясом. Длиной она была до ступней, с длинными рукавами. Горловину и рукава украшали вышивка или полоска отделочной ткани. У каждой части рубахи  был свой орнамент.  </a:t>
            </a:r>
            <a:endParaRPr lang="ru-RU" smtClean="0"/>
          </a:p>
        </p:txBody>
      </p:sp>
      <p:pic>
        <p:nvPicPr>
          <p:cNvPr id="10245" name="Picture 5" descr="C:\Documents and Settings\Лёха\Мои документы\clip_image0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1571625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214313" y="274638"/>
            <a:ext cx="8572500" cy="1143000"/>
          </a:xfrm>
        </p:spPr>
        <p:txBody>
          <a:bodyPr/>
          <a:lstStyle/>
          <a:p>
            <a:r>
              <a:rPr lang="ru-RU" smtClean="0"/>
              <a:t>                   Передник</a:t>
            </a:r>
          </a:p>
        </p:txBody>
      </p:sp>
      <p:sp>
        <p:nvSpPr>
          <p:cNvPr id="11267" name="Содержимое 4"/>
          <p:cNvSpPr>
            <a:spLocks noGrp="1"/>
          </p:cNvSpPr>
          <p:nvPr>
            <p:ph sz="half" idx="1"/>
          </p:nvPr>
        </p:nvSpPr>
        <p:spPr>
          <a:xfrm>
            <a:off x="214313" y="1600200"/>
            <a:ext cx="4286250" cy="49720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  </a:t>
            </a:r>
            <a:r>
              <a:rPr lang="ru-RU" sz="2000" smtClean="0"/>
              <a:t>Самой украшенной частью  женского русского костюма был передник. Обычно его делали из холста  и орнаментировали вышивкой, тканым узором, цветными отделочными вставками, шелковыми узорными лентами. Край передника оформляли  зубцами, белым и цветным кружевом, бахромой из шелковых или шерстяных ниток, оборкой разной ширины.      </a:t>
            </a:r>
          </a:p>
        </p:txBody>
      </p:sp>
      <p:pic>
        <p:nvPicPr>
          <p:cNvPr id="11269" name="Picture 5" descr="C:\Documents and Settings\Лёха\Мои документы\clip_image0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1714500"/>
            <a:ext cx="37147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1143000"/>
          </a:xfrm>
        </p:spPr>
        <p:txBody>
          <a:bodyPr/>
          <a:lstStyle/>
          <a:p>
            <a:r>
              <a:rPr lang="ru-RU" smtClean="0"/>
              <a:t>                   Сарафан</a:t>
            </a:r>
          </a:p>
        </p:txBody>
      </p:sp>
      <p:sp>
        <p:nvSpPr>
          <p:cNvPr id="12291" name="Содержимое 4"/>
          <p:cNvSpPr>
            <a:spLocks noGrp="1"/>
          </p:cNvSpPr>
          <p:nvPr>
            <p:ph sz="half" idx="1"/>
          </p:nvPr>
        </p:nvSpPr>
        <p:spPr>
          <a:xfrm>
            <a:off x="214313" y="1600200"/>
            <a:ext cx="4429125" cy="49006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      </a:t>
            </a:r>
            <a:r>
              <a:rPr lang="ru-RU" sz="2000" dirty="0" smtClean="0"/>
              <a:t>Белые</a:t>
            </a:r>
            <a:r>
              <a:rPr lang="ru-RU" dirty="0" smtClean="0"/>
              <a:t> </a:t>
            </a:r>
            <a:r>
              <a:rPr lang="ru-RU" sz="2000" dirty="0" smtClean="0"/>
              <a:t>рубахи и передники носили с сарафанами. Сарафаны делали из однотонной без узора ткани — синего холста, бязи и т. п. </a:t>
            </a:r>
            <a:r>
              <a:rPr lang="ru-RU" sz="2000" dirty="0" err="1" smtClean="0"/>
              <a:t>Многоузорная</a:t>
            </a:r>
            <a:r>
              <a:rPr lang="ru-RU" sz="2000" dirty="0" smtClean="0"/>
              <a:t> и многокрасочная вышивка выигрывала на темном гладком фоне сарафана. Распространённым был сарафан с силуэтом усечённого конуса, придающий фигуре стройность. </a:t>
            </a:r>
            <a:r>
              <a:rPr lang="ru-RU" sz="2000" dirty="0" err="1" smtClean="0"/>
              <a:t>Косоклинный</a:t>
            </a:r>
            <a:r>
              <a:rPr lang="ru-RU" sz="2000" dirty="0" smtClean="0"/>
              <a:t> сарафан с цветной полосой — основа девичьего костюма.</a:t>
            </a:r>
          </a:p>
        </p:txBody>
      </p:sp>
      <p:pic>
        <p:nvPicPr>
          <p:cNvPr id="12293" name="Picture 5" descr="C:\Documents and Settings\Лёха\Мои документы\clip_image0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500063"/>
            <a:ext cx="2286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dirty="0" smtClean="0"/>
              <a:t>        В одежде  русского Севера от древнерусского костюма  сохраняются «</a:t>
            </a:r>
            <a:r>
              <a:rPr lang="ru-RU" sz="2000" dirty="0" err="1" smtClean="0"/>
              <a:t>епанечки</a:t>
            </a:r>
            <a:r>
              <a:rPr lang="ru-RU" sz="2000" dirty="0" smtClean="0"/>
              <a:t>» и душегреи, стёганные на вате, с рукавами. На рисунке  под буквой </a:t>
            </a:r>
            <a:r>
              <a:rPr lang="ru-RU" sz="2000" i="1" dirty="0" smtClean="0"/>
              <a:t>в —</a:t>
            </a:r>
            <a:r>
              <a:rPr lang="ru-RU" sz="2000" dirty="0" smtClean="0"/>
              <a:t> костюм крестьянки Тверской губернии : сарафан, «</a:t>
            </a:r>
            <a:r>
              <a:rPr lang="ru-RU" sz="2000" dirty="0" err="1" smtClean="0"/>
              <a:t>епанечка</a:t>
            </a:r>
            <a:r>
              <a:rPr lang="ru-RU" sz="2000" dirty="0" smtClean="0"/>
              <a:t>» , парчовая рубаха  и  нарядный  кокошник.</a:t>
            </a:r>
          </a:p>
        </p:txBody>
      </p:sp>
      <p:pic>
        <p:nvPicPr>
          <p:cNvPr id="13317" name="Picture 5" descr="C:\Documents and Settings\Лёха\Мои документы\clip_image0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43063"/>
            <a:ext cx="44291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1143000"/>
          </a:xfrm>
        </p:spPr>
        <p:txBody>
          <a:bodyPr/>
          <a:lstStyle/>
          <a:p>
            <a:r>
              <a:rPr lang="ru-RU" smtClean="0"/>
              <a:t>                     Понёва</a:t>
            </a:r>
          </a:p>
        </p:txBody>
      </p:sp>
      <p:sp>
        <p:nvSpPr>
          <p:cNvPr id="14339" name="Содержимое 4"/>
          <p:cNvSpPr>
            <a:spLocks noGrp="1"/>
          </p:cNvSpPr>
          <p:nvPr>
            <p:ph sz="half" idx="1"/>
          </p:nvPr>
        </p:nvSpPr>
        <p:spPr>
          <a:xfrm>
            <a:off x="214313" y="1500188"/>
            <a:ext cx="4357687" cy="52149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      </a:t>
            </a:r>
            <a:r>
              <a:rPr lang="ru-RU" sz="2000" dirty="0" smtClean="0"/>
              <a:t>Понёва — поясная одежда из шерстяной ткани , иногда на холщовой подкладке. Шили понёвы чаще всего из тёмно-синей, черной , красной ткани с клетчатым или полосатым узором. Будничные понёвы отделывались скромно, праздничные — богато: узорной тесьмой, вставками из кумача, крашенины, мишурным кружевом, блёстками. Цветовое решение понёв было особенно красочным благодаря темному фону основной ткани.</a:t>
            </a:r>
          </a:p>
        </p:txBody>
      </p:sp>
      <p:pic>
        <p:nvPicPr>
          <p:cNvPr id="14341" name="Picture 5" descr="C:\Documents and Settings\Ксю\Рабочий стол\img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714500"/>
            <a:ext cx="37147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1143000"/>
          </a:xfrm>
        </p:spPr>
        <p:txBody>
          <a:bodyPr/>
          <a:lstStyle/>
          <a:p>
            <a:r>
              <a:rPr lang="ru-RU" smtClean="0"/>
              <a:t>            Головные уборы</a:t>
            </a:r>
          </a:p>
        </p:txBody>
      </p:sp>
      <p:sp>
        <p:nvSpPr>
          <p:cNvPr id="15363" name="Содержимое 4"/>
          <p:cNvSpPr>
            <a:spLocks noGrp="1"/>
          </p:cNvSpPr>
          <p:nvPr>
            <p:ph sz="half" idx="1"/>
          </p:nvPr>
        </p:nvSpPr>
        <p:spPr>
          <a:xfrm>
            <a:off x="214313" y="1600200"/>
            <a:ext cx="4357687" cy="49006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       </a:t>
            </a:r>
            <a:r>
              <a:rPr lang="ru-RU" sz="2000" dirty="0" smtClean="0"/>
              <a:t>В русском народном костюме сохранились головные уборы и обычай  для замужней женщины прятать волосы, а незамужней девушки — оставлять непокрытыми. Этим обусловлена форма женского головного убора в виде обруча или повязки. Широко  распространены кокошники, «сороки», разнообразные повязки и венцы. </a:t>
            </a:r>
            <a:endParaRPr lang="ru-RU" dirty="0" smtClean="0"/>
          </a:p>
        </p:txBody>
      </p:sp>
      <p:pic>
        <p:nvPicPr>
          <p:cNvPr id="15367" name="Picture 7" descr="C:\Documents and Settings\Лёха\Мои документы\clip_image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357188"/>
            <a:ext cx="25717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517</TotalTime>
  <Words>963</Words>
  <Application>Microsoft Office PowerPoint</Application>
  <PresentationFormat>Экран (4:3)</PresentationFormat>
  <Paragraphs>34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    Народные традиции                в современном     костюме</vt:lpstr>
      <vt:lpstr>Народная одежда</vt:lpstr>
      <vt:lpstr>Слайд 3</vt:lpstr>
      <vt:lpstr>               Женский костюм</vt:lpstr>
      <vt:lpstr>                   Передник</vt:lpstr>
      <vt:lpstr>                   Сарафан</vt:lpstr>
      <vt:lpstr>Слайд 7</vt:lpstr>
      <vt:lpstr>                     Понёва</vt:lpstr>
      <vt:lpstr>            Головные уборы</vt:lpstr>
      <vt:lpstr>                  Кокошник</vt:lpstr>
      <vt:lpstr>           Городской костюм</vt:lpstr>
      <vt:lpstr>          Современный костюм</vt:lpstr>
      <vt:lpstr>            Одежда для работы</vt:lpstr>
      <vt:lpstr>            Домашняя одежда</vt:lpstr>
      <vt:lpstr>              Верхняя одежда</vt:lpstr>
      <vt:lpstr>            Нарядная одежда</vt:lpstr>
      <vt:lpstr>               Заключение</vt:lpstr>
    </vt:vector>
  </TitlesOfParts>
  <Company>Чепа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традиции   в современном   костюме  </dc:title>
  <dc:creator>Лёха</dc:creator>
  <cp:lastModifiedBy>Admin</cp:lastModifiedBy>
  <cp:revision>61</cp:revision>
  <dcterms:created xsi:type="dcterms:W3CDTF">2009-01-31T13:13:10Z</dcterms:created>
  <dcterms:modified xsi:type="dcterms:W3CDTF">2014-02-19T16:47:14Z</dcterms:modified>
</cp:coreProperties>
</file>