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D%D0%B8%D0%B2%D0%B5%D1%80%D1%81%D0%B8%D1%82%D0%B5%D1%82%D1%81%D0%BA%D0%B0%D1%8F_%D1%80%D0%BE%D1%89%D0%B0_%D0%A2%D0%93%D0%A3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://ru.wikipedia.org/wiki/%D0%A1%D0%B8%D0%B1%D0%B8%D1%80%D1%81%D0%BA%D0%B8%D0%B9_%D0%B1%D0%BE%D1%82%D0%B0%D0%BD%D0%B8%D1%87%D0%B5%D1%81%D0%BA%D0%B8%D0%B9_%D1%81%D0%B0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0%D0%B0%D0%BD%D0%BE%D0%B2%D0%B8%D1%87,_%D0%9F%D0%B0%D0%B2%D0%B5%D0%BB_%D0%9F%D0%B5%D1%82%D1%80%D0%BE%D0%B2%D0%B8%D1%87" TargetMode="External"/><Relationship Id="rId2" Type="http://schemas.openxmlformats.org/officeDocument/2006/relationships/hyperlink" Target="http://ru.wikipedia.org/wiki/%D0%9A%D0%BE%D1%80%D0%BE%D0%BB%D1%91%D0%B2%D1%8B_%28%D0%BA%D1%83%D0%BF%D0%B5%D1%87%D0%B5%D1%81%D0%BA%D0%B0%D1%8F_%D1%84%D0%B0%D0%BC%D0%B8%D0%BB%D0%B8%D1%8F%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D%D1%8F%D0%B7%D1%8C" TargetMode="External"/><Relationship Id="rId13" Type="http://schemas.openxmlformats.org/officeDocument/2006/relationships/hyperlink" Target="http://ru.wikipedia.org/wiki/%D0%9E%D1%81%D1%82%D1%80%D0%BE%D0%B3_(%D1%81%D0%B8%D0%B1%D0%B8%D1%80%D1%81%D0%BA%D0%B8%D0%B9)" TargetMode="External"/><Relationship Id="rId3" Type="http://schemas.openxmlformats.org/officeDocument/2006/relationships/hyperlink" Target="http://ru.wikipedia.org/wiki/1604_%D0%B3%D0%BE%D0%B4" TargetMode="External"/><Relationship Id="rId7" Type="http://schemas.openxmlformats.org/officeDocument/2006/relationships/hyperlink" Target="http://ru.wikipedia.org/wiki/%D0%9F%D0%BE%D1%81%D0%BE%D0%BB%D1%8C%D1%81%D1%82%D0%B2%D0%BE" TargetMode="External"/><Relationship Id="rId12" Type="http://schemas.openxmlformats.org/officeDocument/2006/relationships/hyperlink" Target="http://ru.wikipedia.org/wiki/%D0%A2%D0%BE%D0%BC%D1%8C_(%D0%BF%D1%80%D0%B8%D1%82%D0%BE%D0%BA_%D0%9E%D0%B1%D0%B8)" TargetMode="External"/><Relationship Id="rId2" Type="http://schemas.openxmlformats.org/officeDocument/2006/relationships/hyperlink" Target="http://ru.wikipedia.org/wiki/20_%D1%8F%D0%BD%D0%B2%D0%B0%D1%80%D1%8F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E%D1%80%D0%B8%D1%81_%D0%93%D0%BE%D0%B4%D1%83%D0%BD%D0%BE%D0%B2" TargetMode="External"/><Relationship Id="rId11" Type="http://schemas.openxmlformats.org/officeDocument/2006/relationships/hyperlink" Target="http://ru.wikipedia.org/wiki/%D0%A0%D1%83%D1%81%D1%81%D0%BA%D0%BE%D0%B5_%D1%86%D0%B0%D1%80%D1%81%D1%82%D0%B2%D0%BE" TargetMode="External"/><Relationship Id="rId5" Type="http://schemas.openxmlformats.org/officeDocument/2006/relationships/hyperlink" Target="http://ru.wikipedia.org/wiki/%D0%A6%D0%B0%D1%80%D1%8C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://ru.wikipedia.org/wiki/%D0%A1%D0%B8%D0%B1%D0%B8%D1%80%D1%81%D0%BA%D0%B8%D0%B5_%D1%82%D0%B0%D1%82%D0%B0%D1%80%D1%8B" TargetMode="External"/><Relationship Id="rId4" Type="http://schemas.openxmlformats.org/officeDocument/2006/relationships/hyperlink" Target="http://ru.wikipedia.org/wiki/%D0%9C%D0%BE%D1%81%D0%BA%D0%B2%D0%B0" TargetMode="External"/><Relationship Id="rId9" Type="http://schemas.openxmlformats.org/officeDocument/2006/relationships/hyperlink" Target="http://ru.wikipedia.org/wiki/%D0%AD%D1%83%D1%88%D1%82%D0%B0" TargetMode="External"/><Relationship Id="rId14" Type="http://schemas.openxmlformats.org/officeDocument/2006/relationships/hyperlink" Target="http://ru.wikipedia.org/wiki/%D0%95%D0%BD%D0%B8%D1%81%D0%B5%D0%B9%D1%81%D0%BA%D0%B8%D0%B5_%D0%BA%D1%8B%D1%80%D0%B3%D1%8B%D0%B7%D1%8B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0%B5%D0%BF%D0%BE%D1%81%D1%82%D1%8C" TargetMode="External"/><Relationship Id="rId3" Type="http://schemas.openxmlformats.org/officeDocument/2006/relationships/hyperlink" Target="http://ru.wikipedia.org/wiki/1604_%D0%B3%D0%BE%D0%B4" TargetMode="External"/><Relationship Id="rId7" Type="http://schemas.openxmlformats.org/officeDocument/2006/relationships/hyperlink" Target="http://ru.wikipedia.org/wiki/%D0%A2%D0%BE%D0%B1%D0%BE%D0%BB%D1%8C%D1%81%D0%BA" TargetMode="External"/><Relationship Id="rId2" Type="http://schemas.openxmlformats.org/officeDocument/2006/relationships/hyperlink" Target="http://ru.wikipedia.org/wiki/25_%D0%BC%D0%B0%D1%80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1%82%D1%80%D0%B5%D0%BB%D1%8C%D1%86%D1%8B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ru.wikipedia.org/wiki/%D0%A1%D1%83%D1%80%D0%B3%D1%83%D1%82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ru.wikipedia.org/wiki/%D0%9A%D0%B0%D0%B7%D0%B0%D0%BA%D0%B8" TargetMode="External"/><Relationship Id="rId9" Type="http://schemas.openxmlformats.org/officeDocument/2006/relationships/hyperlink" Target="http://ru.wikipedia.org/wiki/%D0%A2%D0%BE%D0%BC%D1%8C_(%D0%BF%D1%80%D0%B8%D1%82%D0%BE%D0%BA_%D0%9E%D0%B1%D0%B8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2%D0%BE%D1%81%D0%BA%D1%80%D0%B5%D1%81%D0%B5%D0%BD%D1%81%D0%BA%D0%B0%D1%8F_%D0%B3%D0%BE%D1%80%D0%B0_(%D0%A2%D0%BE%D0%BC%D1%81%D0%BA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VII_%D0%B2%D0%B5%D0%BA" TargetMode="External"/><Relationship Id="rId2" Type="http://schemas.openxmlformats.org/officeDocument/2006/relationships/hyperlink" Target="http://ru.wikipedia.org/wiki/7_%D0%BE%D0%BA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1%D1%8B%D0%BB%D0%BA%D0%B0_(%D0%BD%D0%B0%D0%BA%D0%B0%D0%B7%D0%B0%D0%BD%D0%B8%D0%B5)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://ru.wikipedia.org/wiki/XVIII_%D0%B2%D0%B5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E%D0%BC%D1%81%D0%BA%D0%B0%D1%8F_%D0%BE%D0%B1%D0%BB%D0%B0%D1%81%D1%82%D1%8C" TargetMode="External"/><Relationship Id="rId13" Type="http://schemas.openxmlformats.org/officeDocument/2006/relationships/image" Target="../media/image16.jpeg"/><Relationship Id="rId3" Type="http://schemas.openxmlformats.org/officeDocument/2006/relationships/hyperlink" Target="http://ru.wikipedia.org/wiki/%D0%A2%D0%BE%D0%BC%D1%81%D0%BA%D0%B0%D1%8F_%D0%B3%D1%83%D0%B1%D0%B5%D1%80%D0%BD%D0%B8%D1%8F" TargetMode="External"/><Relationship Id="rId7" Type="http://schemas.openxmlformats.org/officeDocument/2006/relationships/hyperlink" Target="http://ru.wikipedia.org/wiki/%D0%9D%D0%BE%D0%B2%D0%BE%D1%81%D0%B8%D0%B1%D0%B8%D1%80%D1%81%D0%BA%D0%B0%D1%8F_%D0%BE%D0%B1%D0%BB%D0%B0%D1%81%D1%82%D1%8C" TargetMode="External"/><Relationship Id="rId12" Type="http://schemas.openxmlformats.org/officeDocument/2006/relationships/hyperlink" Target="http://ru.wikipedia.org/wiki/%D0%9A%D1%80%D0%B0%D1%81%D0%BD%D0%BE%D1%8F%D1%80%D1%81%D0%BA%D0%B8%D0%B9_%D0%BA%D1%80%D0%B0%D0%B9" TargetMode="External"/><Relationship Id="rId2" Type="http://schemas.openxmlformats.org/officeDocument/2006/relationships/hyperlink" Target="http://ru.wikipedia.org/wiki/1804_%D0%B3%D0%BE%D0%B4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5%D0%BC%D0%B5%D1%80%D0%BE%D0%B2%D1%81%D0%BA%D0%B0%D1%8F_%D0%BE%D0%B1%D0%BB%D0%B0%D1%81%D1%82%D1%8C" TargetMode="External"/><Relationship Id="rId11" Type="http://schemas.openxmlformats.org/officeDocument/2006/relationships/hyperlink" Target="http://ru.wikipedia.org/wiki/%D0%A5%D0%B0%D0%BA%D0%B0%D1%81%D0%B8%D1%8F" TargetMode="External"/><Relationship Id="rId5" Type="http://schemas.openxmlformats.org/officeDocument/2006/relationships/hyperlink" Target="http://ru.wikipedia.org/wiki/%D0%90%D0%BB%D1%82%D0%B0%D0%B9%D1%81%D0%BA%D0%B8%D0%B9_%D0%BA%D1%80%D0%B0%D0%B9" TargetMode="External"/><Relationship Id="rId15" Type="http://schemas.openxmlformats.org/officeDocument/2006/relationships/image" Target="../media/image18.jpeg"/><Relationship Id="rId10" Type="http://schemas.openxmlformats.org/officeDocument/2006/relationships/hyperlink" Target="http://ru.wikipedia.org/wiki/%D0%9A%D0%B0%D0%B7%D0%B0%D1%85%D1%81%D1%82%D0%B0%D0%BD" TargetMode="External"/><Relationship Id="rId4" Type="http://schemas.openxmlformats.org/officeDocument/2006/relationships/hyperlink" Target="http://ru.wikipedia.org/wiki/%D0%A0%D0%B5%D1%81%D0%BF%D1%83%D0%B1%D0%BB%D0%B8%D0%BA%D0%B0_%D0%90%D0%BB%D1%82%D0%B0%D0%B9" TargetMode="External"/><Relationship Id="rId9" Type="http://schemas.openxmlformats.org/officeDocument/2006/relationships/hyperlink" Target="http://ru.wikipedia.org/wiki/%D0%92%D0%BE%D1%81%D1%82%D0%BE%D1%87%D0%BD%D0%BE-%D0%9A%D0%B0%D0%B7%D0%B0%D1%85%D1%81%D1%82%D0%B0%D0%BD%D1%81%D0%BA%D0%B0%D1%8F_%D0%BE%D0%B1%D0%BB%D0%B0%D1%81%D1%82%D1%8C" TargetMode="External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0%D0%B0%D0%BD%D0%BE%D0%B2%D0%B8%D1%87,_%D0%9F%D0%B0%D0%B2%D0%B5%D0%BB_%D0%9F%D0%B5%D1%82%D1%80%D0%BE%D0%B2%D0%B8%D1%87" TargetMode="External"/><Relationship Id="rId2" Type="http://schemas.openxmlformats.org/officeDocument/2006/relationships/hyperlink" Target="http://ru.wikipedia.org/wiki/%D0%91%D1%80%D1%83%D0%BD%D0%B8,_%D0%90%D0%BB%D0%B5%D0%BA%D1%81%D0%B0%D0%BD%D0%B4%D1%80_%D0%9A%D0%BE%D0%BD%D1%81%D1%82%D0%B0%D0%BD%D1%82%D0%B8%D0%BD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/>
          <a:lstStyle/>
          <a:p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001056" cy="2328882"/>
          </a:xfr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6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Мой город родной</a:t>
            </a:r>
          </a:p>
          <a:p>
            <a:pPr algn="r"/>
            <a:r>
              <a:rPr lang="ru-RU" sz="1800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Презентация</a:t>
            </a:r>
          </a:p>
          <a:p>
            <a:pPr algn="r"/>
            <a:r>
              <a:rPr lang="ru-RU" sz="1800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Воспитателя ГПД</a:t>
            </a:r>
          </a:p>
          <a:p>
            <a:pPr algn="r"/>
            <a:r>
              <a:rPr lang="ru-RU" sz="1800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МАОУ гимназии №56 г.Томска</a:t>
            </a:r>
          </a:p>
          <a:p>
            <a:pPr algn="r"/>
            <a:r>
              <a:rPr lang="ru-RU" sz="1800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Шестаковой Е.О</a:t>
            </a:r>
            <a:r>
              <a:rPr lang="ru-RU" sz="3400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3400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 descr="C:\Documents and Settings\teacher\Рабочий стол\imgpreview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271" y="214290"/>
            <a:ext cx="8418571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Одновременно с университетом был заложен первый в Сибири </a:t>
            </a:r>
            <a:r>
              <a:rPr lang="ru-RU" sz="3200" dirty="0" smtClean="0">
                <a:hlinkClick r:id="rId2" tooltip="Сибирский ботанический сад"/>
              </a:rPr>
              <a:t>ботанический сад</a:t>
            </a:r>
            <a:r>
              <a:rPr lang="ru-RU" sz="3200" dirty="0" smtClean="0"/>
              <a:t>, включая </a:t>
            </a:r>
            <a:r>
              <a:rPr lang="ru-RU" sz="3200" dirty="0" smtClean="0">
                <a:hlinkClick r:id="rId3" tooltip="Университетская роща ТГУ"/>
              </a:rPr>
              <a:t>Университетскую рощу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3074" name="Picture 2" descr="C:\Documents and Settings\teacher\Рабочий стол\imgpreview5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2285992"/>
            <a:ext cx="2476501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Documents and Settings\teacher\Рабочий стол\imgpreview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5188" y="2357431"/>
            <a:ext cx="2333625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C:\Documents and Settings\teacher\Рабочий стол\imgpreview7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143116"/>
            <a:ext cx="2571768" cy="22669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C:\Documents and Settings\teacher\Рабочий стол\imgpreview44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4786322"/>
            <a:ext cx="3429024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Герб Томска – принят в 1804 году. На нём изображена скачущая лошадь на зелёном щите. Зелёный цвет символизирует обширные леса, а белый – зиму.</a:t>
            </a:r>
            <a:endParaRPr lang="ru-RU" sz="2800" dirty="0"/>
          </a:p>
        </p:txBody>
      </p:sp>
      <p:pic>
        <p:nvPicPr>
          <p:cNvPr id="1026" name="Picture 2" descr="C:\Documents and Settings\teacher\Рабочий стол\imgpreview2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500306"/>
            <a:ext cx="3357586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Documents and Settings\teacher\Рабочий стол\imgpreview9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86124"/>
            <a:ext cx="1628775" cy="2228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teacher\Рабочий стол\11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357562"/>
            <a:ext cx="1476375" cy="2466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29737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В </a:t>
            </a:r>
            <a:r>
              <a:rPr lang="ru-RU" sz="2400" dirty="0" smtClean="0"/>
              <a:t>конце XIX века Томск продолжал сохранять значение торгового центра Сибири. В Томской губернии в течение года проходило более 60 ярмарок, на которых сумма проданных товаров превышала 50 миллионов рублей в год. Рост торговли сказывался на развитии транспорта. При слабой промышленности особое место в Томске занимали ремесленники, представлявшие 35 различных видов промыслов, среди которых извозный стоял на первом месте. Быстро развивался речной транспорт. К концу столетия по рекам Западной Сибири ходило свыше 100 пароходов, большая часть которых принадлежала томским компаниям и купцам. </a:t>
            </a:r>
            <a:endParaRPr lang="ru-RU" sz="2400" dirty="0"/>
          </a:p>
        </p:txBody>
      </p:sp>
      <p:pic>
        <p:nvPicPr>
          <p:cNvPr id="1026" name="Picture 2" descr="C:\Documents and Settings\teacher\Рабочий стол\imgpreview99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857760"/>
            <a:ext cx="2200275" cy="16478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teacher\Рабочий стол\imgpreview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857760"/>
            <a:ext cx="2200275" cy="16478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В 1891 году российское правительство решает строить </a:t>
            </a:r>
            <a:r>
              <a:rPr lang="ru-RU" sz="2800" dirty="0" smtClean="0"/>
              <a:t>Сибирскую</a:t>
            </a:r>
            <a:r>
              <a:rPr lang="ru-RU" sz="3200" dirty="0" smtClean="0"/>
              <a:t> железную дорогу. В 1896 году в Томск протягивают железнодорожную ветку.</a:t>
            </a:r>
            <a:endParaRPr lang="ru-RU" sz="3200" dirty="0"/>
          </a:p>
        </p:txBody>
      </p:sp>
      <p:pic>
        <p:nvPicPr>
          <p:cNvPr id="2050" name="Picture 2" descr="C:\Documents and Settings\teacher\Рабочий стол\imgpreview1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4357718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Documents and Settings\teacher\Рабочий стол\imgpreview2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3786214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В 1911 году в Томске появились первые самолёты, а в 1967 году открылся аэропорт.</a:t>
            </a:r>
            <a:endParaRPr lang="ru-RU" sz="2800" dirty="0"/>
          </a:p>
        </p:txBody>
      </p:sp>
      <p:pic>
        <p:nvPicPr>
          <p:cNvPr id="3074" name="Picture 2" descr="C:\Documents and Settings\teacher\Рабочий стол\imgpreview5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2928958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Documents and Settings\teacher\Рабочий стол\imgpreview33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857364"/>
            <a:ext cx="3571900" cy="22860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C:\Documents and Settings\teacher\Рабочий стол\imgpreview88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643446"/>
            <a:ext cx="3571900" cy="19097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В 1884 году  купцом </a:t>
            </a:r>
            <a:r>
              <a:rPr lang="ru-RU" sz="3200" dirty="0" smtClean="0">
                <a:hlinkClick r:id="rId2" tooltip="Королёвы (купеческая фамилия)"/>
              </a:rPr>
              <a:t>Евграфом </a:t>
            </a:r>
            <a:r>
              <a:rPr lang="ru-RU" sz="3200" dirty="0" smtClean="0">
                <a:hlinkClick r:id="rId2" tooltip="Королёвы (купеческая фамилия)"/>
              </a:rPr>
              <a:t>Королёвым</a:t>
            </a:r>
            <a:r>
              <a:rPr lang="ru-RU" sz="3200" dirty="0" smtClean="0"/>
              <a:t> по проекту томского архитектора </a:t>
            </a:r>
            <a:r>
              <a:rPr lang="ru-RU" sz="3200" dirty="0" smtClean="0">
                <a:hlinkClick r:id="rId3" tooltip="Наранович, Павел Петрович"/>
              </a:rPr>
              <a:t>П. П. </a:t>
            </a:r>
            <a:r>
              <a:rPr lang="ru-RU" sz="3200" dirty="0" err="1" smtClean="0">
                <a:hlinkClick r:id="rId3" tooltip="Наранович, Павел Петрович"/>
              </a:rPr>
              <a:t>Нарановича</a:t>
            </a:r>
            <a:r>
              <a:rPr lang="ru-RU" sz="3200" dirty="0" smtClean="0"/>
              <a:t>. построен </a:t>
            </a:r>
            <a:r>
              <a:rPr lang="ru-RU" sz="3200" dirty="0" smtClean="0"/>
              <a:t>первый в Томске театр</a:t>
            </a:r>
            <a:endParaRPr lang="ru-RU" sz="3200" dirty="0"/>
          </a:p>
        </p:txBody>
      </p:sp>
      <p:pic>
        <p:nvPicPr>
          <p:cNvPr id="4100" name="Picture 4" descr="C:\Documents and Settings\teacher\Рабочий стол\250px-Королёвский_театр_2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785926"/>
            <a:ext cx="5786478" cy="44291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Хорошо ли ты знаешь Томск?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Какие здания изображены на фото?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Documents and Settings\teacher\Рабочий стол\тгу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072098" cy="4143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Рабочий стол\политех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429552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teacher\Рабочий стол\драм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85818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teacher\Рабочий стол\собор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800105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714380"/>
          </a:xfrm>
          <a:noFill/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  <a:t/>
            </a:r>
            <a:br>
              <a:rPr lang="ru-RU" sz="1800" dirty="0" smtClean="0">
                <a:solidFill>
                  <a:srgbClr val="FF0000"/>
                </a:solidFill>
                <a:hlinkClick r:id="rId2" tooltip="20 января"/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hlinkClick r:id="rId2" tooltip="20 января"/>
              </a:rPr>
              <a:t>20 января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hlinkClick r:id="rId3" tooltip="1604 год"/>
              </a:rPr>
              <a:t>1604 года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/>
              <a:t>в </a:t>
            </a:r>
            <a:r>
              <a:rPr lang="ru-RU" sz="1800" dirty="0" smtClean="0">
                <a:hlinkClick r:id="rId4" tooltip="Москва"/>
              </a:rPr>
              <a:t>Москву</a:t>
            </a:r>
            <a:r>
              <a:rPr lang="ru-RU" sz="1800" dirty="0" smtClean="0"/>
              <a:t> ко двору русского </a:t>
            </a:r>
            <a:r>
              <a:rPr lang="ru-RU" sz="1800" dirty="0" smtClean="0">
                <a:hlinkClick r:id="rId5" tooltip="Царь"/>
              </a:rPr>
              <a:t>царя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6" tooltip="Борис Годунов"/>
              </a:rPr>
              <a:t>Бориса Годунова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приехало </a:t>
            </a:r>
            <a:r>
              <a:rPr lang="ru-RU" sz="1800" dirty="0" smtClean="0">
                <a:hlinkClick r:id="rId7" tooltip="Посольство"/>
              </a:rPr>
              <a:t>посольство</a:t>
            </a:r>
            <a:r>
              <a:rPr lang="ru-RU" sz="1800" dirty="0" smtClean="0"/>
              <a:t> во главе с </a:t>
            </a:r>
            <a:r>
              <a:rPr lang="ru-RU" sz="1800" dirty="0" smtClean="0">
                <a:hlinkClick r:id="rId8" tooltip="Князь"/>
              </a:rPr>
              <a:t>князем</a:t>
            </a:r>
            <a:r>
              <a:rPr lang="ru-RU" sz="1800" dirty="0" smtClean="0"/>
              <a:t> </a:t>
            </a:r>
            <a:r>
              <a:rPr lang="ru-RU" sz="1800" dirty="0" err="1" smtClean="0">
                <a:hlinkClick r:id="rId9" tooltip="Эушта"/>
              </a:rPr>
              <a:t>эуштинских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0" tooltip="Сибирские татары"/>
              </a:rPr>
              <a:t>татар</a:t>
            </a:r>
            <a:r>
              <a:rPr lang="ru-RU" sz="1800" dirty="0" smtClean="0"/>
              <a:t> </a:t>
            </a:r>
            <a:r>
              <a:rPr lang="ru-RU" sz="1800" dirty="0" err="1" smtClean="0"/>
              <a:t>Тояном</a:t>
            </a:r>
            <a:r>
              <a:rPr lang="ru-RU" sz="1800" dirty="0" smtClean="0"/>
              <a:t> с просьбой о принятии их под власть </a:t>
            </a:r>
            <a:r>
              <a:rPr lang="ru-RU" sz="1800" dirty="0" smtClean="0">
                <a:hlinkClick r:id="rId11" tooltip="Русское царство"/>
              </a:rPr>
              <a:t>Русского царства</a:t>
            </a:r>
            <a:r>
              <a:rPr lang="ru-RU" sz="1800" dirty="0" smtClean="0"/>
              <a:t> и о возведении на реке </a:t>
            </a:r>
            <a:r>
              <a:rPr lang="ru-RU" sz="1800" dirty="0" smtClean="0">
                <a:hlinkClick r:id="rId12" tooltip="Томь (приток Оби)"/>
              </a:rPr>
              <a:t>Томи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3" tooltip="Острог (сибирский)"/>
              </a:rPr>
              <a:t>острога</a:t>
            </a:r>
            <a:r>
              <a:rPr lang="ru-RU" sz="1800" dirty="0" smtClean="0"/>
              <a:t> для защиты </a:t>
            </a:r>
            <a:r>
              <a:rPr lang="ru-RU" sz="1800" dirty="0" err="1" smtClean="0"/>
              <a:t>эуштинцев</a:t>
            </a:r>
            <a:r>
              <a:rPr lang="ru-RU" sz="1800" dirty="0" smtClean="0"/>
              <a:t> от нападений воинственных соседей — </a:t>
            </a:r>
            <a:r>
              <a:rPr lang="ru-RU" sz="1800" dirty="0" smtClean="0">
                <a:hlinkClick r:id="rId14" tooltip="Енисейские кыргызы"/>
              </a:rPr>
              <a:t>енисейских </a:t>
            </a:r>
            <a:r>
              <a:rPr lang="ru-RU" sz="1800" dirty="0" err="1" smtClean="0">
                <a:hlinkClick r:id="rId14" tooltip="Енисейские кыргызы"/>
              </a:rPr>
              <a:t>кыргызов</a:t>
            </a:r>
            <a:r>
              <a:rPr lang="ru-RU" sz="1800" dirty="0" smtClean="0"/>
              <a:t> и калмыков  </a:t>
            </a:r>
            <a:endParaRPr lang="ru-RU" sz="1800" dirty="0"/>
          </a:p>
        </p:txBody>
      </p:sp>
      <p:pic>
        <p:nvPicPr>
          <p:cNvPr id="1028" name="Picture 4" descr="C:\Documents and Settings\teacher\Рабочий стол\imgpreview6.jpeg"/>
          <p:cNvPicPr>
            <a:picLocks noGrp="1" noChangeAspect="1" noChangeArrowheads="1"/>
          </p:cNvPicPr>
          <p:nvPr>
            <p:ph idx="1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5786446" y="4357694"/>
            <a:ext cx="1514475" cy="2247923"/>
          </a:xfrm>
          <a:prstGeom prst="rect">
            <a:avLst/>
          </a:prstGeom>
          <a:noFill/>
        </p:spPr>
      </p:pic>
      <p:pic>
        <p:nvPicPr>
          <p:cNvPr id="1029" name="Picture 5" descr="C:\Documents and Settings\teacher\Рабочий стол\imgpreview5.jpe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14678" y="928670"/>
            <a:ext cx="2357454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teacher\Рабочий стол\бел дом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358114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286412"/>
          </a:xfrm>
        </p:spPr>
        <p:txBody>
          <a:bodyPr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Молодцы!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643206"/>
          </a:xfrm>
        </p:spPr>
        <p:txBody>
          <a:bodyPr>
            <a:normAutofit/>
          </a:bodyPr>
          <a:lstStyle/>
          <a:p>
            <a:r>
              <a:rPr lang="ru-RU" sz="2200" dirty="0" smtClean="0">
                <a:hlinkClick r:id="rId2" tooltip="25 марта"/>
              </a:rPr>
              <a:t>25 марта</a:t>
            </a:r>
            <a:r>
              <a:rPr lang="ru-RU" sz="2200" dirty="0" smtClean="0"/>
              <a:t> </a:t>
            </a:r>
            <a:r>
              <a:rPr lang="ru-RU" sz="2200" dirty="0" smtClean="0">
                <a:hlinkClick r:id="rId3" tooltip="1604 год"/>
              </a:rPr>
              <a:t>1604 года</a:t>
            </a:r>
            <a:r>
              <a:rPr lang="ru-RU" sz="2200" dirty="0" smtClean="0"/>
              <a:t> Борис Годунов послал </a:t>
            </a:r>
            <a:r>
              <a:rPr lang="ru-RU" sz="2200" dirty="0" smtClean="0">
                <a:hlinkClick r:id="rId4" tooltip="Казаки"/>
              </a:rPr>
              <a:t>казачьего</a:t>
            </a:r>
            <a:r>
              <a:rPr lang="ru-RU" sz="2200" dirty="0" smtClean="0"/>
              <a:t> голову Гаврилу Писемского из </a:t>
            </a:r>
            <a:r>
              <a:rPr lang="ru-RU" sz="2200" dirty="0" smtClean="0">
                <a:hlinkClick r:id="rId5" tooltip="Сургут"/>
              </a:rPr>
              <a:t>Сургута</a:t>
            </a:r>
            <a:r>
              <a:rPr lang="ru-RU" sz="2200" dirty="0" smtClean="0"/>
              <a:t> и </a:t>
            </a:r>
            <a:r>
              <a:rPr lang="ru-RU" sz="2200" dirty="0" smtClean="0">
                <a:hlinkClick r:id="rId6" tooltip="Стрельцы"/>
              </a:rPr>
              <a:t>стрелецкого</a:t>
            </a:r>
            <a:r>
              <a:rPr lang="ru-RU" sz="2200" dirty="0" smtClean="0"/>
              <a:t> голову Василия </a:t>
            </a:r>
            <a:r>
              <a:rPr lang="ru-RU" sz="2200" dirty="0" err="1" smtClean="0"/>
              <a:t>Тыркова</a:t>
            </a:r>
            <a:r>
              <a:rPr lang="ru-RU" sz="2200" dirty="0" smtClean="0"/>
              <a:t> из </a:t>
            </a:r>
            <a:r>
              <a:rPr lang="ru-RU" sz="2200" dirty="0" smtClean="0">
                <a:hlinkClick r:id="rId7" tooltip="Тобольск"/>
              </a:rPr>
              <a:t>Тобольска</a:t>
            </a:r>
            <a:r>
              <a:rPr lang="ru-RU" sz="2200" dirty="0" smtClean="0"/>
              <a:t> с заданием основать </a:t>
            </a:r>
            <a:r>
              <a:rPr lang="ru-RU" sz="2200" dirty="0" smtClean="0">
                <a:hlinkClick r:id="rId8" tooltip="Крепость"/>
              </a:rPr>
              <a:t>крепость</a:t>
            </a:r>
            <a:r>
              <a:rPr lang="ru-RU" sz="2200" dirty="0" smtClean="0"/>
              <a:t> на берегу реки </a:t>
            </a:r>
            <a:r>
              <a:rPr lang="ru-RU" sz="2200" dirty="0" smtClean="0">
                <a:hlinkClick r:id="rId9" tooltip="Томь (приток Оби)"/>
              </a:rPr>
              <a:t>Томи</a:t>
            </a:r>
            <a:r>
              <a:rPr lang="ru-RU" sz="2200" dirty="0" smtClean="0"/>
              <a:t>, в татарской земле, завести вокруг него государеву пашню и привести в подданство российскому царю окрестные народы.</a:t>
            </a:r>
            <a:endParaRPr lang="ru-RU" sz="2200" dirty="0"/>
          </a:p>
        </p:txBody>
      </p:sp>
      <p:pic>
        <p:nvPicPr>
          <p:cNvPr id="2050" name="Picture 2" descr="C:\Documents and Settings\teacher\Рабочий стол\imgpreview7.jpeg"/>
          <p:cNvPicPr>
            <a:picLocks noGrp="1" noChangeAspect="1" noChangeArrowheads="1"/>
          </p:cNvPicPr>
          <p:nvPr>
            <p:ph idx="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14348" y="2714620"/>
            <a:ext cx="3500462" cy="2857520"/>
          </a:xfrm>
          <a:prstGeom prst="rect">
            <a:avLst/>
          </a:prstGeom>
          <a:noFill/>
        </p:spPr>
      </p:pic>
      <p:pic>
        <p:nvPicPr>
          <p:cNvPr id="2051" name="Picture 3" descr="C:\Documents and Settings\teacher\Рабочий стол\imgpreview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628" y="2714620"/>
            <a:ext cx="328614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Томский острог был основан на южном мысу </a:t>
            </a:r>
            <a:r>
              <a:rPr lang="ru-RU" sz="2000" dirty="0" smtClean="0">
                <a:hlinkClick r:id="rId2" tooltip="Воскресенская гора (Томск)"/>
              </a:rPr>
              <a:t>Воскресенской горы</a:t>
            </a:r>
            <a:r>
              <a:rPr lang="ru-RU" sz="2000" dirty="0" smtClean="0"/>
              <a:t>, возвышающейся над правым берегом Томи</a:t>
            </a:r>
            <a:endParaRPr lang="ru-RU" sz="2000" dirty="0"/>
          </a:p>
        </p:txBody>
      </p:sp>
      <p:pic>
        <p:nvPicPr>
          <p:cNvPr id="3074" name="Picture 2" descr="C:\Documents and Settings\teacher\Рабочий стол\imgpreview9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3429024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5" name="Picture 3" descr="C:\Documents and Settings\teacher\Рабочий стол\1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285860"/>
            <a:ext cx="3357586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077" name="Picture 5" descr="C:\Documents and Settings\teacher\Рабочий стол\imgpreview1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429000"/>
            <a:ext cx="2500330" cy="3119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 </a:t>
            </a:r>
            <a:r>
              <a:rPr lang="ru-RU" sz="2000" dirty="0" smtClean="0">
                <a:hlinkClick r:id="rId2" tooltip="7 октября"/>
              </a:rPr>
              <a:t>7 октября</a:t>
            </a:r>
            <a:r>
              <a:rPr lang="ru-RU" sz="2000" dirty="0" smtClean="0"/>
              <a:t> 1604 года все строительные работы были завершены. Томск стал важным стратегическим военным центром, в течение всего </a:t>
            </a:r>
            <a:r>
              <a:rPr lang="ru-RU" sz="2000" dirty="0" smtClean="0">
                <a:hlinkClick r:id="rId3" tooltip="XVII век"/>
              </a:rPr>
              <a:t>XVII века</a:t>
            </a:r>
            <a:r>
              <a:rPr lang="ru-RU" sz="2000" dirty="0" smtClean="0"/>
              <a:t> обеспечивавшим безопасность местного населения </a:t>
            </a:r>
            <a:endParaRPr lang="ru-RU" sz="2000" dirty="0"/>
          </a:p>
        </p:txBody>
      </p:sp>
      <p:pic>
        <p:nvPicPr>
          <p:cNvPr id="4098" name="Picture 2" descr="C:\Documents and Settings\teacher\Рабочий стол\imgpreview12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1500174"/>
            <a:ext cx="3000396" cy="250033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100" name="Picture 4" descr="C:\Documents and Settings\teacher\Рабочий стол\imgpreview1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500174"/>
            <a:ext cx="3571900" cy="27860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101" name="Picture 5" descr="C:\Documents and Settings\teacher\Рабочий стол\imgpreview1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4357694"/>
            <a:ext cx="2643206" cy="221457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 </a:t>
            </a:r>
            <a:r>
              <a:rPr lang="ru-RU" sz="1800" dirty="0" smtClean="0">
                <a:hlinkClick r:id="rId2" tooltip="XVIII век"/>
              </a:rPr>
              <a:t>XVIII веке</a:t>
            </a:r>
            <a:r>
              <a:rPr lang="ru-RU" sz="1800" dirty="0" smtClean="0"/>
              <a:t> границы российского государства отодвинулись далеко на юг и восток, набеги прекратились, и Томск потерял своё оборонительное значение. Начиная с середины </a:t>
            </a:r>
            <a:r>
              <a:rPr lang="ru-RU" sz="1800" dirty="0" smtClean="0">
                <a:hlinkClick r:id="rId2" tooltip="XVIII век"/>
              </a:rPr>
              <a:t>XVIII века</a:t>
            </a:r>
            <a:r>
              <a:rPr lang="ru-RU" sz="1800" dirty="0" smtClean="0"/>
              <a:t> и вплоть до советских времён Томск становится местом </a:t>
            </a:r>
            <a:r>
              <a:rPr lang="ru-RU" sz="1800" dirty="0" smtClean="0">
                <a:hlinkClick r:id="rId3" tooltip="Ссылка (наказание)"/>
              </a:rPr>
              <a:t>ссылки</a:t>
            </a:r>
            <a:endParaRPr lang="ru-RU" sz="1800" dirty="0"/>
          </a:p>
        </p:txBody>
      </p:sp>
      <p:pic>
        <p:nvPicPr>
          <p:cNvPr id="5122" name="Picture 2" descr="C:\Documents and Settings\teacher\Рабочий стол\imgpreview33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1638300" cy="2219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1472" y="392906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Ибрагим Ганнибал</a:t>
            </a:r>
            <a:endParaRPr lang="ru-RU" dirty="0"/>
          </a:p>
        </p:txBody>
      </p:sp>
      <p:pic>
        <p:nvPicPr>
          <p:cNvPr id="5123" name="Picture 3" descr="C:\Documents and Settings\teacher\Рабочий стол\imgpreview2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714488"/>
            <a:ext cx="1609725" cy="2257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071802" y="407194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Гавриил </a:t>
            </a:r>
            <a:r>
              <a:rPr lang="ru-RU" dirty="0" err="1" smtClean="0"/>
              <a:t>Батеньков</a:t>
            </a:r>
            <a:endParaRPr lang="ru-RU" dirty="0"/>
          </a:p>
        </p:txBody>
      </p:sp>
      <p:pic>
        <p:nvPicPr>
          <p:cNvPr id="5124" name="Picture 4" descr="C:\Documents and Settings\teacher\Рабочий стол\imgpreview6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1643050"/>
            <a:ext cx="2200275" cy="1647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 flipH="1">
            <a:off x="5715008" y="3357562"/>
            <a:ext cx="242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Николай </a:t>
            </a:r>
            <a:r>
              <a:rPr lang="ru-RU" dirty="0" err="1" smtClean="0"/>
              <a:t>Эрдман</a:t>
            </a:r>
            <a:endParaRPr lang="ru-RU" dirty="0"/>
          </a:p>
        </p:txBody>
      </p:sp>
      <p:pic>
        <p:nvPicPr>
          <p:cNvPr id="5125" name="Picture 5" descr="C:\Documents and Settings\teacher\Рабочий стол\imgpreview111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3857628"/>
            <a:ext cx="1590675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715008" y="6143643"/>
            <a:ext cx="221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Михаил Бакунин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Постепенно город вырос до статуса регионального административного центра и в </a:t>
            </a:r>
            <a:r>
              <a:rPr lang="ru-RU" sz="1800" dirty="0" smtClean="0">
                <a:hlinkClick r:id="rId2" tooltip="1804 год"/>
              </a:rPr>
              <a:t>1804 году</a:t>
            </a:r>
            <a:r>
              <a:rPr lang="ru-RU" sz="1800" dirty="0" smtClean="0"/>
              <a:t> стал центром огромной </a:t>
            </a:r>
            <a:r>
              <a:rPr lang="ru-RU" sz="1800" dirty="0" smtClean="0">
                <a:hlinkClick r:id="rId3" tooltip="Томская губерния"/>
              </a:rPr>
              <a:t>Томской губернии</a:t>
            </a:r>
            <a:r>
              <a:rPr lang="ru-RU" sz="1800" dirty="0" smtClean="0"/>
              <a:t>, которая включала в себя территории нынешних </a:t>
            </a:r>
            <a:r>
              <a:rPr lang="ru-RU" sz="1800" dirty="0" smtClean="0">
                <a:hlinkClick r:id="rId4" tooltip="Республика Алтай"/>
              </a:rPr>
              <a:t>Республики Алтай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5" tooltip="Алтайский край"/>
              </a:rPr>
              <a:t>Алтайского края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6" tooltip="Кемеровская область"/>
              </a:rPr>
              <a:t>Кемеровской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7" tooltip="Новосибирская область"/>
              </a:rPr>
              <a:t>Новосибирской</a:t>
            </a:r>
            <a:r>
              <a:rPr lang="ru-RU" sz="1800" dirty="0" smtClean="0"/>
              <a:t> и </a:t>
            </a:r>
            <a:r>
              <a:rPr lang="ru-RU" sz="1800" dirty="0" smtClean="0">
                <a:hlinkClick r:id="rId8" tooltip="Томская область"/>
              </a:rPr>
              <a:t>Томской</a:t>
            </a:r>
            <a:r>
              <a:rPr lang="ru-RU" sz="1800" dirty="0" smtClean="0"/>
              <a:t> областей, </a:t>
            </a:r>
            <a:r>
              <a:rPr lang="ru-RU" sz="1800" dirty="0" smtClean="0">
                <a:hlinkClick r:id="rId9" tooltip="Восточно-Казахстанская область"/>
              </a:rPr>
              <a:t>Восточно-Казахстанской области</a:t>
            </a:r>
            <a:r>
              <a:rPr lang="ru-RU" sz="1800" dirty="0" smtClean="0"/>
              <a:t> (</a:t>
            </a:r>
            <a:r>
              <a:rPr lang="ru-RU" sz="1800" dirty="0" smtClean="0">
                <a:hlinkClick r:id="rId10" tooltip="Казахстан"/>
              </a:rPr>
              <a:t>Казахстан</a:t>
            </a:r>
            <a:r>
              <a:rPr lang="ru-RU" sz="1800" dirty="0" smtClean="0"/>
              <a:t>), западные части </a:t>
            </a:r>
            <a:r>
              <a:rPr lang="ru-RU" sz="1800" dirty="0" smtClean="0">
                <a:hlinkClick r:id="rId11" tooltip="Хакасия"/>
              </a:rPr>
              <a:t>Хакасии</a:t>
            </a:r>
            <a:r>
              <a:rPr lang="ru-RU" sz="1800" dirty="0" smtClean="0"/>
              <a:t> и </a:t>
            </a:r>
            <a:r>
              <a:rPr lang="ru-RU" sz="1800" dirty="0" smtClean="0">
                <a:hlinkClick r:id="rId12" tooltip="Красноярский край"/>
              </a:rPr>
              <a:t>Красноярского края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146" name="Picture 2" descr="C:\Documents and Settings\teacher\Рабочий стол\imgpreview77.jpeg"/>
          <p:cNvPicPr>
            <a:picLocks noGrp="1" noChangeAspect="1" noChangeArrowheads="1"/>
          </p:cNvPicPr>
          <p:nvPr>
            <p:ph idx="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28596" y="2500306"/>
            <a:ext cx="2286016" cy="21574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7" name="Picture 3" descr="C:\Documents and Settings\teacher\Рабочий стол\imgpreview88.jpe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43240" y="1928802"/>
            <a:ext cx="2643206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148" name="Picture 4" descr="C:\Documents and Settings\teacher\Рабочий стол\imgpreview99.jpe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86512" y="2214554"/>
            <a:ext cx="2357454" cy="29289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9" name="Picture 5" descr="C:\Documents and Settings\teacher\Рабочий стол\imgpreview444.jpe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488" y="4357694"/>
            <a:ext cx="2928958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22 июля 1888года открывается первый  в Сибири Университет</a:t>
            </a:r>
            <a:endParaRPr lang="ru-RU" dirty="0"/>
          </a:p>
        </p:txBody>
      </p:sp>
      <p:pic>
        <p:nvPicPr>
          <p:cNvPr id="1026" name="Picture 2" descr="C:\Documents and Settings\teacher\Рабочий стол\300px-Главный_корпус_ТГУ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585791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Проект зданий Университета был выполнен петербургским академиком архитекторы </a:t>
            </a:r>
            <a:r>
              <a:rPr lang="ru-RU" sz="2400" dirty="0" smtClean="0">
                <a:hlinkClick r:id="rId2" tooltip="Бруни, Александр Константинович"/>
              </a:rPr>
              <a:t>А. К. </a:t>
            </a:r>
            <a:r>
              <a:rPr lang="ru-RU" sz="2400" dirty="0" err="1" smtClean="0">
                <a:hlinkClick r:id="rId2" tooltip="Бруни, Александр Константинович"/>
              </a:rPr>
              <a:t>Бруни</a:t>
            </a:r>
            <a:r>
              <a:rPr lang="ru-RU" sz="2400" dirty="0" smtClean="0"/>
              <a:t> и творчески воплощен томским архитектором </a:t>
            </a:r>
            <a:r>
              <a:rPr lang="ru-RU" sz="2400" dirty="0" smtClean="0">
                <a:hlinkClick r:id="rId3" tooltip="Наранович, Павел Петрович"/>
              </a:rPr>
              <a:t>П. П. </a:t>
            </a:r>
            <a:r>
              <a:rPr lang="ru-RU" sz="2400" dirty="0" err="1" smtClean="0">
                <a:hlinkClick r:id="rId3" tooltip="Наранович, Павел Петрович"/>
              </a:rPr>
              <a:t>Нарановичем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1857364"/>
            <a:ext cx="2357454" cy="25241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Documents and Settings\teacher\Рабочий стол\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714488"/>
            <a:ext cx="2714644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285852" y="44291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</a:t>
            </a:r>
            <a:r>
              <a:rPr lang="ru-RU" dirty="0" err="1" smtClean="0"/>
              <a:t>К.Бруни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49291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 П. </a:t>
            </a:r>
            <a:r>
              <a:rPr lang="ru-RU" dirty="0" err="1" smtClean="0"/>
              <a:t>Наранович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372</Words>
  <PresentationFormat>Экран (4:3)</PresentationFormat>
  <Paragraphs>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</vt:lpstr>
      <vt:lpstr>             20 января 1604 года в Москву ко двору русского царя Бориса Годунова            приехало посольство во главе с князем эуштинских татар Тояном с просьбой о принятии их под власть Русского царства и о возведении на реке Томи острога для защиты эуштинцев от нападений воинственных соседей — енисейских кыргызов и калмыков  </vt:lpstr>
      <vt:lpstr>25 марта 1604 года Борис Годунов послал казачьего голову Гаврилу Писемского из Сургута и стрелецкого голову Василия Тыркова из Тобольска с заданием основать крепость на берегу реки Томи, в татарской земле, завести вокруг него государеву пашню и привести в подданство российскому царю окрестные народы.</vt:lpstr>
      <vt:lpstr>Томский острог был основан на южном мысу Воскресенской горы, возвышающейся над правым берегом Томи</vt:lpstr>
      <vt:lpstr>К 7 октября 1604 года все строительные работы были завершены. Томск стал важным стратегическим военным центром, в течение всего XVII века обеспечивавшим безопасность местного населения </vt:lpstr>
      <vt:lpstr>В XVIII веке границы российского государства отодвинулись далеко на юг и восток, набеги прекратились, и Томск потерял своё оборонительное значение. Начиная с середины XVIII века и вплоть до советских времён Томск становится местом ссылки</vt:lpstr>
      <vt:lpstr>Постепенно город вырос до статуса регионального административного центра и в 1804 году стал центром огромной Томской губернии, которая включала в себя территории нынешних Республики Алтай, Алтайского края, Кемеровской, Новосибирской и Томской областей, Восточно-Казахстанской области (Казахстан), западные части Хакасии и Красноярского края.</vt:lpstr>
      <vt:lpstr>22 июля 1888года открывается первый  в Сибири Университет</vt:lpstr>
      <vt:lpstr>Проект зданий Университета был выполнен петербургским академиком архитекторы А. К. Бруни и творчески воплощен томским архитектором П. П. Нарановичем.</vt:lpstr>
      <vt:lpstr>Одновременно с университетом был заложен первый в Сибири ботанический сад, включая Университетскую рощу.</vt:lpstr>
      <vt:lpstr>Герб Томска – принят в 1804 году. На нём изображена скачущая лошадь на зелёном щите. Зелёный цвет символизирует обширные леса, а белый – зиму.</vt:lpstr>
      <vt:lpstr>В конце XIX века Томск продолжал сохранять значение торгового центра Сибири. В Томской губернии в течение года проходило более 60 ярмарок, на которых сумма проданных товаров превышала 50 миллионов рублей в год. Рост торговли сказывался на развитии транспорта. При слабой промышленности особое место в Томске занимали ремесленники, представлявшие 35 различных видов промыслов, среди которых извозный стоял на первом месте. Быстро развивался речной транспорт. К концу столетия по рекам Западной Сибири ходило свыше 100 пароходов, большая часть которых принадлежала томским компаниям и купцам. </vt:lpstr>
      <vt:lpstr>В 1891 году российское правительство решает строить Сибирскую железную дорогу. В 1896 году в Томск протягивают железнодорожную ветку.</vt:lpstr>
      <vt:lpstr>В 1911 году в Томске появились первые самолёты, а в 1967 году открылся аэропорт.</vt:lpstr>
      <vt:lpstr>В 1884 году  купцом Евграфом Королёвым по проекту томского архитектора П. П. Нарановича. построен первый в Томске театр</vt:lpstr>
      <vt:lpstr>Хорошо ли ты знаешь Томск? Какие здания изображены на фото?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Начальная школа</cp:lastModifiedBy>
  <cp:revision>25</cp:revision>
  <dcterms:modified xsi:type="dcterms:W3CDTF">2014-01-13T09:02:08Z</dcterms:modified>
</cp:coreProperties>
</file>