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5"/>
  </p:notesMasterIdLst>
  <p:sldIdLst>
    <p:sldId id="264" r:id="rId2"/>
    <p:sldId id="269" r:id="rId3"/>
    <p:sldId id="262" r:id="rId4"/>
    <p:sldId id="286" r:id="rId5"/>
    <p:sldId id="260" r:id="rId6"/>
    <p:sldId id="268" r:id="rId7"/>
    <p:sldId id="263" r:id="rId8"/>
    <p:sldId id="259" r:id="rId9"/>
    <p:sldId id="266" r:id="rId10"/>
    <p:sldId id="287" r:id="rId11"/>
    <p:sldId id="309" r:id="rId12"/>
    <p:sldId id="288" r:id="rId13"/>
    <p:sldId id="289" r:id="rId14"/>
    <p:sldId id="271" r:id="rId15"/>
    <p:sldId id="275" r:id="rId16"/>
    <p:sldId id="274" r:id="rId17"/>
    <p:sldId id="276" r:id="rId18"/>
    <p:sldId id="277" r:id="rId19"/>
    <p:sldId id="278" r:id="rId20"/>
    <p:sldId id="279" r:id="rId21"/>
    <p:sldId id="283" r:id="rId22"/>
    <p:sldId id="285" r:id="rId23"/>
    <p:sldId id="284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69" d="100"/>
          <a:sy n="69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37AA00-BED5-47C1-A612-CADBB29D584D}" type="doc">
      <dgm:prSet loTypeId="urn:microsoft.com/office/officeart/2005/8/layout/venn1" loCatId="relationship" qsTypeId="urn:microsoft.com/office/officeart/2005/8/quickstyle/3d9" qsCatId="3D" csTypeId="urn:microsoft.com/office/officeart/2005/8/colors/accent4_5" csCatId="accent4" phldr="1"/>
      <dgm:spPr/>
    </dgm:pt>
    <dgm:pt modelId="{1179DE0F-1D17-4DF0-BAE8-8EF6809A1194}">
      <dgm:prSet phldrT="[Текст]" custT="1"/>
      <dgm:spPr/>
      <dgm:t>
        <a:bodyPr/>
        <a:lstStyle/>
        <a:p>
          <a:r>
            <a:rPr lang="ru-RU" sz="4000" b="1" dirty="0" smtClean="0">
              <a:latin typeface="Times New Roman" pitchFamily="18" charset="0"/>
              <a:cs typeface="Times New Roman" pitchFamily="18" charset="0"/>
            </a:rPr>
            <a:t>педагоги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1898AD9-D2A4-4E83-BDA3-826EC025ED92}" type="parTrans" cxnId="{511A1F71-952F-4966-B550-B81C02F45778}">
      <dgm:prSet/>
      <dgm:spPr/>
      <dgm:t>
        <a:bodyPr/>
        <a:lstStyle/>
        <a:p>
          <a:endParaRPr lang="ru-RU"/>
        </a:p>
      </dgm:t>
    </dgm:pt>
    <dgm:pt modelId="{4B1B89C2-8A7A-4CB7-BEAD-80D8B32722D7}" type="sibTrans" cxnId="{511A1F71-952F-4966-B550-B81C02F45778}">
      <dgm:prSet/>
      <dgm:spPr/>
      <dgm:t>
        <a:bodyPr/>
        <a:lstStyle/>
        <a:p>
          <a:endParaRPr lang="ru-RU"/>
        </a:p>
      </dgm:t>
    </dgm:pt>
    <dgm:pt modelId="{9EAAE8BF-54C8-4881-AB23-278E516D94CA}">
      <dgm:prSet phldrT="[Текст]" custT="1"/>
      <dgm:spPr/>
      <dgm:t>
        <a:bodyPr/>
        <a:lstStyle/>
        <a:p>
          <a:r>
            <a:rPr lang="ru-RU" sz="4000" dirty="0" smtClean="0">
              <a:latin typeface="Times New Roman" pitchFamily="18" charset="0"/>
              <a:cs typeface="Times New Roman" pitchFamily="18" charset="0"/>
            </a:rPr>
            <a:t>дети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49BD732E-C4AB-4CB5-BC32-79DB5109DFB5}" type="sibTrans" cxnId="{77DD2904-00D0-486E-85B4-B8006B15D5BD}">
      <dgm:prSet/>
      <dgm:spPr/>
      <dgm:t>
        <a:bodyPr/>
        <a:lstStyle/>
        <a:p>
          <a:endParaRPr lang="ru-RU"/>
        </a:p>
      </dgm:t>
    </dgm:pt>
    <dgm:pt modelId="{A07F7874-CE72-4E2C-AEE6-5549596D7870}" type="parTrans" cxnId="{77DD2904-00D0-486E-85B4-B8006B15D5BD}">
      <dgm:prSet/>
      <dgm:spPr/>
      <dgm:t>
        <a:bodyPr/>
        <a:lstStyle/>
        <a:p>
          <a:endParaRPr lang="ru-RU"/>
        </a:p>
      </dgm:t>
    </dgm:pt>
    <dgm:pt modelId="{20FA938B-FCAE-4ADE-BE0E-F47B83E964FE}">
      <dgm:prSet phldrT="[Текст]" custT="1"/>
      <dgm:spPr/>
      <dgm:t>
        <a:bodyPr/>
        <a:lstStyle/>
        <a:p>
          <a:r>
            <a:rPr lang="ru-RU" sz="4000" dirty="0" smtClean="0">
              <a:latin typeface="Times New Roman" pitchFamily="18" charset="0"/>
              <a:cs typeface="Times New Roman" pitchFamily="18" charset="0"/>
            </a:rPr>
            <a:t>родители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50513450-B7D1-47C6-A20E-07579C55389A}" type="sibTrans" cxnId="{02A6421A-75A3-4A61-B3A4-E6AA591D7456}">
      <dgm:prSet/>
      <dgm:spPr/>
      <dgm:t>
        <a:bodyPr/>
        <a:lstStyle/>
        <a:p>
          <a:endParaRPr lang="ru-RU"/>
        </a:p>
      </dgm:t>
    </dgm:pt>
    <dgm:pt modelId="{E065CB64-939D-4B99-8529-5994A415BBFA}" type="parTrans" cxnId="{02A6421A-75A3-4A61-B3A4-E6AA591D7456}">
      <dgm:prSet/>
      <dgm:spPr/>
      <dgm:t>
        <a:bodyPr/>
        <a:lstStyle/>
        <a:p>
          <a:endParaRPr lang="ru-RU"/>
        </a:p>
      </dgm:t>
    </dgm:pt>
    <dgm:pt modelId="{E7F1E139-E4DC-456E-AE83-DEF09A93467A}" type="pres">
      <dgm:prSet presAssocID="{CD37AA00-BED5-47C1-A612-CADBB29D584D}" presName="compositeShape" presStyleCnt="0">
        <dgm:presLayoutVars>
          <dgm:chMax val="7"/>
          <dgm:dir/>
          <dgm:resizeHandles val="exact"/>
        </dgm:presLayoutVars>
      </dgm:prSet>
      <dgm:spPr/>
    </dgm:pt>
    <dgm:pt modelId="{1BE691AC-2A89-46AA-AECB-718DD3080A3A}" type="pres">
      <dgm:prSet presAssocID="{1179DE0F-1D17-4DF0-BAE8-8EF6809A1194}" presName="circ1" presStyleLbl="vennNode1" presStyleIdx="0" presStyleCnt="3" custLinFactNeighborX="-8018" custLinFactNeighborY="-2374"/>
      <dgm:spPr/>
      <dgm:t>
        <a:bodyPr/>
        <a:lstStyle/>
        <a:p>
          <a:endParaRPr lang="ru-RU"/>
        </a:p>
      </dgm:t>
    </dgm:pt>
    <dgm:pt modelId="{F5914D15-6851-46E0-956C-37D1456B2467}" type="pres">
      <dgm:prSet presAssocID="{1179DE0F-1D17-4DF0-BAE8-8EF6809A119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9E8A0B-B3EC-420F-87BE-A4A90084DC10}" type="pres">
      <dgm:prSet presAssocID="{20FA938B-FCAE-4ADE-BE0E-F47B83E964FE}" presName="circ2" presStyleLbl="vennNode1" presStyleIdx="1" presStyleCnt="3" custScaleX="133310" custLinFactNeighborX="29123" custLinFactNeighborY="-10764"/>
      <dgm:spPr/>
      <dgm:t>
        <a:bodyPr/>
        <a:lstStyle/>
        <a:p>
          <a:endParaRPr lang="ru-RU"/>
        </a:p>
      </dgm:t>
    </dgm:pt>
    <dgm:pt modelId="{2E063CB5-082A-4313-ACC2-48DE8F5A174F}" type="pres">
      <dgm:prSet presAssocID="{20FA938B-FCAE-4ADE-BE0E-F47B83E964F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74C43-D212-4F39-A8EB-570D3D5D9CCC}" type="pres">
      <dgm:prSet presAssocID="{9EAAE8BF-54C8-4881-AB23-278E516D94CA}" presName="circ3" presStyleLbl="vennNode1" presStyleIdx="2" presStyleCnt="3" custScaleX="94835" custLinFactNeighborX="-8951" custLinFactNeighborY="6452"/>
      <dgm:spPr/>
      <dgm:t>
        <a:bodyPr/>
        <a:lstStyle/>
        <a:p>
          <a:endParaRPr lang="ru-RU"/>
        </a:p>
      </dgm:t>
    </dgm:pt>
    <dgm:pt modelId="{100ABA3F-5DAD-4B0B-87B6-114A0BE42618}" type="pres">
      <dgm:prSet presAssocID="{9EAAE8BF-54C8-4881-AB23-278E516D94C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A6421A-75A3-4A61-B3A4-E6AA591D7456}" srcId="{CD37AA00-BED5-47C1-A612-CADBB29D584D}" destId="{20FA938B-FCAE-4ADE-BE0E-F47B83E964FE}" srcOrd="1" destOrd="0" parTransId="{E065CB64-939D-4B99-8529-5994A415BBFA}" sibTransId="{50513450-B7D1-47C6-A20E-07579C55389A}"/>
    <dgm:cxn modelId="{B7CC6F93-0202-4792-8C6D-81D586654C05}" type="presOf" srcId="{1179DE0F-1D17-4DF0-BAE8-8EF6809A1194}" destId="{F5914D15-6851-46E0-956C-37D1456B2467}" srcOrd="1" destOrd="0" presId="urn:microsoft.com/office/officeart/2005/8/layout/venn1"/>
    <dgm:cxn modelId="{4565C81E-5F27-4C11-B342-326BB5762AD2}" type="presOf" srcId="{20FA938B-FCAE-4ADE-BE0E-F47B83E964FE}" destId="{999E8A0B-B3EC-420F-87BE-A4A90084DC10}" srcOrd="0" destOrd="0" presId="urn:microsoft.com/office/officeart/2005/8/layout/venn1"/>
    <dgm:cxn modelId="{8B098B51-DF44-4D5F-B05E-7CA2DF042229}" type="presOf" srcId="{1179DE0F-1D17-4DF0-BAE8-8EF6809A1194}" destId="{1BE691AC-2A89-46AA-AECB-718DD3080A3A}" srcOrd="0" destOrd="0" presId="urn:microsoft.com/office/officeart/2005/8/layout/venn1"/>
    <dgm:cxn modelId="{DDAB5D31-3133-42DD-BF07-4C8141AD97AC}" type="presOf" srcId="{9EAAE8BF-54C8-4881-AB23-278E516D94CA}" destId="{95874C43-D212-4F39-A8EB-570D3D5D9CCC}" srcOrd="0" destOrd="0" presId="urn:microsoft.com/office/officeart/2005/8/layout/venn1"/>
    <dgm:cxn modelId="{77DD2904-00D0-486E-85B4-B8006B15D5BD}" srcId="{CD37AA00-BED5-47C1-A612-CADBB29D584D}" destId="{9EAAE8BF-54C8-4881-AB23-278E516D94CA}" srcOrd="2" destOrd="0" parTransId="{A07F7874-CE72-4E2C-AEE6-5549596D7870}" sibTransId="{49BD732E-C4AB-4CB5-BC32-79DB5109DFB5}"/>
    <dgm:cxn modelId="{D98A95FD-4D27-4268-B9FF-49F01E46D7F8}" type="presOf" srcId="{CD37AA00-BED5-47C1-A612-CADBB29D584D}" destId="{E7F1E139-E4DC-456E-AE83-DEF09A93467A}" srcOrd="0" destOrd="0" presId="urn:microsoft.com/office/officeart/2005/8/layout/venn1"/>
    <dgm:cxn modelId="{B53DD3C4-3249-43E9-BFF8-084728CD738D}" type="presOf" srcId="{9EAAE8BF-54C8-4881-AB23-278E516D94CA}" destId="{100ABA3F-5DAD-4B0B-87B6-114A0BE42618}" srcOrd="1" destOrd="0" presId="urn:microsoft.com/office/officeart/2005/8/layout/venn1"/>
    <dgm:cxn modelId="{E2EFD5DD-3567-45BE-B0D5-A6CE6D2DCF7A}" type="presOf" srcId="{20FA938B-FCAE-4ADE-BE0E-F47B83E964FE}" destId="{2E063CB5-082A-4313-ACC2-48DE8F5A174F}" srcOrd="1" destOrd="0" presId="urn:microsoft.com/office/officeart/2005/8/layout/venn1"/>
    <dgm:cxn modelId="{511A1F71-952F-4966-B550-B81C02F45778}" srcId="{CD37AA00-BED5-47C1-A612-CADBB29D584D}" destId="{1179DE0F-1D17-4DF0-BAE8-8EF6809A1194}" srcOrd="0" destOrd="0" parTransId="{01898AD9-D2A4-4E83-BDA3-826EC025ED92}" sibTransId="{4B1B89C2-8A7A-4CB7-BEAD-80D8B32722D7}"/>
    <dgm:cxn modelId="{B8D39E58-9556-4973-A481-4238DE5A782C}" type="presParOf" srcId="{E7F1E139-E4DC-456E-AE83-DEF09A93467A}" destId="{1BE691AC-2A89-46AA-AECB-718DD3080A3A}" srcOrd="0" destOrd="0" presId="urn:microsoft.com/office/officeart/2005/8/layout/venn1"/>
    <dgm:cxn modelId="{3472D319-1F38-4BD1-A856-5E41559194DB}" type="presParOf" srcId="{E7F1E139-E4DC-456E-AE83-DEF09A93467A}" destId="{F5914D15-6851-46E0-956C-37D1456B2467}" srcOrd="1" destOrd="0" presId="urn:microsoft.com/office/officeart/2005/8/layout/venn1"/>
    <dgm:cxn modelId="{ED2CD809-631E-47A4-ABF9-4A2F90003873}" type="presParOf" srcId="{E7F1E139-E4DC-456E-AE83-DEF09A93467A}" destId="{999E8A0B-B3EC-420F-87BE-A4A90084DC10}" srcOrd="2" destOrd="0" presId="urn:microsoft.com/office/officeart/2005/8/layout/venn1"/>
    <dgm:cxn modelId="{68E8C949-B6E7-465D-B12E-9203C596B261}" type="presParOf" srcId="{E7F1E139-E4DC-456E-AE83-DEF09A93467A}" destId="{2E063CB5-082A-4313-ACC2-48DE8F5A174F}" srcOrd="3" destOrd="0" presId="urn:microsoft.com/office/officeart/2005/8/layout/venn1"/>
    <dgm:cxn modelId="{7D22A519-ADDA-4D92-A7DB-819C2D0BD0A0}" type="presParOf" srcId="{E7F1E139-E4DC-456E-AE83-DEF09A93467A}" destId="{95874C43-D212-4F39-A8EB-570D3D5D9CCC}" srcOrd="4" destOrd="0" presId="urn:microsoft.com/office/officeart/2005/8/layout/venn1"/>
    <dgm:cxn modelId="{8D90FD98-86D5-4C92-BF6C-8AC9A8E6ABDD}" type="presParOf" srcId="{E7F1E139-E4DC-456E-AE83-DEF09A93467A}" destId="{100ABA3F-5DAD-4B0B-87B6-114A0BE42618}" srcOrd="5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C86845-A6A2-4C41-8A69-E707C62E40E0}" type="doc">
      <dgm:prSet loTypeId="urn:microsoft.com/office/officeart/2005/8/layout/cycle6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1C65E803-E1AF-4A44-A3A3-5AD3B99B2B24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Расширять представления детей о своей семье, родственных отношениях, профессиях членов своей семьи</a:t>
          </a:r>
          <a:endParaRPr lang="ru-RU" sz="1600" dirty="0">
            <a:solidFill>
              <a:schemeClr val="bg1"/>
            </a:solidFill>
          </a:endParaRPr>
        </a:p>
      </dgm:t>
    </dgm:pt>
    <dgm:pt modelId="{3D98702A-E5DB-4EBB-A31E-1045431F43BC}" type="parTrans" cxnId="{6F335C4D-16C3-4262-B6CC-038D698DD846}">
      <dgm:prSet/>
      <dgm:spPr/>
      <dgm:t>
        <a:bodyPr/>
        <a:lstStyle/>
        <a:p>
          <a:endParaRPr lang="ru-RU"/>
        </a:p>
      </dgm:t>
    </dgm:pt>
    <dgm:pt modelId="{05AECF26-2154-4749-BB60-6E901B5E118E}" type="sibTrans" cxnId="{6F335C4D-16C3-4262-B6CC-038D698DD846}">
      <dgm:prSet/>
      <dgm:spPr/>
      <dgm:t>
        <a:bodyPr/>
        <a:lstStyle/>
        <a:p>
          <a:endParaRPr lang="ru-RU"/>
        </a:p>
      </dgm:t>
    </dgm:pt>
    <dgm:pt modelId="{5795AFEE-9F23-4E12-A205-4EBE7EA938B5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Воспитывать у детей чувство привязанности, любви, уважения к членам своей семьи </a:t>
          </a:r>
          <a:endParaRPr lang="ru-RU" sz="1600" dirty="0">
            <a:solidFill>
              <a:schemeClr val="bg1"/>
            </a:solidFill>
          </a:endParaRPr>
        </a:p>
      </dgm:t>
    </dgm:pt>
    <dgm:pt modelId="{4C73E034-958B-446A-AA72-20B2616714A1}" type="parTrans" cxnId="{98F66BF0-18BA-4EFE-94EC-DAF4D907BE20}">
      <dgm:prSet/>
      <dgm:spPr/>
      <dgm:t>
        <a:bodyPr/>
        <a:lstStyle/>
        <a:p>
          <a:endParaRPr lang="ru-RU"/>
        </a:p>
      </dgm:t>
    </dgm:pt>
    <dgm:pt modelId="{85A48A7C-9C1E-48D0-BC3D-479FF1B5F122}" type="sibTrans" cxnId="{98F66BF0-18BA-4EFE-94EC-DAF4D907BE20}">
      <dgm:prSet/>
      <dgm:spPr/>
      <dgm:t>
        <a:bodyPr/>
        <a:lstStyle/>
        <a:p>
          <a:endParaRPr lang="ru-RU"/>
        </a:p>
      </dgm:t>
    </dgm:pt>
    <dgm:pt modelId="{E9989768-7CAC-4CD6-92F8-D0E2301AC574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Способствовать сплочению и единению представителей разных поколений</a:t>
          </a:r>
          <a:endParaRPr lang="ru-RU" sz="1600" dirty="0">
            <a:solidFill>
              <a:schemeClr val="bg1"/>
            </a:solidFill>
          </a:endParaRPr>
        </a:p>
      </dgm:t>
    </dgm:pt>
    <dgm:pt modelId="{897B5241-37E8-4F04-8D9E-089DD59C37CC}" type="parTrans" cxnId="{05D696AE-19B7-44DB-BEA8-F761C783C943}">
      <dgm:prSet/>
      <dgm:spPr/>
      <dgm:t>
        <a:bodyPr/>
        <a:lstStyle/>
        <a:p>
          <a:endParaRPr lang="ru-RU"/>
        </a:p>
      </dgm:t>
    </dgm:pt>
    <dgm:pt modelId="{86522D2A-D685-43EB-A10D-DBD494A02045}" type="sibTrans" cxnId="{05D696AE-19B7-44DB-BEA8-F761C783C943}">
      <dgm:prSet/>
      <dgm:spPr/>
      <dgm:t>
        <a:bodyPr/>
        <a:lstStyle/>
        <a:p>
          <a:endParaRPr lang="ru-RU"/>
        </a:p>
      </dgm:t>
    </dgm:pt>
    <dgm:pt modelId="{8824AECD-1322-4068-8D44-253E7AB23C4F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Способствовать активному привлечению родителей к жизни ребенка в детском саду</a:t>
          </a:r>
          <a:endParaRPr lang="ru-RU" sz="1600" dirty="0">
            <a:solidFill>
              <a:schemeClr val="bg1"/>
            </a:solidFill>
          </a:endParaRPr>
        </a:p>
      </dgm:t>
    </dgm:pt>
    <dgm:pt modelId="{0CD87146-7480-43A5-BA04-6ACD94296538}" type="parTrans" cxnId="{A3C9A507-0662-4A4A-8C7E-95F1B9B232C7}">
      <dgm:prSet/>
      <dgm:spPr/>
      <dgm:t>
        <a:bodyPr/>
        <a:lstStyle/>
        <a:p>
          <a:endParaRPr lang="ru-RU"/>
        </a:p>
      </dgm:t>
    </dgm:pt>
    <dgm:pt modelId="{4EEEF2A0-68F7-459D-BE10-0A5C51A0C01E}" type="sibTrans" cxnId="{A3C9A507-0662-4A4A-8C7E-95F1B9B232C7}">
      <dgm:prSet/>
      <dgm:spPr/>
      <dgm:t>
        <a:bodyPr/>
        <a:lstStyle/>
        <a:p>
          <a:endParaRPr lang="ru-RU"/>
        </a:p>
      </dgm:t>
    </dgm:pt>
    <dgm:pt modelId="{31E8FB8F-E758-4658-B4D4-09F0E59D05F1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Познакомить с понятием «генеалогическое древо семьи»</a:t>
          </a:r>
          <a:endParaRPr lang="ru-RU" sz="1600" dirty="0">
            <a:solidFill>
              <a:schemeClr val="bg1"/>
            </a:solidFill>
          </a:endParaRPr>
        </a:p>
      </dgm:t>
    </dgm:pt>
    <dgm:pt modelId="{725DFAED-283D-4362-8F2C-8ECD2E15EA1E}" type="parTrans" cxnId="{B5B4C6AE-28F7-4F80-AE69-FBF8FCFAECA0}">
      <dgm:prSet/>
      <dgm:spPr/>
      <dgm:t>
        <a:bodyPr/>
        <a:lstStyle/>
        <a:p>
          <a:endParaRPr lang="ru-RU"/>
        </a:p>
      </dgm:t>
    </dgm:pt>
    <dgm:pt modelId="{B4A79B7E-8A89-40F4-AABE-AD3BADC684CD}" type="sibTrans" cxnId="{B5B4C6AE-28F7-4F80-AE69-FBF8FCFAECA0}">
      <dgm:prSet/>
      <dgm:spPr/>
      <dgm:t>
        <a:bodyPr/>
        <a:lstStyle/>
        <a:p>
          <a:endParaRPr lang="ru-RU"/>
        </a:p>
      </dgm:t>
    </dgm:pt>
    <dgm:pt modelId="{8FC6BBCD-D30E-4A4A-A185-807551A3AAAA}" type="pres">
      <dgm:prSet presAssocID="{11C86845-A6A2-4C41-8A69-E707C62E40E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AE8779-A48C-45F7-B4B6-A0C76BA5CB93}" type="pres">
      <dgm:prSet presAssocID="{1C65E803-E1AF-4A44-A3A3-5AD3B99B2B24}" presName="node" presStyleLbl="node1" presStyleIdx="0" presStyleCnt="5" custScaleX="117128" custScaleY="117421" custRadScaleRad="100584" custRadScaleInc="3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0395A-D55C-4B13-AB5D-ACF0E66D346A}" type="pres">
      <dgm:prSet presAssocID="{1C65E803-E1AF-4A44-A3A3-5AD3B99B2B24}" presName="spNode" presStyleCnt="0"/>
      <dgm:spPr/>
    </dgm:pt>
    <dgm:pt modelId="{7AF5C62E-E407-43EE-8662-8F578636A47A}" type="pres">
      <dgm:prSet presAssocID="{05AECF26-2154-4749-BB60-6E901B5E118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43328AFA-E2E5-477C-B07E-9846C7C731F7}" type="pres">
      <dgm:prSet presAssocID="{5795AFEE-9F23-4E12-A205-4EBE7EA938B5}" presName="node" presStyleLbl="node1" presStyleIdx="1" presStyleCnt="5" custScaleX="124622" custScaleY="109370" custRadScaleRad="114068" custRadScaleInc="37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6E4551-93E1-43D8-82AB-444F64349B89}" type="pres">
      <dgm:prSet presAssocID="{5795AFEE-9F23-4E12-A205-4EBE7EA938B5}" presName="spNode" presStyleCnt="0"/>
      <dgm:spPr/>
    </dgm:pt>
    <dgm:pt modelId="{93A1159A-3CAF-440C-A4B6-B64A43468373}" type="pres">
      <dgm:prSet presAssocID="{85A48A7C-9C1E-48D0-BC3D-479FF1B5F122}" presName="sibTrans" presStyleLbl="sibTrans1D1" presStyleIdx="1" presStyleCnt="5"/>
      <dgm:spPr/>
      <dgm:t>
        <a:bodyPr/>
        <a:lstStyle/>
        <a:p>
          <a:endParaRPr lang="ru-RU"/>
        </a:p>
      </dgm:t>
    </dgm:pt>
    <dgm:pt modelId="{2B00A058-C8ED-4581-B158-E963DE889D60}" type="pres">
      <dgm:prSet presAssocID="{E9989768-7CAC-4CD6-92F8-D0E2301AC574}" presName="node" presStyleLbl="node1" presStyleIdx="2" presStyleCnt="5" custScaleX="122507" custScaleY="113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529B2F-206F-4E20-AE60-F484EB14509F}" type="pres">
      <dgm:prSet presAssocID="{E9989768-7CAC-4CD6-92F8-D0E2301AC574}" presName="spNode" presStyleCnt="0"/>
      <dgm:spPr/>
    </dgm:pt>
    <dgm:pt modelId="{9F41FBE3-13D0-4EB6-A5FC-4A6A1FF21C21}" type="pres">
      <dgm:prSet presAssocID="{86522D2A-D685-43EB-A10D-DBD494A02045}" presName="sibTrans" presStyleLbl="sibTrans1D1" presStyleIdx="2" presStyleCnt="5"/>
      <dgm:spPr/>
      <dgm:t>
        <a:bodyPr/>
        <a:lstStyle/>
        <a:p>
          <a:endParaRPr lang="ru-RU"/>
        </a:p>
      </dgm:t>
    </dgm:pt>
    <dgm:pt modelId="{2F6445AB-11D0-4198-A643-8B917EDC0E53}" type="pres">
      <dgm:prSet presAssocID="{8824AECD-1322-4068-8D44-253E7AB23C4F}" presName="node" presStyleLbl="node1" presStyleIdx="3" presStyleCnt="5" custScaleX="129629" custScaleY="1106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429F11-77E9-4003-B919-36BC19351D69}" type="pres">
      <dgm:prSet presAssocID="{8824AECD-1322-4068-8D44-253E7AB23C4F}" presName="spNode" presStyleCnt="0"/>
      <dgm:spPr/>
    </dgm:pt>
    <dgm:pt modelId="{9DF4E375-B8C2-4248-B216-92B232E3E14E}" type="pres">
      <dgm:prSet presAssocID="{4EEEF2A0-68F7-459D-BE10-0A5C51A0C01E}" presName="sibTrans" presStyleLbl="sibTrans1D1" presStyleIdx="3" presStyleCnt="5"/>
      <dgm:spPr/>
      <dgm:t>
        <a:bodyPr/>
        <a:lstStyle/>
        <a:p>
          <a:endParaRPr lang="ru-RU"/>
        </a:p>
      </dgm:t>
    </dgm:pt>
    <dgm:pt modelId="{852EB55E-993F-4646-9EE7-1ECDA1FFB4E9}" type="pres">
      <dgm:prSet presAssocID="{31E8FB8F-E758-4658-B4D4-09F0E59D05F1}" presName="node" presStyleLbl="node1" presStyleIdx="4" presStyleCnt="5" custScaleX="118149" custScaleY="113704" custRadScaleRad="110659" custRadScaleInc="-38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1DFDD-BD51-4CF4-A23F-EBF6BFC05759}" type="pres">
      <dgm:prSet presAssocID="{31E8FB8F-E758-4658-B4D4-09F0E59D05F1}" presName="spNode" presStyleCnt="0"/>
      <dgm:spPr/>
    </dgm:pt>
    <dgm:pt modelId="{59D3C12E-F6DA-4128-AFC5-F666571F7762}" type="pres">
      <dgm:prSet presAssocID="{B4A79B7E-8A89-40F4-AABE-AD3BADC684CD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2D1C9DAF-B33A-4C70-8E4C-1DA775429A06}" type="presOf" srcId="{5795AFEE-9F23-4E12-A205-4EBE7EA938B5}" destId="{43328AFA-E2E5-477C-B07E-9846C7C731F7}" srcOrd="0" destOrd="0" presId="urn:microsoft.com/office/officeart/2005/8/layout/cycle6"/>
    <dgm:cxn modelId="{048A4B93-DC06-44C3-8E64-B4C9DB6AD4F4}" type="presOf" srcId="{86522D2A-D685-43EB-A10D-DBD494A02045}" destId="{9F41FBE3-13D0-4EB6-A5FC-4A6A1FF21C21}" srcOrd="0" destOrd="0" presId="urn:microsoft.com/office/officeart/2005/8/layout/cycle6"/>
    <dgm:cxn modelId="{05D696AE-19B7-44DB-BEA8-F761C783C943}" srcId="{11C86845-A6A2-4C41-8A69-E707C62E40E0}" destId="{E9989768-7CAC-4CD6-92F8-D0E2301AC574}" srcOrd="2" destOrd="0" parTransId="{897B5241-37E8-4F04-8D9E-089DD59C37CC}" sibTransId="{86522D2A-D685-43EB-A10D-DBD494A02045}"/>
    <dgm:cxn modelId="{28709EEA-4283-44CB-86A5-349D21377DAF}" type="presOf" srcId="{31E8FB8F-E758-4658-B4D4-09F0E59D05F1}" destId="{852EB55E-993F-4646-9EE7-1ECDA1FFB4E9}" srcOrd="0" destOrd="0" presId="urn:microsoft.com/office/officeart/2005/8/layout/cycle6"/>
    <dgm:cxn modelId="{98F66BF0-18BA-4EFE-94EC-DAF4D907BE20}" srcId="{11C86845-A6A2-4C41-8A69-E707C62E40E0}" destId="{5795AFEE-9F23-4E12-A205-4EBE7EA938B5}" srcOrd="1" destOrd="0" parTransId="{4C73E034-958B-446A-AA72-20B2616714A1}" sibTransId="{85A48A7C-9C1E-48D0-BC3D-479FF1B5F122}"/>
    <dgm:cxn modelId="{58B11BC4-3DA9-43DE-AF04-F0195E5C5764}" type="presOf" srcId="{4EEEF2A0-68F7-459D-BE10-0A5C51A0C01E}" destId="{9DF4E375-B8C2-4248-B216-92B232E3E14E}" srcOrd="0" destOrd="0" presId="urn:microsoft.com/office/officeart/2005/8/layout/cycle6"/>
    <dgm:cxn modelId="{510ED0A9-7D0C-4B1B-B02B-A5CD5F418604}" type="presOf" srcId="{11C86845-A6A2-4C41-8A69-E707C62E40E0}" destId="{8FC6BBCD-D30E-4A4A-A185-807551A3AAAA}" srcOrd="0" destOrd="0" presId="urn:microsoft.com/office/officeart/2005/8/layout/cycle6"/>
    <dgm:cxn modelId="{6F335C4D-16C3-4262-B6CC-038D698DD846}" srcId="{11C86845-A6A2-4C41-8A69-E707C62E40E0}" destId="{1C65E803-E1AF-4A44-A3A3-5AD3B99B2B24}" srcOrd="0" destOrd="0" parTransId="{3D98702A-E5DB-4EBB-A31E-1045431F43BC}" sibTransId="{05AECF26-2154-4749-BB60-6E901B5E118E}"/>
    <dgm:cxn modelId="{3EEA0A50-1662-4DA6-8685-11461D800640}" type="presOf" srcId="{1C65E803-E1AF-4A44-A3A3-5AD3B99B2B24}" destId="{AFAE8779-A48C-45F7-B4B6-A0C76BA5CB93}" srcOrd="0" destOrd="0" presId="urn:microsoft.com/office/officeart/2005/8/layout/cycle6"/>
    <dgm:cxn modelId="{EEAC1BB6-58DF-4C7A-83F9-0BCF2717CE8F}" type="presOf" srcId="{8824AECD-1322-4068-8D44-253E7AB23C4F}" destId="{2F6445AB-11D0-4198-A643-8B917EDC0E53}" srcOrd="0" destOrd="0" presId="urn:microsoft.com/office/officeart/2005/8/layout/cycle6"/>
    <dgm:cxn modelId="{D7E97597-E663-4642-AB9D-CE35C64EE2CA}" type="presOf" srcId="{E9989768-7CAC-4CD6-92F8-D0E2301AC574}" destId="{2B00A058-C8ED-4581-B158-E963DE889D60}" srcOrd="0" destOrd="0" presId="urn:microsoft.com/office/officeart/2005/8/layout/cycle6"/>
    <dgm:cxn modelId="{89317588-06E6-4AD8-A120-D9D5916BFBE7}" type="presOf" srcId="{85A48A7C-9C1E-48D0-BC3D-479FF1B5F122}" destId="{93A1159A-3CAF-440C-A4B6-B64A43468373}" srcOrd="0" destOrd="0" presId="urn:microsoft.com/office/officeart/2005/8/layout/cycle6"/>
    <dgm:cxn modelId="{E8D0A130-4745-4A31-BD78-6A3482C2879E}" type="presOf" srcId="{05AECF26-2154-4749-BB60-6E901B5E118E}" destId="{7AF5C62E-E407-43EE-8662-8F578636A47A}" srcOrd="0" destOrd="0" presId="urn:microsoft.com/office/officeart/2005/8/layout/cycle6"/>
    <dgm:cxn modelId="{A3C9A507-0662-4A4A-8C7E-95F1B9B232C7}" srcId="{11C86845-A6A2-4C41-8A69-E707C62E40E0}" destId="{8824AECD-1322-4068-8D44-253E7AB23C4F}" srcOrd="3" destOrd="0" parTransId="{0CD87146-7480-43A5-BA04-6ACD94296538}" sibTransId="{4EEEF2A0-68F7-459D-BE10-0A5C51A0C01E}"/>
    <dgm:cxn modelId="{B5B4C6AE-28F7-4F80-AE69-FBF8FCFAECA0}" srcId="{11C86845-A6A2-4C41-8A69-E707C62E40E0}" destId="{31E8FB8F-E758-4658-B4D4-09F0E59D05F1}" srcOrd="4" destOrd="0" parTransId="{725DFAED-283D-4362-8F2C-8ECD2E15EA1E}" sibTransId="{B4A79B7E-8A89-40F4-AABE-AD3BADC684CD}"/>
    <dgm:cxn modelId="{4F380676-B6F6-4E8C-93FB-D18F52A0B24B}" type="presOf" srcId="{B4A79B7E-8A89-40F4-AABE-AD3BADC684CD}" destId="{59D3C12E-F6DA-4128-AFC5-F666571F7762}" srcOrd="0" destOrd="0" presId="urn:microsoft.com/office/officeart/2005/8/layout/cycle6"/>
    <dgm:cxn modelId="{FF4B8342-841E-484B-AF66-68F0D859158C}" type="presParOf" srcId="{8FC6BBCD-D30E-4A4A-A185-807551A3AAAA}" destId="{AFAE8779-A48C-45F7-B4B6-A0C76BA5CB93}" srcOrd="0" destOrd="0" presId="urn:microsoft.com/office/officeart/2005/8/layout/cycle6"/>
    <dgm:cxn modelId="{7DAEED95-C867-4FD7-A412-90058BAE9A92}" type="presParOf" srcId="{8FC6BBCD-D30E-4A4A-A185-807551A3AAAA}" destId="{6B70395A-D55C-4B13-AB5D-ACF0E66D346A}" srcOrd="1" destOrd="0" presId="urn:microsoft.com/office/officeart/2005/8/layout/cycle6"/>
    <dgm:cxn modelId="{307D67AD-4121-4000-AE2B-6D7909972647}" type="presParOf" srcId="{8FC6BBCD-D30E-4A4A-A185-807551A3AAAA}" destId="{7AF5C62E-E407-43EE-8662-8F578636A47A}" srcOrd="2" destOrd="0" presId="urn:microsoft.com/office/officeart/2005/8/layout/cycle6"/>
    <dgm:cxn modelId="{EE59EA0B-10B4-430C-BD7D-A503E18184C9}" type="presParOf" srcId="{8FC6BBCD-D30E-4A4A-A185-807551A3AAAA}" destId="{43328AFA-E2E5-477C-B07E-9846C7C731F7}" srcOrd="3" destOrd="0" presId="urn:microsoft.com/office/officeart/2005/8/layout/cycle6"/>
    <dgm:cxn modelId="{F000B599-C3DB-4EA8-B949-2FFBFCE1F145}" type="presParOf" srcId="{8FC6BBCD-D30E-4A4A-A185-807551A3AAAA}" destId="{256E4551-93E1-43D8-82AB-444F64349B89}" srcOrd="4" destOrd="0" presId="urn:microsoft.com/office/officeart/2005/8/layout/cycle6"/>
    <dgm:cxn modelId="{2FDB96C6-BF97-4A79-A56C-541B093E0940}" type="presParOf" srcId="{8FC6BBCD-D30E-4A4A-A185-807551A3AAAA}" destId="{93A1159A-3CAF-440C-A4B6-B64A43468373}" srcOrd="5" destOrd="0" presId="urn:microsoft.com/office/officeart/2005/8/layout/cycle6"/>
    <dgm:cxn modelId="{59675B47-DD66-4639-A0CA-3718676164CC}" type="presParOf" srcId="{8FC6BBCD-D30E-4A4A-A185-807551A3AAAA}" destId="{2B00A058-C8ED-4581-B158-E963DE889D60}" srcOrd="6" destOrd="0" presId="urn:microsoft.com/office/officeart/2005/8/layout/cycle6"/>
    <dgm:cxn modelId="{9FAAA56D-67E8-4C35-8264-613FBAD9F842}" type="presParOf" srcId="{8FC6BBCD-D30E-4A4A-A185-807551A3AAAA}" destId="{89529B2F-206F-4E20-AE60-F484EB14509F}" srcOrd="7" destOrd="0" presId="urn:microsoft.com/office/officeart/2005/8/layout/cycle6"/>
    <dgm:cxn modelId="{937EF41A-A99B-4576-BB3B-D99B7084C2B9}" type="presParOf" srcId="{8FC6BBCD-D30E-4A4A-A185-807551A3AAAA}" destId="{9F41FBE3-13D0-4EB6-A5FC-4A6A1FF21C21}" srcOrd="8" destOrd="0" presId="urn:microsoft.com/office/officeart/2005/8/layout/cycle6"/>
    <dgm:cxn modelId="{3CA883A0-1AD9-49FE-999A-B4B7A78A1ED3}" type="presParOf" srcId="{8FC6BBCD-D30E-4A4A-A185-807551A3AAAA}" destId="{2F6445AB-11D0-4198-A643-8B917EDC0E53}" srcOrd="9" destOrd="0" presId="urn:microsoft.com/office/officeart/2005/8/layout/cycle6"/>
    <dgm:cxn modelId="{CC64ADB5-F4D7-462D-A29B-C4479DD8F6D9}" type="presParOf" srcId="{8FC6BBCD-D30E-4A4A-A185-807551A3AAAA}" destId="{51429F11-77E9-4003-B919-36BC19351D69}" srcOrd="10" destOrd="0" presId="urn:microsoft.com/office/officeart/2005/8/layout/cycle6"/>
    <dgm:cxn modelId="{E8AEA74E-BF5D-4B01-9033-772B88F0894E}" type="presParOf" srcId="{8FC6BBCD-D30E-4A4A-A185-807551A3AAAA}" destId="{9DF4E375-B8C2-4248-B216-92B232E3E14E}" srcOrd="11" destOrd="0" presId="urn:microsoft.com/office/officeart/2005/8/layout/cycle6"/>
    <dgm:cxn modelId="{59152644-6845-4769-9614-94AB071059F5}" type="presParOf" srcId="{8FC6BBCD-D30E-4A4A-A185-807551A3AAAA}" destId="{852EB55E-993F-4646-9EE7-1ECDA1FFB4E9}" srcOrd="12" destOrd="0" presId="urn:microsoft.com/office/officeart/2005/8/layout/cycle6"/>
    <dgm:cxn modelId="{57617F92-79C4-4D6B-AF79-7477FD717482}" type="presParOf" srcId="{8FC6BBCD-D30E-4A4A-A185-807551A3AAAA}" destId="{BB31DFDD-BD51-4CF4-A23F-EBF6BFC05759}" srcOrd="13" destOrd="0" presId="urn:microsoft.com/office/officeart/2005/8/layout/cycle6"/>
    <dgm:cxn modelId="{BA0002CB-A596-4387-82E4-E76C65B8A7AF}" type="presParOf" srcId="{8FC6BBCD-D30E-4A4A-A185-807551A3AAAA}" destId="{59D3C12E-F6DA-4128-AFC5-F666571F776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E691AC-2A89-46AA-AECB-718DD3080A3A}">
      <dsp:nvSpPr>
        <dsp:cNvPr id="0" name=""/>
        <dsp:cNvSpPr/>
      </dsp:nvSpPr>
      <dsp:spPr>
        <a:xfrm>
          <a:off x="1800204" y="72002"/>
          <a:ext cx="2927721" cy="2927721"/>
        </a:xfrm>
        <a:prstGeom prst="ellipse">
          <a:avLst/>
        </a:prstGeom>
        <a:solidFill>
          <a:schemeClr val="accent4">
            <a:shade val="80000"/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shade val="80000"/>
              <a:alpha val="5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latin typeface="Times New Roman" pitchFamily="18" charset="0"/>
              <a:cs typeface="Times New Roman" pitchFamily="18" charset="0"/>
            </a:rPr>
            <a:t>педагоги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90567" y="584353"/>
        <a:ext cx="2146995" cy="1317474"/>
      </dsp:txXfrm>
    </dsp:sp>
    <dsp:sp modelId="{999E8A0B-B3EC-420F-87BE-A4A90084DC10}">
      <dsp:nvSpPr>
        <dsp:cNvPr id="0" name=""/>
        <dsp:cNvSpPr/>
      </dsp:nvSpPr>
      <dsp:spPr>
        <a:xfrm>
          <a:off x="3456396" y="1656192"/>
          <a:ext cx="3902945" cy="2927721"/>
        </a:xfrm>
        <a:prstGeom prst="ellipse">
          <a:avLst/>
        </a:prstGeom>
        <a:solidFill>
          <a:schemeClr val="accent4">
            <a:shade val="80000"/>
            <a:alpha val="50000"/>
            <a:hueOff val="-19"/>
            <a:satOff val="-536"/>
            <a:lumOff val="2186"/>
            <a:alphaOff val="1500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shade val="80000"/>
              <a:alpha val="50000"/>
              <a:hueOff val="-19"/>
              <a:satOff val="-536"/>
              <a:lumOff val="2186"/>
              <a:alphaOff val="15000"/>
              <a:shade val="9000"/>
              <a:satMod val="105000"/>
              <a:alpha val="48000"/>
            </a:scheme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Times New Roman" pitchFamily="18" charset="0"/>
              <a:cs typeface="Times New Roman" pitchFamily="18" charset="0"/>
            </a:rPr>
            <a:t>родители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50047" y="2412520"/>
        <a:ext cx="2341767" cy="1610246"/>
      </dsp:txXfrm>
    </dsp:sp>
    <dsp:sp modelId="{95874C43-D212-4F39-A8EB-570D3D5D9CCC}">
      <dsp:nvSpPr>
        <dsp:cNvPr id="0" name=""/>
        <dsp:cNvSpPr/>
      </dsp:nvSpPr>
      <dsp:spPr>
        <a:xfrm>
          <a:off x="792077" y="2112838"/>
          <a:ext cx="2776504" cy="2927721"/>
        </a:xfrm>
        <a:prstGeom prst="ellipse">
          <a:avLst/>
        </a:prstGeom>
        <a:solidFill>
          <a:schemeClr val="accent4">
            <a:shade val="80000"/>
            <a:alpha val="50000"/>
            <a:hueOff val="-38"/>
            <a:satOff val="-1073"/>
            <a:lumOff val="4373"/>
            <a:alphaOff val="3000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shade val="80000"/>
              <a:alpha val="50000"/>
              <a:hueOff val="-38"/>
              <a:satOff val="-1073"/>
              <a:lumOff val="4373"/>
              <a:alphaOff val="30000"/>
              <a:shade val="9000"/>
              <a:satMod val="105000"/>
              <a:alpha val="48000"/>
            </a:scheme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Times New Roman" pitchFamily="18" charset="0"/>
              <a:cs typeface="Times New Roman" pitchFamily="18" charset="0"/>
            </a:rPr>
            <a:t>дети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53532" y="2869166"/>
        <a:ext cx="1665902" cy="1610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AE8779-A48C-45F7-B4B6-A0C76BA5CB93}">
      <dsp:nvSpPr>
        <dsp:cNvPr id="0" name=""/>
        <dsp:cNvSpPr/>
      </dsp:nvSpPr>
      <dsp:spPr>
        <a:xfrm>
          <a:off x="3347862" y="-56349"/>
          <a:ext cx="2452674" cy="15982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Расширять представления детей о своей семье, родственных отношениях, профессиях членов своей семьи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3425881" y="21670"/>
        <a:ext cx="2296636" cy="1442188"/>
      </dsp:txXfrm>
    </dsp:sp>
    <dsp:sp modelId="{7AF5C62E-E407-43EE-8662-8F578636A47A}">
      <dsp:nvSpPr>
        <dsp:cNvPr id="0" name=""/>
        <dsp:cNvSpPr/>
      </dsp:nvSpPr>
      <dsp:spPr>
        <a:xfrm>
          <a:off x="2359420" y="956336"/>
          <a:ext cx="5445114" cy="5445114"/>
        </a:xfrm>
        <a:custGeom>
          <a:avLst/>
          <a:gdLst/>
          <a:ahLst/>
          <a:cxnLst/>
          <a:rect l="0" t="0" r="0" b="0"/>
          <a:pathLst>
            <a:path>
              <a:moveTo>
                <a:pt x="3460174" y="101824"/>
              </a:moveTo>
              <a:arcTo wR="2722557" hR="2722557" stAng="17143171" swAng="250603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328AFA-E2E5-477C-B07E-9846C7C731F7}">
      <dsp:nvSpPr>
        <dsp:cNvPr id="0" name=""/>
        <dsp:cNvSpPr/>
      </dsp:nvSpPr>
      <dsp:spPr>
        <a:xfrm>
          <a:off x="6300180" y="2232251"/>
          <a:ext cx="2609599" cy="148864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Воспитывать у детей чувство привязанности, любви, уважения к членам своей семьи 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6372850" y="2304921"/>
        <a:ext cx="2464259" cy="1343303"/>
      </dsp:txXfrm>
    </dsp:sp>
    <dsp:sp modelId="{93A1159A-3CAF-440C-A4B6-B64A43468373}">
      <dsp:nvSpPr>
        <dsp:cNvPr id="0" name=""/>
        <dsp:cNvSpPr/>
      </dsp:nvSpPr>
      <dsp:spPr>
        <a:xfrm>
          <a:off x="2329028" y="133547"/>
          <a:ext cx="5445114" cy="5445114"/>
        </a:xfrm>
        <a:custGeom>
          <a:avLst/>
          <a:gdLst/>
          <a:ahLst/>
          <a:cxnLst/>
          <a:rect l="0" t="0" r="0" b="0"/>
          <a:pathLst>
            <a:path>
              <a:moveTo>
                <a:pt x="5299603" y="3600707"/>
              </a:moveTo>
              <a:arcTo wR="2722557" hR="2722557" stAng="1129019" swAng="1765539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0A058-C8ED-4581-B158-E963DE889D60}">
      <dsp:nvSpPr>
        <dsp:cNvPr id="0" name=""/>
        <dsp:cNvSpPr/>
      </dsp:nvSpPr>
      <dsp:spPr>
        <a:xfrm>
          <a:off x="4855737" y="4896419"/>
          <a:ext cx="2565310" cy="15429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Способствовать сплочению и единению представителей разных поколений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4931060" y="4971742"/>
        <a:ext cx="2414664" cy="1392346"/>
      </dsp:txXfrm>
    </dsp:sp>
    <dsp:sp modelId="{9F41FBE3-13D0-4EB6-A5FC-4A6A1FF21C21}">
      <dsp:nvSpPr>
        <dsp:cNvPr id="0" name=""/>
        <dsp:cNvSpPr/>
      </dsp:nvSpPr>
      <dsp:spPr>
        <a:xfrm>
          <a:off x="1815556" y="742763"/>
          <a:ext cx="5445114" cy="5445114"/>
        </a:xfrm>
        <a:custGeom>
          <a:avLst/>
          <a:gdLst/>
          <a:ahLst/>
          <a:cxnLst/>
          <a:rect l="0" t="0" r="0" b="0"/>
          <a:pathLst>
            <a:path>
              <a:moveTo>
                <a:pt x="3034611" y="5427171"/>
              </a:moveTo>
              <a:arcTo wR="2722557" hR="2722557" stAng="5005105" swAng="695128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6445AB-11D0-4198-A643-8B917EDC0E53}">
      <dsp:nvSpPr>
        <dsp:cNvPr id="0" name=""/>
        <dsp:cNvSpPr/>
      </dsp:nvSpPr>
      <dsp:spPr>
        <a:xfrm>
          <a:off x="1580611" y="4914651"/>
          <a:ext cx="2714446" cy="15065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Способствовать активному привлечению родителей к жизни ребенка в детском саду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1654154" y="4988194"/>
        <a:ext cx="2567360" cy="1359442"/>
      </dsp:txXfrm>
    </dsp:sp>
    <dsp:sp modelId="{9DF4E375-B8C2-4248-B216-92B232E3E14E}">
      <dsp:nvSpPr>
        <dsp:cNvPr id="0" name=""/>
        <dsp:cNvSpPr/>
      </dsp:nvSpPr>
      <dsp:spPr>
        <a:xfrm>
          <a:off x="1419596" y="250720"/>
          <a:ext cx="5445114" cy="5445114"/>
        </a:xfrm>
        <a:custGeom>
          <a:avLst/>
          <a:gdLst/>
          <a:ahLst/>
          <a:cxnLst/>
          <a:rect l="0" t="0" r="0" b="0"/>
          <a:pathLst>
            <a:path>
              <a:moveTo>
                <a:pt x="804338" y="4654591"/>
              </a:moveTo>
              <a:arcTo wR="2722557" hR="2722557" stAng="8087664" swAng="1661541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EB55E-993F-4646-9EE7-1ECDA1FFB4E9}">
      <dsp:nvSpPr>
        <dsp:cNvPr id="0" name=""/>
        <dsp:cNvSpPr/>
      </dsp:nvSpPr>
      <dsp:spPr>
        <a:xfrm>
          <a:off x="323541" y="2232249"/>
          <a:ext cx="2474053" cy="154763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Познакомить с понятием «генеалогическое древо семьи»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399090" y="2307798"/>
        <a:ext cx="2322955" cy="1396535"/>
      </dsp:txXfrm>
    </dsp:sp>
    <dsp:sp modelId="{59D3C12E-F6DA-4128-AFC5-F666571F7762}">
      <dsp:nvSpPr>
        <dsp:cNvPr id="0" name=""/>
        <dsp:cNvSpPr/>
      </dsp:nvSpPr>
      <dsp:spPr>
        <a:xfrm>
          <a:off x="1406288" y="902039"/>
          <a:ext cx="5445114" cy="5445114"/>
        </a:xfrm>
        <a:custGeom>
          <a:avLst/>
          <a:gdLst/>
          <a:ahLst/>
          <a:cxnLst/>
          <a:rect l="0" t="0" r="0" b="0"/>
          <a:pathLst>
            <a:path>
              <a:moveTo>
                <a:pt x="393136" y="1313259"/>
              </a:moveTo>
              <a:arcTo wR="2722557" hR="2722557" stAng="12670434" swAng="2504415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1ADA4-33BC-47D6-9D04-97AA5B9CE2C6}" type="datetimeFigureOut">
              <a:rPr lang="ru-RU" smtClean="0"/>
              <a:pPr/>
              <a:t>08.08.2015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B7AEC-17F9-4BAF-BEC8-C391978C8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618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9B7AEC-17F9-4BAF-BEC8-C391978C80B9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670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52B43-5DFD-4B54-89EB-7AF3BC6970EE}" type="datetimeFigureOut">
              <a:rPr lang="ru-RU"/>
              <a:pPr>
                <a:defRPr/>
              </a:pPr>
              <a:t>08.08.2015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D652C-7355-4775-A192-5870A8D04A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7E0D1-B35B-4383-8192-ECF9E2CB482E}" type="datetimeFigureOut">
              <a:rPr lang="ru-RU"/>
              <a:pPr>
                <a:defRPr/>
              </a:pPr>
              <a:t>08.08.2015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3B728-1B8F-4C23-B949-D5217847B3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97529-B73B-4CCC-B705-4C4E889CF7B4}" type="datetimeFigureOut">
              <a:rPr lang="ru-RU"/>
              <a:pPr>
                <a:defRPr/>
              </a:pPr>
              <a:t>08.08.2015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7F1B6-D35A-4C45-9A35-40CF34267B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796FC-DCD7-4B89-BDA2-6FD74861F1FC}" type="datetimeFigureOut">
              <a:rPr lang="ru-RU"/>
              <a:pPr>
                <a:defRPr/>
              </a:pPr>
              <a:t>08.08.2015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4BF13-E51A-47A2-9F56-E4A76369F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211B6-882F-4F78-95AF-C093B874F6AA}" type="datetimeFigureOut">
              <a:rPr lang="ru-RU"/>
              <a:pPr>
                <a:defRPr/>
              </a:pPr>
              <a:t>08.08.2015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12D99-C951-4389-9275-8F27E56DE9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4FF94-0E95-4C4D-A5A7-8D0445652833}" type="datetimeFigureOut">
              <a:rPr lang="ru-RU"/>
              <a:pPr>
                <a:defRPr/>
              </a:pPr>
              <a:t>08.08.2015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39C13-939D-47FC-A081-258612EB07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FE5FE-DAC3-4C52-AE7D-0A29BD276993}" type="datetimeFigureOut">
              <a:rPr lang="ru-RU"/>
              <a:pPr>
                <a:defRPr/>
              </a:pPr>
              <a:t>08.08.2015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DF736-5D94-4965-A51E-1DD9E5C0C9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0E8DB-BAC7-4C02-A4AA-A5F6123F2CDA}" type="datetimeFigureOut">
              <a:rPr lang="ru-RU"/>
              <a:pPr>
                <a:defRPr/>
              </a:pPr>
              <a:t>08.08.2015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0AE61-4DED-4BBB-A46D-2F0F584FA9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C7568-8495-4DF4-A7DD-6F7F80028E87}" type="datetimeFigureOut">
              <a:rPr lang="ru-RU"/>
              <a:pPr>
                <a:defRPr/>
              </a:pPr>
              <a:t>08.08.2015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ED5ED-29C5-43F1-A701-40C16D2A9B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CC0F5-7D99-47E3-B1DE-E659E1E5B223}" type="datetimeFigureOut">
              <a:rPr lang="ru-RU"/>
              <a:pPr>
                <a:defRPr/>
              </a:pPr>
              <a:t>08.08.2015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1BFA0-6747-4EAE-8A7B-C73C8B8DAC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12433-9138-4199-8392-73DF6446FE36}" type="datetimeFigureOut">
              <a:rPr lang="ru-RU"/>
              <a:pPr>
                <a:defRPr/>
              </a:pPr>
              <a:t>08.08.2015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22EDF-D2A2-4326-8F7D-36F50E9B86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B27189-F357-4938-AC4F-CD33DC13A643}" type="datetimeFigureOut">
              <a:rPr lang="ru-RU"/>
              <a:pPr>
                <a:defRPr/>
              </a:pPr>
              <a:t>08.08.2015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58ECA34-D4F0-4E6C-95AD-FA41BCF68E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85" r:id="rId2"/>
    <p:sldLayoutId id="2147483794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5" r:id="rId9"/>
    <p:sldLayoutId id="2147483791" r:id="rId10"/>
    <p:sldLayoutId id="214748379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088196" y="6393549"/>
            <a:ext cx="2895600" cy="340147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 smtClean="0">
                <a:solidFill>
                  <a:srgbClr val="C00000"/>
                </a:solidFill>
                <a:latin typeface="Ampir Deco"/>
              </a:rPr>
              <a:t>г. Кызыл - 2014</a:t>
            </a:r>
          </a:p>
        </p:txBody>
      </p:sp>
      <p:sp>
        <p:nvSpPr>
          <p:cNvPr id="5126" name="TextBox 4"/>
          <p:cNvSpPr txBox="1">
            <a:spLocks noChangeArrowheads="1"/>
          </p:cNvSpPr>
          <p:nvPr/>
        </p:nvSpPr>
        <p:spPr bwMode="auto">
          <a:xfrm>
            <a:off x="179512" y="0"/>
            <a:ext cx="87129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дошкольное образовательное учреждение комбинированного вида Детский сад №39 «Сказка» города Кызыла Республики Тыва</a:t>
            </a:r>
            <a:r>
              <a:rPr lang="ru-RU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FFFF00"/>
              </a:solidFill>
              <a:latin typeface="Ampir Dec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3031"/>
            <a:ext cx="7848872" cy="427809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4800" dirty="0" smtClean="0">
              <a:latin typeface="Arial" charset="0"/>
            </a:endParaRPr>
          </a:p>
          <a:p>
            <a:pPr algn="ctr">
              <a:defRPr/>
            </a:pPr>
            <a:endParaRPr lang="ru-RU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Проект </a:t>
            </a:r>
            <a:endParaRPr lang="ru-RU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« Моя 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семья»</a:t>
            </a:r>
          </a:p>
          <a:p>
            <a:pPr algn="ctr">
              <a:defRPr/>
            </a:pP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mpir Deco" pitchFamily="2" charset="0"/>
              </a:rPr>
              <a:t>                                                   Выполнила:</a:t>
            </a:r>
          </a:p>
          <a:p>
            <a:pPr algn="ctr">
              <a:defRPr/>
            </a:pPr>
            <a:r>
              <a:rPr lang="ru-RU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mpir Deco" pitchFamily="2" charset="0"/>
              </a:rPr>
              <a:t>                                                                         </a:t>
            </a:r>
            <a:r>
              <a:rPr lang="ru-RU" sz="20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mpir Deco" pitchFamily="2" charset="0"/>
              </a:rPr>
              <a:t>Хисамутдинова</a:t>
            </a:r>
            <a:r>
              <a:rPr lang="ru-RU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mpir Deco" pitchFamily="2" charset="0"/>
              </a:rPr>
              <a:t> З.М</a:t>
            </a:r>
          </a:p>
          <a:p>
            <a:pPr algn="ctr">
              <a:defRPr/>
            </a:pPr>
            <a:r>
              <a:rPr lang="ru-RU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mpir Deco" pitchFamily="2" charset="0"/>
              </a:rPr>
              <a:t>                                                                         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539750" y="5229225"/>
            <a:ext cx="8604250" cy="547688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Ampir Deco"/>
              </a:rPr>
              <a:t>.</a:t>
            </a:r>
          </a:p>
        </p:txBody>
      </p:sp>
      <p:pic>
        <p:nvPicPr>
          <p:cNvPr id="2" name="Picture 2" descr="C:\Users\1\Pictures\Рисунок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996952"/>
            <a:ext cx="547007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564" y="260648"/>
            <a:ext cx="8568952" cy="648072"/>
          </a:xfrm>
        </p:spPr>
        <p:txBody>
          <a:bodyPr/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4000" dirty="0">
                <a:solidFill>
                  <a:schemeClr val="accent4">
                    <a:lumMod val="75000"/>
                  </a:schemeClr>
                </a:solidFill>
              </a:rPr>
              <a:t>Формы организации проекта: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124744"/>
            <a:ext cx="8276456" cy="5400600"/>
          </a:xfrm>
        </p:spPr>
        <p:txBody>
          <a:bodyPr/>
          <a:lstStyle/>
          <a:p>
            <a:endParaRPr lang="ru-RU" sz="1200" dirty="0"/>
          </a:p>
          <a:p>
            <a:r>
              <a:rPr lang="ru-RU" sz="2800" dirty="0">
                <a:solidFill>
                  <a:schemeClr val="bg1"/>
                </a:solidFill>
              </a:rPr>
              <a:t>1. Опрос детей.</a:t>
            </a:r>
          </a:p>
          <a:p>
            <a:r>
              <a:rPr lang="ru-RU" sz="2800" dirty="0">
                <a:solidFill>
                  <a:schemeClr val="bg1"/>
                </a:solidFill>
              </a:rPr>
              <a:t>2. НОД</a:t>
            </a:r>
          </a:p>
          <a:p>
            <a:r>
              <a:rPr lang="ru-RU" sz="2800" dirty="0">
                <a:solidFill>
                  <a:schemeClr val="bg1"/>
                </a:solidFill>
              </a:rPr>
              <a:t>3. Консультация «Что такое генеалогическое древо?»</a:t>
            </a:r>
          </a:p>
          <a:p>
            <a:r>
              <a:rPr lang="ru-RU" sz="2800" dirty="0">
                <a:solidFill>
                  <a:schemeClr val="bg1"/>
                </a:solidFill>
              </a:rPr>
              <a:t>4. Выставка «Генеалогическое древо семьи».</a:t>
            </a:r>
          </a:p>
          <a:p>
            <a:r>
              <a:rPr lang="ru-RU" sz="2800" dirty="0">
                <a:solidFill>
                  <a:schemeClr val="bg1"/>
                </a:solidFill>
              </a:rPr>
              <a:t>5. </a:t>
            </a:r>
            <a:r>
              <a:rPr lang="ru-RU" sz="2800" dirty="0" smtClean="0">
                <a:solidFill>
                  <a:schemeClr val="bg1"/>
                </a:solidFill>
              </a:rPr>
              <a:t>Папка – передвижка «Моя семья».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ru-RU" sz="2800" dirty="0">
                <a:solidFill>
                  <a:schemeClr val="bg1"/>
                </a:solidFill>
              </a:rPr>
              <a:t>6. Выставка детских рисунков «Моя </a:t>
            </a:r>
            <a:r>
              <a:rPr lang="ru-RU" sz="2800" dirty="0" smtClean="0">
                <a:solidFill>
                  <a:schemeClr val="bg1"/>
                </a:solidFill>
              </a:rPr>
              <a:t>мамочка».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ru-RU" sz="2800" dirty="0">
                <a:solidFill>
                  <a:schemeClr val="bg1"/>
                </a:solidFill>
              </a:rPr>
              <a:t>7. Сюжетно - ролевая игра «Семья», «Больница», «Магазин».</a:t>
            </a:r>
          </a:p>
          <a:p>
            <a:r>
              <a:rPr lang="ru-RU" dirty="0"/>
              <a:t> </a:t>
            </a: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</p:txBody>
      </p:sp>
      <p:pic>
        <p:nvPicPr>
          <p:cNvPr id="5122" name="Picture 2" descr="C:\Users\1\Pictures\Рисунок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836712"/>
            <a:ext cx="152400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41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980728"/>
            <a:ext cx="7772400" cy="4752528"/>
          </a:xfrm>
        </p:spPr>
        <p:txBody>
          <a:bodyPr/>
          <a:lstStyle/>
          <a:p>
            <a:r>
              <a:rPr lang="ru-RU" sz="2800" dirty="0">
                <a:solidFill>
                  <a:schemeClr val="bg1"/>
                </a:solidFill>
              </a:rPr>
              <a:t>8. Родительское собрание «Моя семья- что может быть </a:t>
            </a:r>
            <a:r>
              <a:rPr lang="ru-RU" sz="2800" dirty="0" smtClean="0">
                <a:solidFill>
                  <a:schemeClr val="bg1"/>
                </a:solidFill>
              </a:rPr>
              <a:t>дороже»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9. Участие в выставке «Самая оригинальная юрта»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10. Выпуск коллажа к 23 февраля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11. Изготовление подарков к 23 февраля и 8 марта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 descr="C:\Users\1\Pictures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1" y="4924425"/>
            <a:ext cx="187642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Pictures\Рисунок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24425"/>
            <a:ext cx="1514475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Pictures\Рисунок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236078"/>
            <a:ext cx="19716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81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772400" cy="908720"/>
          </a:xfrm>
        </p:spPr>
        <p:txBody>
          <a:bodyPr/>
          <a:lstStyle/>
          <a:p>
            <a:r>
              <a:rPr lang="ru-RU" sz="3600" dirty="0">
                <a:solidFill>
                  <a:srgbClr val="FFFF00"/>
                </a:solidFill>
                <a:effectLst/>
              </a:rPr>
              <a:t>Этапы реализации проекта: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980728"/>
            <a:ext cx="7772400" cy="3384376"/>
          </a:xfrm>
        </p:spPr>
        <p:txBody>
          <a:bodyPr/>
          <a:lstStyle/>
          <a:p>
            <a:r>
              <a:rPr lang="ru-RU" sz="2800" b="1" dirty="0">
                <a:solidFill>
                  <a:srgbClr val="00B050"/>
                </a:solidFill>
              </a:rPr>
              <a:t>I этап – </a:t>
            </a:r>
            <a:r>
              <a:rPr lang="ru-RU" sz="2800" b="1" dirty="0" smtClean="0">
                <a:solidFill>
                  <a:srgbClr val="00B050"/>
                </a:solidFill>
              </a:rPr>
              <a:t>подготовительный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sz="2400" dirty="0" smtClean="0"/>
              <a:t>- </a:t>
            </a:r>
            <a:r>
              <a:rPr lang="ru-RU" sz="2400" dirty="0" smtClean="0">
                <a:solidFill>
                  <a:schemeClr val="bg1"/>
                </a:solidFill>
              </a:rPr>
              <a:t>Опрос детей </a:t>
            </a:r>
            <a:r>
              <a:rPr lang="ru-RU" sz="2400" dirty="0">
                <a:solidFill>
                  <a:schemeClr val="bg1"/>
                </a:solidFill>
              </a:rPr>
              <a:t>по проблеме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- Определение </a:t>
            </a:r>
            <a:r>
              <a:rPr lang="ru-RU" sz="2400" dirty="0">
                <a:solidFill>
                  <a:schemeClr val="bg1"/>
                </a:solidFill>
              </a:rPr>
              <a:t>цели и задач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- Создание </a:t>
            </a:r>
            <a:r>
              <a:rPr lang="ru-RU" sz="2400" dirty="0">
                <a:solidFill>
                  <a:schemeClr val="bg1"/>
                </a:solidFill>
              </a:rPr>
              <a:t>необходимых условий для реализации </a:t>
            </a:r>
            <a:r>
              <a:rPr lang="ru-RU" sz="2400" dirty="0" smtClean="0">
                <a:solidFill>
                  <a:schemeClr val="bg1"/>
                </a:solidFill>
              </a:rPr>
              <a:t>проекта</a:t>
            </a:r>
            <a:endParaRPr lang="ru-RU" sz="2400" dirty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rgbClr val="00B050"/>
                </a:solidFill>
              </a:rPr>
              <a:t>II </a:t>
            </a:r>
            <a:r>
              <a:rPr lang="ru-RU" sz="2800" b="1" dirty="0">
                <a:solidFill>
                  <a:srgbClr val="00B050"/>
                </a:solidFill>
              </a:rPr>
              <a:t>этап – основной (</a:t>
            </a:r>
            <a:r>
              <a:rPr lang="ru-RU" sz="2800" b="1" dirty="0" smtClean="0">
                <a:solidFill>
                  <a:srgbClr val="00B050"/>
                </a:solidFill>
              </a:rPr>
              <a:t>практический)</a:t>
            </a:r>
            <a:endParaRPr lang="ru-RU" sz="2800" dirty="0">
              <a:solidFill>
                <a:srgbClr val="00B050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- Внедрение </a:t>
            </a:r>
            <a:r>
              <a:rPr lang="ru-RU" sz="2400" dirty="0">
                <a:solidFill>
                  <a:schemeClr val="bg1"/>
                </a:solidFill>
              </a:rPr>
              <a:t>в воспитательно-образовательный </a:t>
            </a:r>
            <a:r>
              <a:rPr lang="ru-RU" sz="2400" dirty="0" smtClean="0">
                <a:solidFill>
                  <a:schemeClr val="bg1"/>
                </a:solidFill>
              </a:rPr>
              <a:t>процесс  </a:t>
            </a:r>
            <a:r>
              <a:rPr lang="ru-RU" sz="2400" dirty="0">
                <a:solidFill>
                  <a:schemeClr val="bg1"/>
                </a:solidFill>
              </a:rPr>
              <a:t>эффективных методов и приемов по расширению знаний дошкольников о семье, её происхождении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- Разработка </a:t>
            </a:r>
            <a:r>
              <a:rPr lang="ru-RU" sz="2400" dirty="0">
                <a:solidFill>
                  <a:schemeClr val="bg1"/>
                </a:solidFill>
              </a:rPr>
              <a:t>консультации «Что такое генеалогическое древо</a:t>
            </a:r>
            <a:r>
              <a:rPr lang="ru-RU" sz="2400" dirty="0" smtClean="0">
                <a:solidFill>
                  <a:schemeClr val="bg1"/>
                </a:solidFill>
              </a:rPr>
              <a:t>?»</a:t>
            </a:r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- Выставка </a:t>
            </a:r>
            <a:r>
              <a:rPr lang="ru-RU" sz="2400" dirty="0">
                <a:solidFill>
                  <a:schemeClr val="bg1"/>
                </a:solidFill>
              </a:rPr>
              <a:t>«Генеалогическое древо </a:t>
            </a:r>
            <a:r>
              <a:rPr lang="ru-RU" sz="2400" dirty="0" smtClean="0">
                <a:solidFill>
                  <a:schemeClr val="bg1"/>
                </a:solidFill>
              </a:rPr>
              <a:t>семьи»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146" name="Picture 2" descr="C:\Users\1\Pictures\Рисунок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8640"/>
            <a:ext cx="19716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51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0"/>
            <a:ext cx="432048" cy="45719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692696"/>
            <a:ext cx="8640960" cy="3165896"/>
          </a:xfrm>
        </p:spPr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- Выставка </a:t>
            </a:r>
            <a:r>
              <a:rPr lang="ru-RU" dirty="0">
                <a:solidFill>
                  <a:schemeClr val="bg1"/>
                </a:solidFill>
              </a:rPr>
              <a:t>детских рисунков  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«Моя </a:t>
            </a:r>
            <a:r>
              <a:rPr lang="ru-RU" dirty="0" smtClean="0">
                <a:solidFill>
                  <a:schemeClr val="bg1"/>
                </a:solidFill>
              </a:rPr>
              <a:t>мамочка»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- Совместное </a:t>
            </a:r>
            <a:r>
              <a:rPr lang="ru-RU" dirty="0">
                <a:solidFill>
                  <a:schemeClr val="bg1"/>
                </a:solidFill>
              </a:rPr>
              <a:t>изготовление детей с родителями сюжетно - ролевых игр «Семья», «Больница», «Магазин»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Разработка </a:t>
            </a:r>
            <a:r>
              <a:rPr lang="ru-RU" dirty="0">
                <a:solidFill>
                  <a:schemeClr val="bg1"/>
                </a:solidFill>
              </a:rPr>
              <a:t>и накопление методических материалов, разработка рекомендаций по </a:t>
            </a:r>
            <a:r>
              <a:rPr lang="ru-RU" dirty="0" smtClean="0">
                <a:solidFill>
                  <a:schemeClr val="bg1"/>
                </a:solidFill>
              </a:rPr>
              <a:t>проблеме</a:t>
            </a:r>
          </a:p>
          <a:p>
            <a:pPr marL="342900" indent="-342900">
              <a:buFontTx/>
              <a:buChar char="-"/>
            </a:pPr>
            <a:endParaRPr lang="ru-RU" dirty="0"/>
          </a:p>
          <a:p>
            <a:r>
              <a:rPr lang="ru-RU" sz="2800" b="1" dirty="0">
                <a:solidFill>
                  <a:srgbClr val="00B050"/>
                </a:solidFill>
              </a:rPr>
              <a:t>III этап-заключительный</a:t>
            </a:r>
            <a:endParaRPr lang="ru-RU" sz="2800" dirty="0">
              <a:solidFill>
                <a:srgbClr val="00B050"/>
              </a:solidFill>
            </a:endParaRPr>
          </a:p>
          <a:p>
            <a:r>
              <a:rPr lang="ru-RU" dirty="0" smtClean="0"/>
              <a:t>- </a:t>
            </a:r>
            <a:r>
              <a:rPr lang="ru-RU" dirty="0" smtClean="0">
                <a:solidFill>
                  <a:schemeClr val="bg1"/>
                </a:solidFill>
              </a:rPr>
              <a:t>Обработка </a:t>
            </a:r>
            <a:r>
              <a:rPr lang="ru-RU" dirty="0">
                <a:solidFill>
                  <a:schemeClr val="bg1"/>
                </a:solidFill>
              </a:rPr>
              <a:t>результатов по реализации проекта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Родительское </a:t>
            </a:r>
            <a:r>
              <a:rPr lang="ru-RU" dirty="0">
                <a:solidFill>
                  <a:schemeClr val="bg1"/>
                </a:solidFill>
              </a:rPr>
              <a:t>собрание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Презентация </a:t>
            </a:r>
            <a:r>
              <a:rPr lang="ru-RU" dirty="0">
                <a:solidFill>
                  <a:schemeClr val="bg1"/>
                </a:solidFill>
              </a:rPr>
              <a:t>проекта «Моя семья</a:t>
            </a:r>
          </a:p>
        </p:txBody>
      </p:sp>
      <p:pic>
        <p:nvPicPr>
          <p:cNvPr id="7171" name="Picture 3" descr="C:\Users\1\Pictures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386263"/>
            <a:ext cx="187642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54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775" cy="648072"/>
          </a:xfrm>
        </p:spPr>
        <p:txBody>
          <a:bodyPr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:</a:t>
            </a:r>
            <a:br>
              <a:rPr lang="ru-RU" sz="3200" dirty="0" smtClean="0"/>
            </a:b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74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412776"/>
            <a:ext cx="7854950" cy="3568799"/>
          </a:xfrm>
        </p:spPr>
        <p:txBody>
          <a:bodyPr/>
          <a:lstStyle/>
          <a:p>
            <a:pPr lvl="0" algn="l">
              <a:buFont typeface="Wingdings" pitchFamily="2" charset="2"/>
              <a:buChar char="Ø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воспитание чувства гордости за свою семью и любви к её членам, о жизни бабушек и дедушек.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знать историю своей семьи, семейные традиции и праздники, 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повысить уровень родительской активности в организации совместной деятельности по воспитанию детей. 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установить с родителями доверительные и партнёрские отношения.</a:t>
            </a:r>
          </a:p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R="0" eaLnBrk="1" hangingPunct="1"/>
            <a:endParaRPr lang="ru-RU" dirty="0" smtClean="0"/>
          </a:p>
        </p:txBody>
      </p:sp>
      <p:pic>
        <p:nvPicPr>
          <p:cNvPr id="9218" name="Picture 2" descr="C:\Users\1\Pictures\Рисунок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28638"/>
            <a:ext cx="1514475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8964488" cy="122413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>
                <a:effectLst/>
              </a:rPr>
              <a:t>План-график реализации проекта. 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941620"/>
              </p:ext>
            </p:extLst>
          </p:nvPr>
        </p:nvGraphicFramePr>
        <p:xfrm>
          <a:off x="251520" y="764704"/>
          <a:ext cx="8496944" cy="5880691"/>
        </p:xfrm>
        <a:graphic>
          <a:graphicData uri="http://schemas.openxmlformats.org/drawingml/2006/table">
            <a:tbl>
              <a:tblPr firstRow="1" bandRow="1"/>
              <a:tblGrid>
                <a:gridCol w="1728192"/>
                <a:gridCol w="5256584"/>
                <a:gridCol w="1512168"/>
              </a:tblGrid>
              <a:tr h="504056"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Этапы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Содержание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Сроки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 этап.</a:t>
                      </a:r>
                      <a:endParaRPr lang="ru-RU" sz="18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Подготови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тельный</a:t>
                      </a:r>
                      <a:endParaRPr lang="ru-RU" sz="18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Опрос детей: «Что я знаю о семье?»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05.02.2014-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12.02.2014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302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 этап.</a:t>
                      </a:r>
                      <a:endParaRPr lang="ru-RU" sz="18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Основной </a:t>
                      </a:r>
                      <a:endParaRPr lang="ru-RU" sz="18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НОД из цикла «Я и моя семья»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Познавательное «Моя семья»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Аппликация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«Подарки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для пап»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Развитие речи.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Рассказывание детям белорусской народной сказки «Пых».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Познавательное «Домашний труд»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Рисование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«Моя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мамочка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Лепка «Посуда для моей семьи 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Развитие речи.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«Классификация  предметов»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(одежда, обувь, головные уборы).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Конструирование «Мебель для дома»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17.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02.2014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14.02.2014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20.03.2014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24.03.2014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27.02.2014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07.04.2014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09.04.2014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18.04.2014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468602"/>
              </p:ext>
            </p:extLst>
          </p:nvPr>
        </p:nvGraphicFramePr>
        <p:xfrm>
          <a:off x="323528" y="188640"/>
          <a:ext cx="8208912" cy="6336704"/>
        </p:xfrm>
        <a:graphic>
          <a:graphicData uri="http://schemas.openxmlformats.org/drawingml/2006/table">
            <a:tbl>
              <a:tblPr firstRow="1" bandRow="1"/>
              <a:tblGrid>
                <a:gridCol w="1512168"/>
                <a:gridCol w="4968552"/>
                <a:gridCol w="1728192"/>
              </a:tblGrid>
              <a:tr h="6336704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 smtClean="0">
                        <a:latin typeface="+mn-lt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latin typeface="+mn-lt"/>
                        <a:cs typeface="Times New Roman" pitchFamily="18" charset="0"/>
                      </a:endParaRPr>
                    </a:p>
                    <a:p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Чтение художественной литературы:</a:t>
                      </a:r>
                    </a:p>
                    <a:p>
                      <a:endParaRPr kumimoji="0" lang="ru-RU" sz="2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Сестрица Алёнушка и братец Иванушка»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«Гуси-лебеди»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«Петушок с семьей»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ru-RU" sz="2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Ховрошечка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«Сказка об умном мышонке» С. Маршак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«Цветик-</a:t>
                      </a:r>
                      <a:r>
                        <a:rPr kumimoji="0" lang="ru-RU" sz="2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семицветик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В. Катаев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«Чем пахнут ремесла» </a:t>
                      </a:r>
                      <a:r>
                        <a:rPr kumimoji="0" lang="ru-RU" sz="2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Д.Родари</a:t>
                      </a:r>
                      <a:endParaRPr kumimoji="0" lang="ru-RU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«Мамина дочка» </a:t>
                      </a:r>
                      <a:r>
                        <a:rPr kumimoji="0" lang="ru-RU" sz="2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В.Белов</a:t>
                      </a:r>
                      <a:endParaRPr kumimoji="0" lang="ru-RU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«Косточка» </a:t>
                      </a:r>
                      <a:r>
                        <a:rPr kumimoji="0" lang="ru-RU" sz="2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К.Ушинский</a:t>
                      </a:r>
                      <a:endParaRPr kumimoji="0" lang="ru-RU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«Старый дед и внучек» </a:t>
                      </a:r>
                      <a:r>
                        <a:rPr kumimoji="0" lang="ru-RU" sz="2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Л.Толстой</a:t>
                      </a:r>
                      <a:endParaRPr kumimoji="0" lang="ru-RU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«Как Вовка бабушек выручил» </a:t>
                      </a:r>
                      <a:r>
                        <a:rPr kumimoji="0" lang="ru-RU" sz="2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А.Барто</a:t>
                      </a:r>
                      <a:endParaRPr kumimoji="0" lang="ru-RU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 бабушки дрожат руки» </a:t>
                      </a:r>
                      <a:r>
                        <a:rPr kumimoji="0" lang="ru-RU" sz="2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В.Сухомлинский</a:t>
                      </a:r>
                      <a:endParaRPr kumimoji="0" lang="ru-RU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«Похищенное имя» Шорыгина Т.А.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034473"/>
              </p:ext>
            </p:extLst>
          </p:nvPr>
        </p:nvGraphicFramePr>
        <p:xfrm>
          <a:off x="323528" y="260648"/>
          <a:ext cx="8280919" cy="6336704"/>
        </p:xfrm>
        <a:graphic>
          <a:graphicData uri="http://schemas.openxmlformats.org/drawingml/2006/table">
            <a:tbl>
              <a:tblPr firstRow="1" bandRow="1"/>
              <a:tblGrid>
                <a:gridCol w="1584176"/>
                <a:gridCol w="5112568"/>
                <a:gridCol w="1584175"/>
              </a:tblGrid>
              <a:tr h="6336704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Дидактические игры:</a:t>
                      </a:r>
                    </a:p>
                    <a:p>
                      <a:endParaRPr kumimoji="0" lang="ru-RU" sz="2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«Кем быть?»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«Сложи картинку»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«Определи возраст»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«Закончи предложение»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«Кто старше?</a:t>
                      </a:r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кто младше?»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«Родственные отношения»,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«Раз, два, три, четыре, пять…про кого хочу сказать».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«Назови как тебя дома ласково называют?»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«Семейки»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«Кто,</a:t>
                      </a:r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где живет?»</a:t>
                      </a:r>
                    </a:p>
                    <a:p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«Чей малыш?»</a:t>
                      </a:r>
                      <a:endParaRPr kumimoji="0" lang="ru-RU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b="1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Сюжетно-ролевые игры:</a:t>
                      </a:r>
                      <a:endParaRPr kumimoji="0" lang="ru-RU" sz="2000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«Семья», «Больница», «Магазин».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195050"/>
              </p:ext>
            </p:extLst>
          </p:nvPr>
        </p:nvGraphicFramePr>
        <p:xfrm>
          <a:off x="251520" y="44624"/>
          <a:ext cx="8208912" cy="6888480"/>
        </p:xfrm>
        <a:graphic>
          <a:graphicData uri="http://schemas.openxmlformats.org/drawingml/2006/table">
            <a:tbl>
              <a:tblPr firstRow="1" bandRow="1"/>
              <a:tblGrid>
                <a:gridCol w="1512168"/>
                <a:gridCol w="4680520"/>
                <a:gridCol w="2016224"/>
              </a:tblGrid>
              <a:tr h="6696745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2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Беседы:</a:t>
                      </a:r>
                      <a:endParaRPr kumimoji="0" lang="ru-RU" sz="2000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«Выходной день в моей семье»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«Как я помогаю дома»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«Кем работают твои родители» (с использованием альбома)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«Как мы отдыхаем»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«Что такое генеалогическое древо моей семьи»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Чтение стихотворений, пословиц и поговорок о семье, загадки.</a:t>
                      </a:r>
                      <a:r>
                        <a:rPr kumimoji="0" lang="ru-RU" sz="2400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Театрализация по сказкам</a:t>
                      </a:r>
                      <a:endParaRPr kumimoji="0" lang="ru-RU" sz="2000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 Репка»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«Колобок»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«Волк</a:t>
                      </a:r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козлята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»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773120"/>
              </p:ext>
            </p:extLst>
          </p:nvPr>
        </p:nvGraphicFramePr>
        <p:xfrm>
          <a:off x="395536" y="188639"/>
          <a:ext cx="8568952" cy="6552728"/>
        </p:xfrm>
        <a:graphic>
          <a:graphicData uri="http://schemas.openxmlformats.org/drawingml/2006/table">
            <a:tbl>
              <a:tblPr firstRow="1" bandRow="1"/>
              <a:tblGrid>
                <a:gridCol w="1800200"/>
                <a:gridCol w="5040560"/>
                <a:gridCol w="1728192"/>
              </a:tblGrid>
              <a:tr h="65527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Пальчиковая гимнастика </a:t>
                      </a:r>
                    </a:p>
                    <a:p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«Моя</a:t>
                      </a:r>
                      <a:r>
                        <a:rPr kumimoji="0" lang="ru-RU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семья»; «Как у деда  </a:t>
                      </a:r>
                      <a:r>
                        <a:rPr kumimoji="0" lang="ru-RU" sz="20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Ермалая</a:t>
                      </a:r>
                      <a:r>
                        <a:rPr kumimoji="0" lang="ru-RU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kumimoji="0" lang="ru-RU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Артикуляционная гимнастика</a:t>
                      </a:r>
                      <a:endParaRPr kumimoji="0" lang="ru-RU" sz="2000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«Вкусное варенье», «Блинчики»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r>
                        <a:rPr kumimoji="0" lang="ru-RU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«Что такое гене–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алогическое древо?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Выпуск коллажа </a:t>
                      </a:r>
                      <a:r>
                        <a:rPr lang="ru-RU" sz="20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 23 февраля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Изготовление </a:t>
                      </a:r>
                      <a:r>
                        <a:rPr lang="ru-RU" sz="2000" b="1" i="0" baseline="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подарков для пап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Изготовление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baseline="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подарков для мам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Выставка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детских рисунков «Моя мамочка»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«Конкурс – концерт»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(8марта)</a:t>
                      </a:r>
                      <a:endParaRPr lang="ru-RU" sz="2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Папка-передвижка</a:t>
                      </a:r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«Моя семья»</a:t>
                      </a:r>
                      <a:endParaRPr kumimoji="0" lang="ru-RU" sz="2000" kern="1200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Выставка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«Генеалогическое древо семьи»</a:t>
                      </a:r>
                      <a:endParaRPr lang="ru-RU" sz="2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18.02.2014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20.02.2014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14.02.2014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28.02.2014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04.03.2014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06.03.2014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03.04.2014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18.04.2014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775" cy="23042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536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352928" cy="4720927"/>
          </a:xfrm>
        </p:spPr>
        <p:txBody>
          <a:bodyPr/>
          <a:lstStyle/>
          <a:p>
            <a:pPr marR="0" algn="l" eaLnBrk="1" hangingPunct="1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 проекта:</a:t>
            </a:r>
            <a:r>
              <a:rPr lang="ru-RU" sz="3600" dirty="0" smtClean="0">
                <a:solidFill>
                  <a:srgbClr val="C00000"/>
                </a:solidFill>
              </a:rPr>
              <a:t>  </a:t>
            </a: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творческий, информационно-</a:t>
            </a:r>
          </a:p>
          <a:p>
            <a:pPr marR="0" algn="l" eaLnBrk="1" hangingPunct="1"/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исследовательский.</a:t>
            </a:r>
          </a:p>
          <a:p>
            <a:pPr marR="0" algn="l" eaLnBrk="1" hangingPunct="1"/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Реализация проекта</a:t>
            </a:r>
            <a:r>
              <a:rPr lang="ru-RU" sz="2800" dirty="0" smtClean="0">
                <a:solidFill>
                  <a:srgbClr val="C00000"/>
                </a:solidFill>
              </a:rPr>
              <a:t>: </a:t>
            </a:r>
            <a:r>
              <a:rPr lang="ru-RU" sz="2800" dirty="0" smtClean="0">
                <a:solidFill>
                  <a:srgbClr val="FFC000"/>
                </a:solidFill>
              </a:rPr>
              <a:t>среднесрочный (3 месяца)</a:t>
            </a:r>
          </a:p>
          <a:p>
            <a:pPr algn="l"/>
            <a:r>
              <a:rPr lang="ru-RU" sz="3200" dirty="0" smtClean="0">
                <a:solidFill>
                  <a:srgbClr val="C00000"/>
                </a:solidFill>
              </a:rPr>
              <a:t>Возраст участников: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C000"/>
                </a:solidFill>
              </a:rPr>
              <a:t>дети 4 – 5 лет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Проблемы, на решение которых направлен проект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Утрата семейной функции передачи детям значимых культурных и жизненных ценностей; 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Недостаток знаний у дошкольников о своей семье;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Разобщенность между семьей и детским садом.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Pictures\Рисунок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48680"/>
            <a:ext cx="1495425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106778"/>
              </p:ext>
            </p:extLst>
          </p:nvPr>
        </p:nvGraphicFramePr>
        <p:xfrm>
          <a:off x="251520" y="260648"/>
          <a:ext cx="8568953" cy="6192688"/>
        </p:xfrm>
        <a:graphic>
          <a:graphicData uri="http://schemas.openxmlformats.org/drawingml/2006/table">
            <a:tbl>
              <a:tblPr firstRow="1" bandRow="1"/>
              <a:tblGrid>
                <a:gridCol w="1944216"/>
                <a:gridCol w="4680520"/>
                <a:gridCol w="1944217"/>
              </a:tblGrid>
              <a:tr h="6192688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этап.</a:t>
                      </a:r>
                      <a:endParaRPr kumimoji="0" lang="ru-RU" sz="20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1" kern="1200" dirty="0" err="1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Заключител-ный</a:t>
                      </a:r>
                      <a:r>
                        <a:rPr kumimoji="0"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Подведение итогов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реализации проекта</a:t>
                      </a:r>
                    </a:p>
                    <a:p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Родительское собрание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«Моя семья - что может быть дороже»</a:t>
                      </a:r>
                    </a:p>
                    <a:p>
                      <a:r>
                        <a:rPr kumimoji="0" lang="ru-RU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Распространение опыта работы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теме среди педагогов ДОУ</a:t>
                      </a:r>
                      <a:endParaRPr kumimoji="0" lang="ru-RU" sz="2000" kern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15.04.2013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18.04.2014</a:t>
                      </a:r>
                    </a:p>
                    <a:p>
                      <a:endParaRPr kumimoji="0" lang="ru-RU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30.04.2014</a:t>
                      </a:r>
                      <a:endParaRPr kumimoji="0" lang="ru-RU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194" name="Picture 2" descr="C:\Users\1\Pictures\Рисунок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2420888"/>
            <a:ext cx="6437313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8640"/>
            <a:ext cx="7851775" cy="10081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C00000"/>
                </a:solidFill>
              </a:rPr>
              <a:t>В результате решения проблемы: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2253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908720"/>
            <a:ext cx="7854950" cy="5472608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Дети: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Дети получили необходимую информацию о своей семье.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О том, что такое семья, что у семьи есть история и традиции.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Имеют представление о родственных отношениях.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Имеют представления о родословной как истории семьи.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Проявят уважительное отношение и любовь к родным и близким к окружающим людям.</a:t>
            </a:r>
          </a:p>
          <a:p>
            <a:pPr lvl="0" algn="l">
              <a:buFont typeface="Wingdings" pitchFamily="2" charset="2"/>
              <a:buChar char="Ø"/>
            </a:pPr>
            <a:endParaRPr lang="ru-RU" sz="2000" dirty="0" smtClean="0">
              <a:solidFill>
                <a:schemeClr val="bg1"/>
              </a:solidFill>
            </a:endParaRPr>
          </a:p>
          <a:p>
            <a:pPr algn="l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Родители: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Повышение компетентности родителей    в вопросах семейного воспитания.                                                                               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Повысился уровень родительской активности в организации совместной деятельности по воспитанию детей. 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Происходит обмен опытом семейного воспитания и традиций.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Поиск новых форм взаимодействия педагогов с родителями. </a:t>
            </a:r>
          </a:p>
        </p:txBody>
      </p:sp>
      <p:pic>
        <p:nvPicPr>
          <p:cNvPr id="10242" name="Picture 2" descr="C:\Users\1\Pictures\Рисунок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212976"/>
            <a:ext cx="1495425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1\Pictures\Рисунок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52400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851775" cy="7920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effectLst/>
              </a:rPr>
              <a:t>Используемая литература: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800" dirty="0"/>
          </a:p>
        </p:txBody>
      </p:sp>
      <p:sp>
        <p:nvSpPr>
          <p:cNvPr id="2253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48680"/>
            <a:ext cx="8784976" cy="6120680"/>
          </a:xfrm>
        </p:spPr>
        <p:txBody>
          <a:bodyPr/>
          <a:lstStyle/>
          <a:p>
            <a:pPr marL="457200" marR="0" indent="-457200" algn="l" eaLnBrk="1" hangingPunct="1">
              <a:buAutoNum type="arabicPeriod"/>
            </a:pPr>
            <a:r>
              <a:rPr lang="ru-RU" sz="2000" dirty="0" smtClean="0">
                <a:solidFill>
                  <a:schemeClr val="bg1"/>
                </a:solidFill>
              </a:rPr>
              <a:t>Программа воспитания и обучения в детском саду «От рождения до школы» </a:t>
            </a:r>
            <a:r>
              <a:rPr lang="ru-RU" sz="2000" dirty="0" err="1" smtClean="0">
                <a:solidFill>
                  <a:schemeClr val="bg1"/>
                </a:solidFill>
              </a:rPr>
              <a:t>Н.Е.Вераксы</a:t>
            </a:r>
            <a:r>
              <a:rPr lang="ru-RU" sz="2000" dirty="0" smtClean="0">
                <a:solidFill>
                  <a:schemeClr val="bg1"/>
                </a:solidFill>
              </a:rPr>
              <a:t>  М.А.Васильевой. – </a:t>
            </a:r>
            <a:r>
              <a:rPr lang="ru-RU" sz="2000" dirty="0" err="1" smtClean="0">
                <a:solidFill>
                  <a:schemeClr val="bg1"/>
                </a:solidFill>
              </a:rPr>
              <a:t>М.:Мозаика-Синтез</a:t>
            </a:r>
            <a:r>
              <a:rPr lang="ru-RU" sz="2000" dirty="0" smtClean="0">
                <a:solidFill>
                  <a:schemeClr val="bg1"/>
                </a:solidFill>
              </a:rPr>
              <a:t>, 2010 г.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smtClean="0">
                <a:solidFill>
                  <a:schemeClr val="bg1"/>
                </a:solidFill>
              </a:rPr>
              <a:t>«Знакомим дошкольников с семьей и родословной» Е.К.Ривина. Пособие для педагогов и родителей. М.: Мозаика – синтез,2008г.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smtClean="0">
                <a:solidFill>
                  <a:schemeClr val="bg1"/>
                </a:solidFill>
              </a:rPr>
              <a:t>«Твоя родословная» В.С.Мартышин. Учебное пособие. М.: Школьная пресса,2000г.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smtClean="0">
                <a:solidFill>
                  <a:schemeClr val="bg1"/>
                </a:solidFill>
              </a:rPr>
              <a:t>Журнал Дошкольное воспитание – 2005Г.,№3 «Родовое дерево»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smtClean="0">
                <a:solidFill>
                  <a:schemeClr val="bg1"/>
                </a:solidFill>
              </a:rPr>
              <a:t>«Социально – эмоциональное развитие детей 3-7 лет» Т.Д.Пашкевич. – Волгоград: Учитель, 2012.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smtClean="0">
                <a:solidFill>
                  <a:schemeClr val="bg1"/>
                </a:solidFill>
              </a:rPr>
              <a:t>«Нравственно – патриотическое воспитание детей дошкольного возраста» </a:t>
            </a:r>
            <a:r>
              <a:rPr lang="ru-RU" sz="2000" dirty="0" err="1" smtClean="0">
                <a:solidFill>
                  <a:schemeClr val="bg1"/>
                </a:solidFill>
              </a:rPr>
              <a:t>А.Я.Ветохина</a:t>
            </a:r>
            <a:r>
              <a:rPr lang="ru-RU" sz="2000" dirty="0" smtClean="0">
                <a:solidFill>
                  <a:schemeClr val="bg1"/>
                </a:solidFill>
              </a:rPr>
              <a:t>. Методическое пособие для педагогов – СПб.: «ООО  М.: «Детство-пресс», 2010г.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smtClean="0">
                <a:solidFill>
                  <a:schemeClr val="bg1"/>
                </a:solidFill>
              </a:rPr>
              <a:t>«Проекты в работе с семьей» методическое пособие. О.И.Давыдова, А.А.Майер, </a:t>
            </a:r>
            <a:r>
              <a:rPr lang="ru-RU" sz="2000" dirty="0" err="1" smtClean="0">
                <a:solidFill>
                  <a:schemeClr val="bg1"/>
                </a:solidFill>
              </a:rPr>
              <a:t>Л.Г.Богословец</a:t>
            </a:r>
            <a:r>
              <a:rPr lang="ru-RU" sz="2000" dirty="0" smtClean="0">
                <a:solidFill>
                  <a:schemeClr val="bg1"/>
                </a:solidFill>
              </a:rPr>
              <a:t>. ООО «ТЦ Сфера», 2012г. (Библиотека журнала «Управление ДОУ»)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err="1" smtClean="0">
                <a:solidFill>
                  <a:schemeClr val="bg1"/>
                </a:solidFill>
              </a:rPr>
              <a:t>Детско</a:t>
            </a:r>
            <a:r>
              <a:rPr lang="ru-RU" sz="2000" dirty="0" smtClean="0">
                <a:solidFill>
                  <a:schemeClr val="bg1"/>
                </a:solidFill>
              </a:rPr>
              <a:t> – родительский клуб «Веселая семейка» Л.Н.Попова, </a:t>
            </a:r>
            <a:r>
              <a:rPr lang="ru-RU" sz="2000" dirty="0" err="1" smtClean="0">
                <a:solidFill>
                  <a:schemeClr val="bg1"/>
                </a:solidFill>
              </a:rPr>
              <a:t>М.Н.Гонторевская</a:t>
            </a:r>
            <a:r>
              <a:rPr lang="ru-RU" sz="2000" dirty="0" smtClean="0">
                <a:solidFill>
                  <a:schemeClr val="bg1"/>
                </a:solidFill>
              </a:rPr>
              <a:t>. Практические материалы- М.:»ТЦ Сфера» 2012г.</a:t>
            </a:r>
          </a:p>
          <a:p>
            <a:pPr marL="457200" marR="0" indent="-457200" algn="l" eaLnBrk="1" hangingPunct="1"/>
            <a:r>
              <a:rPr lang="ru-RU" sz="2000" dirty="0" smtClean="0">
                <a:solidFill>
                  <a:schemeClr val="bg1"/>
                </a:solidFill>
              </a:rPr>
              <a:t>        (Библиотека журнала «Управление ДОУ») </a:t>
            </a:r>
          </a:p>
          <a:p>
            <a:pPr marL="457200" marR="0" indent="-457200" algn="l" eaLnBrk="1" hangingPunct="1">
              <a:buAutoNum type="arabicPeriod"/>
            </a:pPr>
            <a:endParaRPr lang="ru-RU" sz="2000" dirty="0" smtClean="0"/>
          </a:p>
          <a:p>
            <a:pPr marL="457200" marR="0" indent="-457200" algn="l" eaLnBrk="1" hangingPunct="1">
              <a:buAutoNum type="arabicPeriod"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980728"/>
            <a:ext cx="7422976" cy="57606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1\Desktop\семья - картинки\640.555_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65" y="1615414"/>
            <a:ext cx="7605092" cy="484593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85728"/>
            <a:ext cx="7851775" cy="128588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Участники проекта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26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785938"/>
            <a:ext cx="7854950" cy="3195637"/>
          </a:xfrm>
        </p:spPr>
        <p:txBody>
          <a:bodyPr/>
          <a:lstStyle/>
          <a:p>
            <a:pPr marR="0" eaLnBrk="1" hangingPunct="1"/>
            <a:endParaRPr lang="ru-RU" dirty="0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683568" y="1628800"/>
          <a:ext cx="756084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775" cy="1224136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3600" dirty="0" smtClean="0">
                <a:solidFill>
                  <a:srgbClr val="FF0000"/>
                </a:solidFill>
                <a:effectLst/>
              </a:rPr>
              <a:t>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2253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052736"/>
            <a:ext cx="7854950" cy="5805264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это первый социальный институт, с которым ребенок встречается в жизни, частью которого является.  Семья занимает центральное место в воспитании ребёнка, играет основную роль в формировании мировоззрения, нравственных норм поведения, чувств, социально-нравственного облика и позиции малыша. В семье воспитание детей должно строиться на любви, опыте, традициях, личном примере из детства родных и близких.       И какую бы сторону развития ребёнка мы не рассматривали, всегда окажется, что главную роль в становлении его личности на разных возрастных этапах играет семья.</a:t>
            </a:r>
          </a:p>
          <a:p>
            <a:pPr algn="l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К сожалению, в настоящее время в нашей стране в силу многих причин ослабевают родственные связи, уходит в прошлое традиционное семейное воспитание.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32656"/>
            <a:ext cx="7851648" cy="3168352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5400" b="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Формирование у детей понятие «семья» и повышение роли семейных ценностей в становлении личности ребенка. </a:t>
            </a:r>
            <a:endParaRPr lang="ru-RU" sz="400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Pictures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0012"/>
            <a:ext cx="1876425" cy="203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Pictures\Рисунок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683819"/>
            <a:ext cx="1514475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Pictures\Рисунок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397" y="3850381"/>
            <a:ext cx="19716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endParaRPr lang="ru-RU" dirty="0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260648"/>
          <a:ext cx="9144000" cy="6383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3571875" y="2420888"/>
            <a:ext cx="2080245" cy="2151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/>
              <a:t>Задачи проекта</a:t>
            </a:r>
          </a:p>
        </p:txBody>
      </p:sp>
      <p:cxnSp>
        <p:nvCxnSpPr>
          <p:cNvPr id="8" name="Прямая со стрелкой 7"/>
          <p:cNvCxnSpPr>
            <a:stCxn id="6" idx="0"/>
          </p:cNvCxnSpPr>
          <p:nvPr/>
        </p:nvCxnSpPr>
        <p:spPr>
          <a:xfrm rot="5400000" flipH="1" flipV="1">
            <a:off x="4339971" y="2116851"/>
            <a:ext cx="576064" cy="3201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491882" y="4725144"/>
            <a:ext cx="576062" cy="28803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5220072" y="4725144"/>
            <a:ext cx="576064" cy="28803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>
            <a:off x="2843808" y="3212976"/>
            <a:ext cx="71609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652120" y="3212976"/>
            <a:ext cx="72008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028017" cy="3744416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/>
                <a:latin typeface="Ampir Deco" pitchFamily="2" charset="0"/>
              </a:rPr>
              <a:t/>
            </a:r>
            <a:b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/>
                <a:latin typeface="Ampir Deco" pitchFamily="2" charset="0"/>
              </a:rPr>
            </a:b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pir Deco" pitchFamily="2" charset="0"/>
              </a:rPr>
              <a:t>Гипотеза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pir Deco" pitchFamily="2" charset="0"/>
              </a:rPr>
              <a:t>: </a:t>
            </a:r>
            <a:r>
              <a:rPr lang="ru-RU" sz="36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mpir Deco" pitchFamily="2" charset="0"/>
              </a:rPr>
              <a:t/>
            </a:r>
            <a:br>
              <a:rPr lang="ru-RU" sz="36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mpir Deco" pitchFamily="2" charset="0"/>
              </a:rPr>
            </a:br>
            <a:r>
              <a:rPr lang="ru-RU" sz="36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36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320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Если   начать формировать ценностные представления о семье</a:t>
            </a:r>
            <a:br>
              <a:rPr lang="ru-RU" sz="320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20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 младшего дошкольного возраста, то  ценность семьи, как социальной единицы, будет расти в положительной прогрессии</a:t>
            </a:r>
            <a:r>
              <a:rPr lang="ru-RU" sz="32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r>
              <a:rPr lang="ru-RU" sz="3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C:\Users\1\Pictures\Рисунок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495425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Pictures\Рисунок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49080"/>
            <a:ext cx="216024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851648" cy="6093296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Проблема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результате  работы и опроса детей было выявлено, что дети не имеют элементарные    представления о своей   семье, кем работают их родители и бабушки с дедушками, мало кто из детей знает своё родословное, уходят в прошлое семейные праздники и традиции. Как изменить такое положение?</a:t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Считаем что мы, взрослые, должны помочь детям понять значимость семьи, воспитывать у детей любовь и уважение к членам семьи, прививать чувство привязанности к семье и дому. Любовь к близким людям, детскому саду, родному городу играет огромную роль в становлении личности ребенка.  </a:t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Осознание значимости проблемы побудило к проведению  данного  проекта</a:t>
            </a:r>
            <a:r>
              <a:rPr lang="ru-RU" sz="2400" dirty="0" smtClean="0">
                <a:solidFill>
                  <a:schemeClr val="bg1"/>
                </a:solidFill>
                <a:latin typeface="Ampir Deco"/>
              </a:rPr>
              <a:t>.   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1\Pictures\Рисунок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084" y="5166278"/>
            <a:ext cx="19716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775" cy="6669360"/>
          </a:xfrm>
        </p:spPr>
        <p:txBody>
          <a:bodyPr/>
          <a:lstStyle/>
          <a:p>
            <a:pPr marL="514350" indent="-514350" algn="l" eaLnBrk="1" hangingPunct="1">
              <a:defRPr/>
            </a:pPr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Особенности проекта.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опора на личный опыт детей, полученный ими в семье; </a:t>
            </a:r>
            <a:b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-доступность материала для детей дошкольного возраста; </a:t>
            </a:r>
            <a:b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-максимальная  включенность родителей и оказание им практической помощи в работе по ознакомлению детей с семейными ценностями;</a:t>
            </a:r>
            <a:b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-интеграция совместной деятельности детей и родителей дома  и деятельностью в дошкольном образовательном учреждении.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1\Pictures\Рисунок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445" y="188640"/>
            <a:ext cx="1773043" cy="180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1623</TotalTime>
  <Words>1232</Words>
  <Application>Microsoft Office PowerPoint</Application>
  <PresentationFormat>Экран (4:3)</PresentationFormat>
  <Paragraphs>269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Презентация PowerPoint</vt:lpstr>
      <vt:lpstr>     </vt:lpstr>
      <vt:lpstr>Участники проекта</vt:lpstr>
      <vt:lpstr>Актуальность. </vt:lpstr>
      <vt:lpstr>Цель проекта:         Формирование у детей понятие «семья» и повышение роли семейных ценностей в становлении личности ребенка. </vt:lpstr>
      <vt:lpstr>Презентация PowerPoint</vt:lpstr>
      <vt:lpstr> Гипотеза:   Если   начать формировать ценностные представления о семье с  младшего дошкольного возраста, то  ценность семьи, как социальной единицы, будет расти в положительной прогрессии. </vt:lpstr>
      <vt:lpstr>Проблема:   В результате  работы и опроса детей было выявлено, что дети не имеют элементарные    представления о своей   семье, кем работают их родители и бабушки с дедушками, мало кто из детей знает своё родословное, уходят в прошлое семейные праздники и традиции. Как изменить такое положение?        Считаем что мы, взрослые, должны помочь детям понять значимость семьи, воспитывать у детей любовь и уважение к членам семьи, прививать чувство привязанности к семье и дому. Любовь к близким людям, детскому саду, родному городу играет огромную роль в становлении личности ребенка.      Осознание значимости проблемы побудило к проведению  данного  проекта.    </vt:lpstr>
      <vt:lpstr>  Особенности проекта. -опора на личный опыт детей, полученный ими в семье;  -доступность материала для детей дошкольного возраста;  -максимальная  включенность родителей и оказание им практической помощи в работе по ознакомлению детей с семейными ценностями; -интеграция совместной деятельности детей и родителей дома  и деятельностью в дошкольном образовательном учреждении. </vt:lpstr>
      <vt:lpstr> Формы организации проекта:</vt:lpstr>
      <vt:lpstr> </vt:lpstr>
      <vt:lpstr>Этапы реализации проекта:</vt:lpstr>
      <vt:lpstr>Презентация PowerPoint</vt:lpstr>
      <vt:lpstr>: Ожидаемые результаты:</vt:lpstr>
      <vt:lpstr>План-график реализации проекта. 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результате решения проблемы: </vt:lpstr>
      <vt:lpstr>Используемая литература: </vt:lpstr>
      <vt:lpstr>СПАСИБО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1</cp:lastModifiedBy>
  <cp:revision>166</cp:revision>
  <dcterms:created xsi:type="dcterms:W3CDTF">2013-05-26T00:49:37Z</dcterms:created>
  <dcterms:modified xsi:type="dcterms:W3CDTF">2015-08-08T11:43:45Z</dcterms:modified>
</cp:coreProperties>
</file>