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56" r:id="rId3"/>
    <p:sldId id="258" r:id="rId4"/>
    <p:sldId id="282" r:id="rId5"/>
    <p:sldId id="285" r:id="rId6"/>
    <p:sldId id="286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1" r:id="rId16"/>
    <p:sldId id="273" r:id="rId17"/>
    <p:sldId id="275" r:id="rId18"/>
    <p:sldId id="276" r:id="rId19"/>
    <p:sldId id="283" r:id="rId20"/>
    <p:sldId id="281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24DE-BDC2-40E5-ACD7-677C35B39D31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05E8B-EFF3-4BFA-8619-5C1BB1C36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6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05E8B-EFF3-4BFA-8619-5C1BB1C366A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7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548680"/>
            <a:ext cx="8064896" cy="5760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flovin4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2074199" cy="16753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0B25-8A31-4653-BD0C-D4775883A343}" type="datetimeFigureOut">
              <a:rPr lang="ru-RU" smtClean="0"/>
              <a:pPr/>
              <a:t>08.08.2015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4CE3-8BB2-4B82-9A67-557BD39646A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flovin4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7308304" y="5301208"/>
            <a:ext cx="1484102" cy="11986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789" y="1844824"/>
            <a:ext cx="6480720" cy="331236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Муниципальное бюджетное дошкольное образовательное  учреждение комбинированного вида  Детский сад № 39 «Сказка» г. Кызыла Республики Тыва.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ru-RU" sz="2000" dirty="0" smtClean="0">
                <a:solidFill>
                  <a:srgbClr val="00B050"/>
                </a:solidFill>
              </a:rPr>
              <a:t>Обобщение педагогического опыта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                             </a:t>
            </a:r>
            <a:r>
              <a:rPr lang="ru-RU" sz="2000" dirty="0" err="1" smtClean="0">
                <a:solidFill>
                  <a:srgbClr val="00B050"/>
                </a:solidFill>
              </a:rPr>
              <a:t>Хисамутдиновой</a:t>
            </a:r>
            <a:r>
              <a:rPr lang="ru-RU" sz="2000" dirty="0" smtClean="0">
                <a:solidFill>
                  <a:srgbClr val="00B050"/>
                </a:solidFill>
              </a:rPr>
              <a:t>      </a:t>
            </a:r>
            <a:r>
              <a:rPr lang="ru-RU" sz="2000" dirty="0" err="1" smtClean="0">
                <a:solidFill>
                  <a:srgbClr val="00B050"/>
                </a:solidFill>
              </a:rPr>
              <a:t>Зульфии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Муллаяновны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                    Должность: воспитатель;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                 Образование: высшее ;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                          Педагогический стаж: 17лет;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                                           Квалификационная категория: вторая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Кызыл 2014г.  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>
                <a:solidFill>
                  <a:srgbClr val="00B050"/>
                </a:solidFill>
              </a:rPr>
              <a:t/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1\Desktop\фотки\DSC02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312368" cy="4176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CC"/>
                </a:solidFill>
                <a:latin typeface="Georgia" pitchFamily="16" charset="0"/>
              </a:rPr>
              <a:t>Театр картинок и </a:t>
            </a:r>
            <a:r>
              <a:rPr lang="ru-RU" dirty="0" err="1">
                <a:solidFill>
                  <a:srgbClr val="0000CC"/>
                </a:solidFill>
                <a:latin typeface="Georgia" pitchFamily="16" charset="0"/>
              </a:rPr>
              <a:t>фланелеграф</a:t>
            </a:r>
            <a:r>
              <a:rPr lang="ru-RU" dirty="0">
                <a:solidFill>
                  <a:srgbClr val="0000CC"/>
                </a:solidFill>
                <a:latin typeface="Georgia" pitchFamily="16" charset="0"/>
              </a:rPr>
              <a:t/>
            </a:r>
            <a:br>
              <a:rPr lang="ru-RU" dirty="0">
                <a:solidFill>
                  <a:srgbClr val="0000CC"/>
                </a:solidFill>
                <a:latin typeface="Georgia" pitchFamily="1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367240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Развивают творческие способности;</a:t>
            </a:r>
          </a:p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Содействуют эстетическому воспитанию;</a:t>
            </a:r>
          </a:p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4" name="Picture 5" descr="C:\Users\пк\Desktop\фото театр\DSC02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454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5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495" y="1434470"/>
            <a:ext cx="382048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</a:t>
            </a:r>
            <a:r>
              <a:rPr lang="ru-RU" sz="2400" dirty="0" smtClean="0">
                <a:solidFill>
                  <a:srgbClr val="C00000"/>
                </a:solidFill>
                <a:latin typeface="Georgia" pitchFamily="1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endParaRPr lang="ru-RU" sz="2400" dirty="0">
              <a:solidFill>
                <a:srgbClr val="C00000"/>
              </a:solidFill>
              <a:latin typeface="Georgia" pitchFamily="1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71557"/>
            <a:ext cx="3886200" cy="3725596"/>
          </a:xfrm>
          <a:prstGeom prst="rect">
            <a:avLst/>
          </a:prstGeom>
          <a:noFill/>
          <a:ln w="5724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0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CC"/>
                </a:solidFill>
                <a:latin typeface="Georgia" pitchFamily="16" charset="0"/>
              </a:rPr>
              <a:t>Конусный, настольный театр</a:t>
            </a:r>
            <a:r>
              <a:rPr lang="ru-RU" dirty="0">
                <a:solidFill>
                  <a:srgbClr val="0000CC"/>
                </a:solidFill>
                <a:latin typeface="Georgia" pitchFamily="16" charset="0"/>
              </a:rPr>
              <a:t/>
            </a:r>
            <a:br>
              <a:rPr lang="ru-RU" dirty="0">
                <a:solidFill>
                  <a:srgbClr val="0000CC"/>
                </a:solidFill>
                <a:latin typeface="Georgia" pitchFamily="16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43896"/>
            <a:ext cx="40324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Помогает учить детей координировать движения рук и глаз;</a:t>
            </a:r>
          </a:p>
          <a:p>
            <a:pPr lvl="2"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Сопровождать движения пальцев речью;</a:t>
            </a:r>
          </a:p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5" name="Picture 2" descr="C:\Users\пк\Desktop\фото театр\DSC02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723" y="1340768"/>
            <a:ext cx="295093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пк\Desktop\фото театр\DSC02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9"/>
            <a:ext cx="315183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4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Georgia" pitchFamily="16" charset="0"/>
              </a:rPr>
              <a:t>Театр на перчатке</a:t>
            </a:r>
            <a:r>
              <a:rPr lang="ru-RU" b="1" dirty="0">
                <a:solidFill>
                  <a:srgbClr val="0000CC"/>
                </a:solidFill>
                <a:latin typeface="Georgia" pitchFamily="16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Georgia" pitchFamily="16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340768"/>
            <a:ext cx="43924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b="1" dirty="0" smtClean="0">
                <a:solidFill>
                  <a:srgbClr val="C00000"/>
                </a:solidFill>
                <a:latin typeface="Georgia" pitchFamily="16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b="1" dirty="0" smtClean="0">
                <a:solidFill>
                  <a:srgbClr val="C00000"/>
                </a:solidFill>
                <a:latin typeface="Georgia" pitchFamily="16" charset="0"/>
              </a:rPr>
              <a:t>Помогает справиться с переживаниями, страхами;</a:t>
            </a:r>
          </a:p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b="1" dirty="0" smtClean="0">
                <a:solidFill>
                  <a:srgbClr val="C00000"/>
                </a:solidFill>
                <a:latin typeface="Georgia" pitchFamily="16" charset="0"/>
              </a:rPr>
              <a:t>Перчаточная кукла передает весь спектр эмоций, которые испытывают дети.</a:t>
            </a:r>
            <a:endParaRPr lang="ru-RU" sz="2400" b="1" dirty="0">
              <a:solidFill>
                <a:srgbClr val="C00000"/>
              </a:solidFill>
              <a:latin typeface="Georgia" pitchFamily="1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98" y="1556792"/>
            <a:ext cx="2975694" cy="4238026"/>
          </a:xfrm>
          <a:prstGeom prst="rect">
            <a:avLst/>
          </a:prstGeom>
          <a:noFill/>
          <a:ln w="5724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Georgia" pitchFamily="16" charset="0"/>
              </a:rPr>
              <a:t>Вязаный театр</a:t>
            </a:r>
            <a:r>
              <a:rPr lang="ru-RU" b="1" dirty="0">
                <a:solidFill>
                  <a:srgbClr val="0000CC"/>
                </a:solidFill>
                <a:latin typeface="Georgia" pitchFamily="16" charset="0"/>
              </a:rPr>
              <a:t/>
            </a:r>
            <a:br>
              <a:rPr lang="ru-RU" b="1" dirty="0">
                <a:solidFill>
                  <a:srgbClr val="0000CC"/>
                </a:solidFill>
                <a:latin typeface="Georgia" pitchFamily="16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374441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Развивает моторно-двигательную, зрительную, слуховую координацию;</a:t>
            </a:r>
          </a:p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Формирует творческие способности, артистизм;</a:t>
            </a:r>
          </a:p>
          <a:p>
            <a:pPr>
              <a:lnSpc>
                <a:spcPct val="100000"/>
              </a:lnSpc>
              <a:spcBef>
                <a:spcPts val="638"/>
              </a:spcBef>
              <a:buSzPct val="45000"/>
              <a:buFont typeface="Wingdings 2" charset="2"/>
              <a:buChar char=""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Обогащает пассивный и активный словарь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0951"/>
            <a:ext cx="2808311" cy="2272343"/>
          </a:xfrm>
          <a:prstGeom prst="rect">
            <a:avLst/>
          </a:prstGeom>
          <a:noFill/>
          <a:ln w="5724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2840665" cy="225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CC"/>
                </a:solidFill>
                <a:latin typeface="Georgia" pitchFamily="16" charset="0"/>
              </a:rPr>
              <a:t>Театр кукол Би-ба-</a:t>
            </a:r>
            <a:r>
              <a:rPr lang="ru-RU" dirty="0" err="1">
                <a:solidFill>
                  <a:srgbClr val="0000CC"/>
                </a:solidFill>
                <a:latin typeface="Georgia" pitchFamily="16" charset="0"/>
              </a:rPr>
              <a:t>бо</a:t>
            </a:r>
            <a:r>
              <a:rPr lang="ru-RU" dirty="0">
                <a:solidFill>
                  <a:srgbClr val="0000CC"/>
                </a:solidFill>
                <a:latin typeface="Georgia" pitchFamily="16" charset="0"/>
              </a:rPr>
              <a:t/>
            </a:r>
            <a:br>
              <a:rPr lang="ru-RU" dirty="0">
                <a:solidFill>
                  <a:srgbClr val="0000CC"/>
                </a:solidFill>
                <a:latin typeface="Georgia" pitchFamily="16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538841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buClrTx/>
              <a:buFontTx/>
              <a:buNone/>
            </a:pP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</a:t>
            </a:r>
            <a:r>
              <a:rPr lang="ru-RU" sz="2400" dirty="0" smtClean="0">
                <a:solidFill>
                  <a:srgbClr val="C00000"/>
                </a:solidFill>
                <a:latin typeface="Georgia" pitchFamily="16" charset="0"/>
              </a:rPr>
              <a:t>себя</a:t>
            </a: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Georgia" pitchFamily="16" charset="0"/>
              </a:rPr>
              <a:t>(свою </a:t>
            </a:r>
            <a:r>
              <a:rPr lang="ru-RU" sz="2400" dirty="0">
                <a:solidFill>
                  <a:srgbClr val="C00000"/>
                </a:solidFill>
                <a:latin typeface="Georgia" pitchFamily="16" charset="0"/>
              </a:rPr>
              <a:t>руку) с куклой.</a:t>
            </a:r>
          </a:p>
        </p:txBody>
      </p:sp>
      <p:pic>
        <p:nvPicPr>
          <p:cNvPr id="5" name="Picture 3" descr="C:\Users\пк\Desktop\фото театр\DSC02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273630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97" y="3645024"/>
            <a:ext cx="2981845" cy="2304256"/>
          </a:xfrm>
          <a:prstGeom prst="rect">
            <a:avLst/>
          </a:prstGeom>
          <a:noFill/>
          <a:ln w="5724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66"/>
                </a:solidFill>
                <a:latin typeface="Georgia" pitchFamily="16" charset="0"/>
              </a:rPr>
              <a:t/>
            </a:r>
            <a:br>
              <a:rPr lang="ru-RU" b="1" dirty="0">
                <a:solidFill>
                  <a:srgbClr val="FF0066"/>
                </a:solidFill>
                <a:latin typeface="Georgia" pitchFamily="16" charset="0"/>
              </a:rPr>
            </a:br>
            <a:r>
              <a:rPr lang="ru-RU" sz="3100" b="1" dirty="0">
                <a:solidFill>
                  <a:srgbClr val="FF0066"/>
                </a:solidFill>
                <a:latin typeface="Georgia" pitchFamily="16" charset="0"/>
              </a:rPr>
              <a:t>При игре в кукольный театр, используя куклы Би-ба-</a:t>
            </a:r>
            <a:r>
              <a:rPr lang="ru-RU" sz="3100" b="1" dirty="0" err="1">
                <a:solidFill>
                  <a:srgbClr val="FF0066"/>
                </a:solidFill>
                <a:latin typeface="Georgia" pitchFamily="16" charset="0"/>
              </a:rPr>
              <a:t>бо</a:t>
            </a:r>
            <a:r>
              <a:rPr lang="ru-RU" sz="3100" b="1" dirty="0">
                <a:solidFill>
                  <a:srgbClr val="FF0066"/>
                </a:solidFill>
                <a:latin typeface="Georgia" pitchFamily="16" charset="0"/>
              </a:rPr>
              <a:t>, невозможно играть молча!</a:t>
            </a: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92896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Georgia" pitchFamily="16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Georgia" pitchFamily="16" charset="0"/>
              </a:rPr>
              <a:t>Поэтому именно эти куклы часто используют в своей работе логопеды, психологи и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6" charset="0"/>
              </a:rPr>
              <a:t>педагоги!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29" y="2405763"/>
            <a:ext cx="4319587" cy="3455988"/>
          </a:xfrm>
          <a:prstGeom prst="rect">
            <a:avLst/>
          </a:prstGeom>
          <a:noFill/>
          <a:ln w="5724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052736"/>
            <a:ext cx="943304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66"/>
                </a:solidFill>
                <a:latin typeface="Georgia" pitchFamily="16" charset="0"/>
              </a:rPr>
              <a:t>Игра-драматизация</a:t>
            </a:r>
            <a:r>
              <a:rPr lang="ru-RU" sz="6000" b="1" dirty="0">
                <a:solidFill>
                  <a:srgbClr val="FF0066"/>
                </a:solidFill>
                <a:latin typeface="Georgia" pitchFamily="16" charset="0"/>
              </a:rPr>
              <a:t/>
            </a:r>
            <a:br>
              <a:rPr lang="ru-RU" sz="6000" b="1" dirty="0">
                <a:solidFill>
                  <a:srgbClr val="FF0066"/>
                </a:solidFill>
                <a:latin typeface="Georgia" pitchFamily="16" charset="0"/>
              </a:rPr>
            </a:br>
            <a:r>
              <a:rPr lang="ru-RU" sz="3100" dirty="0">
                <a:solidFill>
                  <a:srgbClr val="C00000"/>
                </a:solidFill>
                <a:latin typeface="Georgia" pitchFamily="16" charset="0"/>
              </a:rPr>
              <a:t>Самый «разговорный»</a:t>
            </a:r>
            <a:br>
              <a:rPr lang="ru-RU" sz="3100" dirty="0">
                <a:solidFill>
                  <a:srgbClr val="C00000"/>
                </a:solidFill>
                <a:latin typeface="Georgia" pitchFamily="16" charset="0"/>
              </a:rPr>
            </a:br>
            <a:r>
              <a:rPr lang="ru-RU" sz="3100" dirty="0">
                <a:solidFill>
                  <a:srgbClr val="C00000"/>
                </a:solidFill>
                <a:latin typeface="Georgia" pitchFamily="16" charset="0"/>
              </a:rPr>
              <a:t>вид </a:t>
            </a:r>
            <a:r>
              <a:rPr lang="ru-RU" sz="3100" dirty="0" smtClean="0">
                <a:solidFill>
                  <a:srgbClr val="C00000"/>
                </a:solidFill>
                <a:latin typeface="Georgia" pitchFamily="16" charset="0"/>
              </a:rPr>
              <a:t>театрализованной деятельности.</a:t>
            </a:r>
            <a:r>
              <a:rPr lang="ru-RU" sz="3100" dirty="0">
                <a:solidFill>
                  <a:srgbClr val="000066"/>
                </a:solidFill>
                <a:latin typeface="Georgia" pitchFamily="16" charset="0"/>
              </a:rPr>
              <a:t/>
            </a:r>
            <a:br>
              <a:rPr lang="ru-RU" sz="3100" dirty="0">
                <a:solidFill>
                  <a:srgbClr val="000066"/>
                </a:solidFill>
                <a:latin typeface="Georgia" pitchFamily="16" charset="0"/>
              </a:rPr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9300" y="2276872"/>
            <a:ext cx="7416824" cy="374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6000"/>
              </a:lnSpc>
              <a:spcBef>
                <a:spcPts val="638"/>
              </a:spcBef>
              <a:buClrTx/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latin typeface="Georgia" pitchFamily="16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86000"/>
              </a:lnSpc>
              <a:spcBef>
                <a:spcPts val="638"/>
              </a:spcBef>
              <a:buClrTx/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latin typeface="Georgia" pitchFamily="16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86000"/>
              </a:lnSpc>
              <a:spcBef>
                <a:spcPts val="638"/>
              </a:spcBef>
              <a:buClrTx/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latin typeface="Georgia" pitchFamily="16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6" charset="0"/>
              </a:rPr>
              <a:t>успешности.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16824" cy="143103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>
                <a:solidFill>
                  <a:srgbClr val="FF0066"/>
                </a:solidFill>
                <a:latin typeface="Georgia" pitchFamily="16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2290" y="3212976"/>
            <a:ext cx="4555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dirty="0">
              <a:solidFill>
                <a:srgbClr val="37609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endParaRPr lang="ru-RU" dirty="0">
              <a:solidFill>
                <a:srgbClr val="376092"/>
              </a:solidFill>
            </a:endParaRPr>
          </a:p>
        </p:txBody>
      </p:sp>
      <p:pic>
        <p:nvPicPr>
          <p:cNvPr id="2050" name="Picture 2" descr="C:\Users\1\Desktop\фотки\фото театр\ImageJPEG_1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549" y="2420888"/>
            <a:ext cx="4028293" cy="32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ки\фото театр\ImageJPEG_1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415208" cy="36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Театральная деятельность – это…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…не просто игра</a:t>
            </a:r>
            <a:r>
              <a:rPr lang="ru-RU" sz="4000" dirty="0" smtClean="0">
                <a:solidFill>
                  <a:srgbClr val="C00000"/>
                </a:solidFill>
              </a:rPr>
              <a:t>!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Это прекрасное средство для интенсивного развития речи детей, Обогащения словаря, развитие мышления, воображения, творческих способностей.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/>
            </a:r>
            <a:br>
              <a:rPr lang="ru-RU" sz="3600" dirty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1\Desktop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2" y="479715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2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769" y="2621979"/>
            <a:ext cx="3598167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Влияние театрально-игровой деятельности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на развитие речи детей </a:t>
            </a:r>
            <a:r>
              <a:rPr lang="ru-RU" b="1" i="1" dirty="0">
                <a:solidFill>
                  <a:srgbClr val="7030A0"/>
                </a:solidFill>
              </a:rPr>
              <a:t>дошкольног</a:t>
            </a:r>
            <a:r>
              <a:rPr lang="ru-RU" b="1" dirty="0">
                <a:solidFill>
                  <a:srgbClr val="7030A0"/>
                </a:solidFill>
              </a:rPr>
              <a:t>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1162" y="3886200"/>
            <a:ext cx="3791237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user\Desktop\Новая папка\post-122-128915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4194853" cy="43204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60840" cy="143103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    </a:t>
            </a:r>
            <a:r>
              <a:rPr lang="ru-RU" sz="2000" dirty="0" smtClean="0">
                <a:solidFill>
                  <a:srgbClr val="C00000"/>
                </a:solidFill>
              </a:rPr>
              <a:t>Занимаясь </a:t>
            </a:r>
            <a:r>
              <a:rPr lang="ru-RU" sz="2000" dirty="0">
                <a:solidFill>
                  <a:srgbClr val="C00000"/>
                </a:solidFill>
              </a:rPr>
              <a:t>с детьми театром, я делаю жизнь  своих воспитанников интересной и содержательной, наполняю  ее яркими впечатлениями и радостью творчества. С помощью театрализованных игр решаю практически все задачи программы развития речи. 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   А </a:t>
            </a:r>
            <a:r>
              <a:rPr lang="ru-RU" sz="2000" dirty="0">
                <a:solidFill>
                  <a:srgbClr val="C00000"/>
                </a:solidFill>
              </a:rPr>
              <a:t>самое главное - навыки, полученные в театрализованных играх, дети смогут использовать в повседневной жизни</a:t>
            </a:r>
          </a:p>
        </p:txBody>
      </p:sp>
      <p:pic>
        <p:nvPicPr>
          <p:cNvPr id="1026" name="Picture 2" descr="C:\Users\1\Desktop\Новая папка (2)\DSC04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4655989" cy="33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2MyMDYtM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760640" cy="3862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48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095211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b="1" dirty="0">
                <a:solidFill>
                  <a:srgbClr val="FF0000"/>
                </a:solidFill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315" y="1988839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 К сожалению, в современном мире, все чаще живое общение детям заменяет компьютер и телевидение , и эта тенденция постоянно растет. Вследствие чего, неуклонно увеличивается количество детей с несформированной связной речью. Вот почему развитие речи становится все более актуальной проблемой в нашем обществе.</a:t>
            </a:r>
          </a:p>
          <a:p>
            <a:r>
              <a:rPr lang="ru-RU" dirty="0"/>
              <a:t> </a:t>
            </a:r>
          </a:p>
        </p:txBody>
      </p:sp>
      <p:pic>
        <p:nvPicPr>
          <p:cNvPr id="2050" name="Picture 2" descr="C:\Users\1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898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73" y="1628800"/>
            <a:ext cx="8229600" cy="47620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                                        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Создать условия для успешного развития речи детей через театрализованную деятельность.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                                   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</a:rPr>
              <a:t>Задачи: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1.Изучить методическую литературу по данной теме.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2.Создать развивающую среду.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3.Разработать план кружковой работы.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4.Подобрать этюды, мимические упражнения.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5.Привлечь родителей  к совместной работе по развитию речи.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6. Познакомить родителей с методикой  обучения речевому развитию. 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1773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43872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5122" name="Picture 2" descr="C:\Users\1\Desktop\i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24482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94470"/>
            <a:ext cx="5400600" cy="99898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Театр - один из самых доступных видов искусства для детей, помогающий решить многие актуальные проблемы педагогики и психологии, связанные: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6652" y="2924944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 художественным образованием и воспитанием детей;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формированием эстетического вкуса;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нравственным воспитанием;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развитием коммуникативных качеств личности;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воспитанием воли, развитием памяти, воображения, инициативности, фантазии, речи;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созданием положительного эмоционального настроя, снятием напряжённости, решением конфликтных ситуаций через игру.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картинки\i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4" y="764704"/>
            <a:ext cx="1790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Для успешного развития творческой активности в театрализации необходимы следующие условия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776864" cy="43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66"/>
                </a:solidFill>
                <a:latin typeface="Georgia" pitchFamily="16" charset="0"/>
              </a:rPr>
              <a:t>Речь ребенка и различные виды театра</a:t>
            </a:r>
            <a:r>
              <a:rPr lang="ru-RU" dirty="0">
                <a:solidFill>
                  <a:srgbClr val="FF0066"/>
                </a:solidFill>
                <a:latin typeface="Georgia" pitchFamily="16" charset="0"/>
              </a:rPr>
              <a:t/>
            </a:r>
            <a:br>
              <a:rPr lang="ru-RU" dirty="0">
                <a:solidFill>
                  <a:srgbClr val="FF0066"/>
                </a:solidFill>
                <a:latin typeface="Georgia" pitchFamily="16" charset="0"/>
              </a:rPr>
            </a:br>
            <a:endParaRPr lang="ru-RU" dirty="0"/>
          </a:p>
        </p:txBody>
      </p:sp>
      <p:pic>
        <p:nvPicPr>
          <p:cNvPr id="3" name="Picture 3" descr="C:\Users\user\Desktop\Новая папка\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398" y="1527014"/>
            <a:ext cx="1975048" cy="233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user\Desktop\Новая папка\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110" y="1719429"/>
            <a:ext cx="22098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user\Desktop\Новая папка\tea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45655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кукольный\кук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1744" y="4049892"/>
            <a:ext cx="2054192" cy="21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user\Desktop\Новая папка\x_e3d985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2381" y="3864149"/>
            <a:ext cx="2297931" cy="22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9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3960440" cy="260280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38"/>
              </a:spcBef>
            </a:pPr>
            <a:r>
              <a:rPr lang="ru-RU" sz="2200" dirty="0">
                <a:solidFill>
                  <a:srgbClr val="0000CC"/>
                </a:solidFill>
                <a:latin typeface="Georgia" pitchFamily="16" charset="0"/>
              </a:rPr>
              <a:t/>
            </a:r>
            <a:br>
              <a:rPr lang="ru-RU" sz="2200" dirty="0">
                <a:solidFill>
                  <a:srgbClr val="0000CC"/>
                </a:solidFill>
                <a:latin typeface="Georgia" pitchFamily="16" charset="0"/>
              </a:rPr>
            </a:br>
            <a:r>
              <a:rPr lang="ru-RU" sz="2700" dirty="0">
                <a:solidFill>
                  <a:srgbClr val="C00000"/>
                </a:solidFill>
                <a:latin typeface="Georgia" pitchFamily="16" charset="0"/>
              </a:rPr>
              <a:t>*Способствует развитию речи, внимания, </a:t>
            </a:r>
            <a:r>
              <a:rPr lang="ru-RU" sz="2700" dirty="0" smtClean="0">
                <a:solidFill>
                  <a:srgbClr val="C00000"/>
                </a:solidFill>
                <a:latin typeface="Georgia" pitchFamily="16" charset="0"/>
              </a:rPr>
              <a:t>памяти</a:t>
            </a:r>
            <a:br>
              <a:rPr lang="ru-RU" sz="2700" dirty="0" smtClean="0">
                <a:solidFill>
                  <a:srgbClr val="C00000"/>
                </a:solidFill>
                <a:latin typeface="Georgia" pitchFamily="16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Georgia" pitchFamily="16" charset="0"/>
              </a:rPr>
              <a:t>*формирует </a:t>
            </a:r>
            <a:r>
              <a:rPr lang="ru-RU" sz="2700" dirty="0">
                <a:solidFill>
                  <a:srgbClr val="C00000"/>
                </a:solidFill>
                <a:latin typeface="Georgia" pitchFamily="16" charset="0"/>
              </a:rPr>
              <a:t>пространственные представления;</a:t>
            </a:r>
            <a:br>
              <a:rPr lang="ru-RU" sz="2700" dirty="0">
                <a:solidFill>
                  <a:srgbClr val="C00000"/>
                </a:solidFill>
                <a:latin typeface="Georgia" pitchFamily="16" charset="0"/>
              </a:rPr>
            </a:br>
            <a:r>
              <a:rPr lang="ru-RU" sz="2700" dirty="0">
                <a:solidFill>
                  <a:srgbClr val="C00000"/>
                </a:solidFill>
                <a:latin typeface="Georgia" pitchFamily="16" charset="0"/>
              </a:rPr>
              <a:t>*развивает ловкость, точность, выразительность, координацию движений;</a:t>
            </a:r>
            <a:br>
              <a:rPr lang="ru-RU" sz="2700" dirty="0">
                <a:solidFill>
                  <a:srgbClr val="C00000"/>
                </a:solidFill>
                <a:latin typeface="Georgia" pitchFamily="16" charset="0"/>
              </a:rPr>
            </a:br>
            <a:r>
              <a:rPr lang="ru-RU" sz="2700" dirty="0">
                <a:solidFill>
                  <a:srgbClr val="C00000"/>
                </a:solidFill>
                <a:latin typeface="Georgia" pitchFamily="16" charset="0"/>
              </a:rPr>
              <a:t>* повышает работоспособность, тонус коры головного мозга.</a:t>
            </a:r>
            <a:r>
              <a:rPr lang="ru-RU" dirty="0">
                <a:latin typeface="Georgia" pitchFamily="16" charset="0"/>
              </a:rPr>
              <a:t/>
            </a:r>
            <a:br>
              <a:rPr lang="ru-RU" dirty="0">
                <a:latin typeface="Georgia" pitchFamily="16" charset="0"/>
              </a:rPr>
            </a:b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24642"/>
            <a:ext cx="3359224" cy="4032448"/>
          </a:xfrm>
          <a:prstGeom prst="rect">
            <a:avLst/>
          </a:prstGeom>
          <a:noFill/>
          <a:ln w="5724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52633" y="822005"/>
            <a:ext cx="657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CC"/>
                </a:solidFill>
                <a:latin typeface="Georgia" pitchFamily="16" charset="0"/>
                <a:ea typeface="+mj-ea"/>
                <a:cs typeface="+mj-cs"/>
              </a:rPr>
              <a:t>Пальчиковый    театр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7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89919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  <a:latin typeface="Georgia" pitchFamily="16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376264" cy="2376264"/>
          </a:xfrm>
          <a:prstGeom prst="rect">
            <a:avLst/>
          </a:prstGeom>
          <a:noFill/>
          <a:ln w="5724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2880320" cy="2770362"/>
          </a:xfrm>
          <a:prstGeom prst="rect">
            <a:avLst/>
          </a:prstGeom>
          <a:noFill/>
          <a:ln w="5724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1123</TotalTime>
  <Words>450</Words>
  <Application>Microsoft Office PowerPoint</Application>
  <PresentationFormat>Экран (4:3)</PresentationFormat>
  <Paragraphs>51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Презентация1</vt:lpstr>
      <vt:lpstr>Муниципальное бюджетное дошкольное образовательное  учреждение комбинированного вида  Детский сад № 39 «Сказка» г. Кызыла Республики Тыва.                                              Обобщение педагогического опыта                              Хисамутдиновой      Зульфии  Муллаяновны                     Должность: воспитатель;                  Образование: высшее ;                           Педагогический стаж: 17лет;                                            Квалификационная категория: вторая     Кызыл 2014г.     </vt:lpstr>
      <vt:lpstr>Влияние театрально-игровой деятельности  на развитие речи детей дошкольного возраста </vt:lpstr>
      <vt:lpstr>Презентация PowerPoint</vt:lpstr>
      <vt:lpstr>                                                  Цель: Создать условия для успешного развития речи детей через театрализованную деятельность.                                              Задачи: 1.Изучить методическую литературу по данной теме. 2.Создать развивающую среду.  3.Разработать план кружковой работы. 4.Подобрать этюды, мимические упражнения. 5.Привлечь родителей  к совместной работе по развитию речи. 6. Познакомить родителей с методикой  обучения речевому развитию.         </vt:lpstr>
      <vt:lpstr>Театр - один из самых доступных видов искусства для детей, помогающий решить многие актуальные проблемы педагогики и психологии, связанные:</vt:lpstr>
      <vt:lpstr>Для успешного развития творческой активности в театрализации необходимы следующие условия</vt:lpstr>
      <vt:lpstr>Речь ребенка и различные виды театра </vt:lpstr>
      <vt:lpstr> *Способствует развитию речи, внимания, памяти *формирует пространственные представления; *развивает ловкость, точность, выразительность, координацию движений; * повышает работоспособность, тонус коры головного мозга. </vt:lpstr>
      <vt:lpstr>Стимулирование кончиков пальцев, движение кистями рук, игра с пальцами ускоряют процесс речевого и умственного развития  </vt:lpstr>
      <vt:lpstr>Театр картинок и фланелеграф </vt:lpstr>
      <vt:lpstr>Презентация PowerPoint</vt:lpstr>
      <vt:lpstr>Конусный, настольный театр </vt:lpstr>
      <vt:lpstr>Театр на перчатке </vt:lpstr>
      <vt:lpstr>Вязаный театр </vt:lpstr>
      <vt:lpstr>Театр кукол Би-ба-бо </vt:lpstr>
      <vt:lpstr> При игре в кукольный театр, используя куклы Би-ба-бо, невозможно играть молча!</vt:lpstr>
      <vt:lpstr>Игра-драматизация Самый «разговорный» вид театрализованной деятельности. </vt:lpstr>
      <vt:lpstr> 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Театральная деятельность – это… …не просто игра! Это прекрасное средство для интенсивного развития речи детей, Обогащения словаря, развитие мышления, воображения, творческих способностей.    </vt:lpstr>
      <vt:lpstr>    Занимаясь с детьми театром, я делаю жизнь  своих воспитанников интересной и содержательной, наполняю  ее яркими впечатлениями и радостью творчества. С помощью театрализованных игр решаю практически все задачи программы развития речи.      А самое главное - навыки, полученные в театрализованных играх, дети смогут использовать в повседневной жизни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театрально-игровой деятельности  на развитие речи детей дошкольного возраста</dc:title>
  <dc:creator>1</dc:creator>
  <cp:lastModifiedBy>1</cp:lastModifiedBy>
  <cp:revision>83</cp:revision>
  <dcterms:created xsi:type="dcterms:W3CDTF">2014-10-08T05:57:27Z</dcterms:created>
  <dcterms:modified xsi:type="dcterms:W3CDTF">2015-08-08T11:57:12Z</dcterms:modified>
</cp:coreProperties>
</file>