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9" r:id="rId2"/>
    <p:sldId id="289" r:id="rId3"/>
    <p:sldId id="29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1" r:id="rId12"/>
    <p:sldId id="294" r:id="rId13"/>
    <p:sldId id="293" r:id="rId14"/>
    <p:sldId id="312" r:id="rId15"/>
    <p:sldId id="311" r:id="rId16"/>
    <p:sldId id="302" r:id="rId17"/>
    <p:sldId id="278" r:id="rId18"/>
    <p:sldId id="319" r:id="rId19"/>
    <p:sldId id="320" r:id="rId20"/>
    <p:sldId id="314" r:id="rId21"/>
    <p:sldId id="315" r:id="rId22"/>
    <p:sldId id="313" r:id="rId23"/>
    <p:sldId id="28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9999FF"/>
    <a:srgbClr val="006600"/>
    <a:srgbClr val="00CC00"/>
    <a:srgbClr val="3399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BC853-7AB3-4546-A24F-91E7219630AF}" type="datetimeFigureOut">
              <a:rPr lang="ru-RU" smtClean="0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B8B5AFD-3BC7-4891-9ECB-E872E532F9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819D3-B47A-4788-8FEB-45BF06F89FA2}" type="datetimeFigureOut">
              <a:rPr lang="ru-RU" smtClean="0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270B-9BBD-4662-94B3-170E8DF434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2993F2-7F06-4BFA-B1B8-A5F922AED8D3}" type="datetimeFigureOut">
              <a:rPr lang="ru-RU" smtClean="0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5DA15-6649-4795-B148-8EB7A1537B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48AE6B-C380-40C2-939F-30F23C7401AD}" type="datetimeFigureOut">
              <a:rPr lang="ru-RU" smtClean="0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3185328-E90D-43BD-97DD-2599EDBB27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F8D8AC-6028-4D6C-B202-1F5651F56921}" type="datetimeFigureOut">
              <a:rPr lang="ru-RU" smtClean="0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C6425-4496-4F4F-839B-E3D94A23A7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6AD7A-5052-4EFC-8BB5-49162819C1AA}" type="datetimeFigureOut">
              <a:rPr lang="ru-RU" smtClean="0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F05E1-453C-4BE1-A675-1FE3A84E50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D03CE-8A3B-4686-9B11-7F3991D6E21C}" type="datetimeFigureOut">
              <a:rPr lang="ru-RU" smtClean="0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8276381-5B29-4E7F-A79F-8966A24A49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DAFCA-70B2-4417-A7E6-3F01B0469DA6}" type="datetimeFigureOut">
              <a:rPr lang="ru-RU" smtClean="0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29FF3-00A7-4658-9685-8C4CB7AAE1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021A29-254E-40AB-AD8A-B97977C0E3B5}" type="datetimeFigureOut">
              <a:rPr lang="ru-RU" smtClean="0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C54AF-372A-429B-9B75-9135055E53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08690-24B4-42F6-B03F-F3CF913BACB4}" type="datetimeFigureOut">
              <a:rPr lang="ru-RU" smtClean="0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4F1A9-F478-46D2-A724-140E671666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4B813C-10CE-4A2B-9CAA-89A9D30419AC}" type="datetimeFigureOut">
              <a:rPr lang="ru-RU" smtClean="0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03E38-5054-4DBC-9B21-0229640A5C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810188D-C9AD-4222-ABAD-AEBE5C142D84}" type="datetimeFigureOut">
              <a:rPr lang="ru-RU" smtClean="0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1233EE4-BE0E-48DC-ADE4-B8565933D1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89;&#1090;&#1103;\Desktop\malenkaya_strana_minus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14338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42910" y="260649"/>
            <a:ext cx="8143932" cy="1569416"/>
          </a:xfrm>
        </p:spPr>
        <p:txBody>
          <a:bodyPr/>
          <a:lstStyle/>
          <a:p>
            <a:endParaRPr lang="ru-RU" sz="3200" b="1" dirty="0" smtClean="0">
              <a:ln>
                <a:solidFill>
                  <a:srgbClr val="7030A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1" y="952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1484784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3" descr="80027199_large_4b93b19e41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334500" cy="697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1" y="402431"/>
            <a:ext cx="8297738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K:\Гулие\детсад\фото сре.гр\PA1200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0119"/>
            <a:ext cx="2669426" cy="3559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11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824" y="1500609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F0"/>
                </a:solidFill>
                <a:latin typeface="+mj-lt"/>
              </a:rPr>
              <a:t>Родители – первые помощники и активные участники педагогического </a:t>
            </a:r>
            <a:r>
              <a:rPr lang="ru-RU" sz="3200" b="1" dirty="0" smtClean="0">
                <a:solidFill>
                  <a:srgbClr val="00B0F0"/>
                </a:solidFill>
                <a:latin typeface="+mj-lt"/>
              </a:rPr>
              <a:t>процесса</a:t>
            </a:r>
            <a:r>
              <a:rPr lang="ru-RU" sz="3200" b="1" dirty="0">
                <a:solidFill>
                  <a:srgbClr val="00B0F0"/>
                </a:solidFill>
                <a:latin typeface="+mj-lt"/>
              </a:rPr>
              <a:t>.</a:t>
            </a:r>
            <a:r>
              <a:rPr lang="ru-RU" sz="3200" b="1" dirty="0" smtClean="0">
                <a:solidFill>
                  <a:srgbClr val="00B0F0"/>
                </a:solidFill>
                <a:latin typeface="+mj-lt"/>
              </a:rPr>
              <a:t> </a:t>
            </a:r>
            <a:endParaRPr lang="ru-RU" sz="3200"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824" y="47667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5147674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396" y="4907707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476671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3124" y="2816201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sem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3029" y="2816201"/>
            <a:ext cx="3594006" cy="3115443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816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60648"/>
            <a:ext cx="8229600" cy="138241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планировании содержания работы с родителями играет роль и приоритетное направление ДОУ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d5f548bf057a34442ef536674ee2ab3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2854460" cy="2143140"/>
          </a:xfrm>
          <a:effectLst>
            <a:softEdge rad="112500"/>
          </a:effectLst>
        </p:spPr>
      </p:pic>
      <p:pic>
        <p:nvPicPr>
          <p:cNvPr id="7" name="Рисунок 6" descr="3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000504"/>
            <a:ext cx="3143240" cy="2091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C:\Users\11\Downloads\0_1baa1_174e9d51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857496"/>
            <a:ext cx="2928958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Users\11\Downloads\post-71710-1255780662_thum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88" y="4214813"/>
            <a:ext cx="216058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11\Downloads\936147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1500188"/>
            <a:ext cx="21939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52863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12344" y="54244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5260" y="3702844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6469" y="1888877"/>
            <a:ext cx="631973" cy="63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59986" y="2204864"/>
            <a:ext cx="652632" cy="65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3063792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058179" cy="2071701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Основные формы работы с родителями: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14351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571744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496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852621"/>
              </p:ext>
            </p:extLst>
          </p:nvPr>
        </p:nvGraphicFramePr>
        <p:xfrm>
          <a:off x="714348" y="1857364"/>
          <a:ext cx="7786742" cy="46964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58680"/>
                <a:gridCol w="7128062"/>
              </a:tblGrid>
              <a:tr h="741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1.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Совместные праздники и досуги.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41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2.</a:t>
                      </a:r>
                      <a:endParaRPr lang="ru-RU" sz="2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Групповые и общие родительские собрания 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41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3.</a:t>
                      </a:r>
                      <a:endParaRPr lang="ru-RU" sz="2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Индивидуальные и групповые консультации 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41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4.</a:t>
                      </a:r>
                      <a:endParaRPr lang="ru-RU" sz="2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Дни открытых дверей 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94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5.</a:t>
                      </a:r>
                      <a:endParaRPr lang="ru-RU" sz="2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Наглядная агитация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94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6.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Анкетирование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6116" y="1052736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5148519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5" y="3036090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268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6281" y="5774531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57158" y="500042"/>
            <a:ext cx="850112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Важная форма взаимодействия детского сада и семьи - совместная деятельность педагогов, родителей и детей, которая не только развивает отношения педагогов и родителей, родителей и детей, но и содействует развитию отношений между семьями воспитанников. Мы выделяем основные задачи, стоящие перед дошкольным учреждением в работе с родителями: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-изучение семей детей;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-привлечение родителей к активному участию в деятельности учреждения;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-просвещение родителей в области педагогики и детской психологии.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своей работе мы используем как традиционные формы (собрания, консультации, беседы), так и новые: "круглые столы", игровые тренинги, где происходит  сближение родителей, педагогов и детей.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8001056" cy="5715040"/>
          </a:xfrm>
        </p:spPr>
        <p:txBody>
          <a:bodyPr rtlCol="0">
            <a:normAutofit lnSpcReduction="10000"/>
          </a:bodyPr>
          <a:lstStyle/>
          <a:p>
            <a:r>
              <a:rPr lang="ru-RU" b="1" dirty="0" smtClean="0"/>
              <a:t>Педагогические беседы с родителями</a:t>
            </a:r>
            <a:endParaRPr lang="ru-RU" dirty="0" smtClean="0"/>
          </a:p>
          <a:p>
            <a:r>
              <a:rPr lang="ru-RU" dirty="0" smtClean="0"/>
              <a:t>Это наиболее доступная форма установления связи </a:t>
            </a:r>
            <a:r>
              <a:rPr lang="ru-RU" sz="3600" dirty="0" smtClean="0"/>
              <a:t>педагога</a:t>
            </a:r>
            <a:r>
              <a:rPr lang="ru-RU" dirty="0" smtClean="0"/>
              <a:t> с семьей, она может использоваться как самостоятельно, так и в сочетании с другими формами: беседа при посещении семей, на родительском собрании, консультации.</a:t>
            </a:r>
          </a:p>
          <a:p>
            <a:r>
              <a:rPr lang="ru-RU" u="sng" dirty="0" smtClean="0"/>
              <a:t>Цель:</a:t>
            </a:r>
            <a:r>
              <a:rPr lang="ru-RU" dirty="0" smtClean="0"/>
              <a:t> оказать родителям своевременную помощь по тому или иному вопросу воспитания, способствовать достижению единой точки зрения по этим вопросам.</a:t>
            </a:r>
          </a:p>
          <a:p>
            <a:r>
              <a:rPr lang="ru-RU" dirty="0" smtClean="0"/>
              <a:t>Ведущая роль здесь отводится воспитателю, он заранее планирует тематику и структуру беседы.</a:t>
            </a:r>
          </a:p>
          <a:p>
            <a:r>
              <a:rPr lang="ru-RU" dirty="0" smtClean="0"/>
              <a:t>Рекомендуется при проведении беседы выбирать наиболее подходящие условия и начинать ее с нейтральных вопросов, затем переходить непосредственно к главным темам.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5774531"/>
            <a:ext cx="984989" cy="98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357166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97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00042"/>
            <a:ext cx="8401064" cy="5643602"/>
          </a:xfrm>
        </p:spPr>
        <p:txBody>
          <a:bodyPr rtlCol="0">
            <a:normAutofit/>
          </a:bodyPr>
          <a:lstStyle/>
          <a:p>
            <a:r>
              <a:rPr lang="ru-RU" b="1" dirty="0" smtClean="0"/>
              <a:t>Педагогический совет с участием родителей</a:t>
            </a:r>
            <a:endParaRPr lang="ru-RU" dirty="0" smtClean="0"/>
          </a:p>
          <a:p>
            <a:r>
              <a:rPr lang="ru-RU" u="sng" dirty="0" smtClean="0"/>
              <a:t>Цель:</a:t>
            </a:r>
            <a:r>
              <a:rPr lang="ru-RU" dirty="0" smtClean="0"/>
              <a:t> привлечь родителей к активному осмыслению проблем воспитания детей в семье на основе учета их индивидуальных потребностей.</a:t>
            </a:r>
          </a:p>
          <a:p>
            <a:r>
              <a:rPr lang="ru-RU" b="1" dirty="0" smtClean="0"/>
              <a:t>Открытые занятия с детьми в ДОУ для родителей</a:t>
            </a:r>
            <a:endParaRPr lang="ru-RU" dirty="0" smtClean="0"/>
          </a:p>
          <a:p>
            <a:r>
              <a:rPr lang="ru-RU" u="sng" dirty="0" smtClean="0"/>
              <a:t>Цель:</a:t>
            </a:r>
            <a:r>
              <a:rPr lang="ru-RU" dirty="0" smtClean="0"/>
              <a:t> познакомить родителей со структурой и спецификой проведения занятий в ДОУ.</a:t>
            </a:r>
          </a:p>
          <a:p>
            <a:r>
              <a:rPr lang="ru-RU" dirty="0" smtClean="0"/>
              <a:t>Воспитатель при проведении занятия может включить в него элемент беседы с родителями </a:t>
            </a:r>
            <a:r>
              <a:rPr lang="ru-RU" i="1" dirty="0" smtClean="0"/>
              <a:t>(ребенок может рассказать что-то новое гостю, ввести его в круг своих интересов)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7144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5786454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007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879" y="980728"/>
            <a:ext cx="7929618" cy="4032448"/>
          </a:xfrm>
        </p:spPr>
        <p:txBody>
          <a:bodyPr rtlCol="0">
            <a:normAutofit/>
          </a:bodyPr>
          <a:lstStyle/>
          <a:p>
            <a:r>
              <a:rPr lang="ru-RU" sz="3200" b="1" dirty="0">
                <a:solidFill>
                  <a:srgbClr val="FF00FF"/>
                </a:solidFill>
              </a:rPr>
              <a:t>Что могут делать родители для детского сада:</a:t>
            </a:r>
          </a:p>
          <a:p>
            <a:r>
              <a:rPr lang="ru-RU" b="1" dirty="0">
                <a:solidFill>
                  <a:srgbClr val="FF00FF"/>
                </a:solidFill>
              </a:rPr>
              <a:t>- приносить различные игрушки для общих игр;</a:t>
            </a:r>
          </a:p>
          <a:p>
            <a:r>
              <a:rPr lang="ru-RU" b="1" dirty="0">
                <a:solidFill>
                  <a:srgbClr val="FF00FF"/>
                </a:solidFill>
              </a:rPr>
              <a:t>- собирать природные материалы для деятельности детей: камешки, семена, раковины и т. п.;</a:t>
            </a:r>
          </a:p>
          <a:p>
            <a:r>
              <a:rPr lang="ru-RU" b="1" dirty="0">
                <a:solidFill>
                  <a:srgbClr val="FF00FF"/>
                </a:solidFill>
              </a:rPr>
              <a:t>- участвовать в праздниках </a:t>
            </a:r>
            <a:r>
              <a:rPr lang="ru-RU" b="1" i="1" dirty="0">
                <a:solidFill>
                  <a:srgbClr val="FF00FF"/>
                </a:solidFill>
              </a:rPr>
              <a:t>(например, к празднику «День семьи» принести альбомы, семейные реликвии, рассказать детям о себе, своей семье и т. д.)</a:t>
            </a:r>
            <a:endParaRPr lang="ru-RU" b="1" dirty="0">
              <a:solidFill>
                <a:srgbClr val="FF00FF"/>
              </a:solidFill>
            </a:endParaRP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26" y="5834063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7076" y="952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3438" y="5938851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00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" y="476672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Принципы взаимодействия педагога с родителями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928813"/>
            <a:ext cx="8229600" cy="452596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6699FF"/>
                </a:solidFill>
              </a:rPr>
              <a:t>Доброжелательный стиль общения.</a:t>
            </a:r>
          </a:p>
          <a:p>
            <a:pPr eaLnBrk="1" hangingPunct="1"/>
            <a:r>
              <a:rPr lang="ru-RU" dirty="0" smtClean="0">
                <a:solidFill>
                  <a:srgbClr val="6699FF"/>
                </a:solidFill>
              </a:rPr>
              <a:t>Индивидуальный подход.</a:t>
            </a:r>
          </a:p>
          <a:p>
            <a:pPr eaLnBrk="1" hangingPunct="1"/>
            <a:r>
              <a:rPr lang="ru-RU" dirty="0" smtClean="0">
                <a:solidFill>
                  <a:srgbClr val="6699FF"/>
                </a:solidFill>
              </a:rPr>
              <a:t>Сотрудничество, а не наставничество</a:t>
            </a:r>
          </a:p>
          <a:p>
            <a:pPr eaLnBrk="1" hangingPunct="1"/>
            <a:r>
              <a:rPr lang="ru-RU" dirty="0" smtClean="0">
                <a:solidFill>
                  <a:srgbClr val="6699FF"/>
                </a:solidFill>
              </a:rPr>
              <a:t>Тщательная подготовка</a:t>
            </a:r>
          </a:p>
          <a:p>
            <a:pPr eaLnBrk="1" hangingPunct="1"/>
            <a:r>
              <a:rPr lang="ru-RU" dirty="0" smtClean="0">
                <a:solidFill>
                  <a:srgbClr val="6699FF"/>
                </a:solidFill>
              </a:rPr>
              <a:t>Динамичность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7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6773" y="4280891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0710" y="5529251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75" y="0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76" y="4357191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499585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76" y="2138359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2186002" y="6172209"/>
            <a:ext cx="2133600" cy="365125"/>
          </a:xfrm>
        </p:spPr>
        <p:txBody>
          <a:bodyPr/>
          <a:lstStyle/>
          <a:p>
            <a:pPr>
              <a:defRPr/>
            </a:pPr>
            <a:fld id="{9031C904-F7D4-46A6-82D6-8D8DCF82D2B2}" type="datetime1">
              <a:rPr lang="ru-RU" smtClean="0"/>
              <a:pPr>
                <a:defRPr/>
              </a:pPr>
              <a:t>24.11.2014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  Открытые занятия с родителями!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8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21442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42913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85926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14351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5761" y="2426219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82" y="1556793"/>
            <a:ext cx="3829959" cy="2872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K:\Гулие\201\DCIM\100OLYMP\PB06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8" y="3524243"/>
            <a:ext cx="3973506" cy="2979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3489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8143932" cy="984742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6600FF"/>
                </a:solidFill>
              </a:rPr>
              <a:t>Игровые тренинги с родителями </a:t>
            </a: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496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0014" y="1412776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57214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693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dob.1september.ru/2003/04/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4750"/>
            <a:ext cx="91440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332656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ДУЗ «ТЕРЕМОК»</a:t>
            </a:r>
          </a:p>
          <a:p>
            <a:r>
              <a:rPr lang="ru-RU" dirty="0"/>
              <a:t>с. Краснолесье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61630" y="5877272"/>
            <a:ext cx="3803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Подготовила воспитатель: Решетова Г.Г.</a:t>
            </a:r>
          </a:p>
        </p:txBody>
      </p:sp>
      <p:pic>
        <p:nvPicPr>
          <p:cNvPr id="8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9783" y="2917031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92" y="1107526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4336" y="570799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0311" y="264577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1289" y="1174750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7630" y="83589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7630" y="5176500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48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395536" y="-104775"/>
            <a:ext cx="8215369" cy="1500198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Times New Roman" pitchFamily="18" charset="0"/>
              </a:rPr>
              <a:t>Советы, которые помогут активизировать участие родителей:</a:t>
            </a:r>
            <a:r>
              <a:rPr lang="ru-RU" sz="6000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Times New Roman" pitchFamily="18" charset="0"/>
              </a:rPr>
            </a:br>
            <a:endParaRPr lang="ru-RU" sz="48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643050"/>
            <a:ext cx="8286808" cy="4643470"/>
          </a:xfrm>
        </p:spPr>
        <p:txBody>
          <a:bodyPr rtlCol="0">
            <a:normAutofit fontScale="850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Проявляйте взаимное уважение друг к другу. 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Поощряйте инициативу, творчество и фантазию родителей, помогайте им.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 Привлекайте родителей, к занимательным мероприятиям детского сада и группы.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Используйте разнообразные виды участия родителей, проявляйте чуткость и понимание.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Помните!!! У всех людей - разные ресурсы и образ жизни. Что свойственно одному человеку, не подходит другому.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Позвольте родителям самим выбирать, какую помощь они могут оказать детскому саду.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Доводите до сведения родителей, что их участие в жизни ДОУ и группы ценится, а      любая помощь с их стороны приветствуется.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 Говорите  семьям о надеждах, возлагаемых воспитателями на родителей.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Будьте терпеливыми к ним.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834063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090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406" y="767615"/>
            <a:ext cx="8215370" cy="4429156"/>
          </a:xfrm>
        </p:spPr>
        <p:txBody>
          <a:bodyPr rtlCol="0">
            <a:normAutofit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FF"/>
                </a:solidFill>
              </a:rPr>
              <a:t>Делайте ударения на сильные стороны семьи и давайте положительные оценки.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FF"/>
                </a:solidFill>
              </a:rPr>
              <a:t> Поддерживайте тесные контакты. 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FF"/>
                </a:solidFill>
              </a:rPr>
              <a:t> Высказывайте свою признательность им.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FF"/>
                </a:solidFill>
              </a:rPr>
              <a:t> Напоминайте родителям, что вы рады любому их участию.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FF"/>
                </a:solidFill>
              </a:rPr>
              <a:t> Постарайтесь заинтересовать и привлечь всю семью.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FF"/>
                </a:solidFill>
              </a:rPr>
              <a:t> Поощряйте посещаемость родительских собраний.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FF"/>
                </a:solidFill>
              </a:rPr>
              <a:t> Сохраняйте конфиденциальность любой информации.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FF"/>
                </a:solidFill>
              </a:rPr>
              <a:t> Обучайтесь навыкам сотрудничества.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FF"/>
                </a:solidFill>
              </a:rPr>
              <a:t> Создавайте совместные развивающие занятия с родителями и детьми для укрепления их взаимопонимания.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50070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35729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2961" y="2636912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357826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9059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6622" y="4558160"/>
            <a:ext cx="2154381" cy="1885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6054" y="100011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064" y="5310214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100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834063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85812" y="285729"/>
            <a:ext cx="7929591" cy="2143139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DejaVu Sans"/>
              </a:rPr>
              <a:t>ПАМЯТКА ДЛЯ ВОСПИТАТЕЛЯ</a:t>
            </a:r>
            <a:br>
              <a:rPr lang="ru-RU" sz="3200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DejaVu Sans"/>
              </a:rPr>
            </a:br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DejaVu Sans"/>
              </a:rPr>
              <a:t>Рекомендации для вовлечения родителей в совместную деятельность</a:t>
            </a:r>
            <a:r>
              <a:rPr lang="ru-RU" sz="4800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DejaVu Sans"/>
              </a:rPr>
              <a:t/>
            </a:r>
            <a:br>
              <a:rPr lang="ru-RU" sz="4800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DejaVu Sans"/>
              </a:rPr>
            </a:br>
            <a:endParaRPr lang="ru-RU" sz="48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928802"/>
            <a:ext cx="8572560" cy="4572032"/>
          </a:xfrm>
        </p:spPr>
        <p:txBody>
          <a:bodyPr rtlCol="0"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Важно создать и использовать возможности для доверительного общения.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Нужно использовать различные виды деятельности и обмениваться информацией друг с другом.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Уделять время для совместных дискуссий с семьями.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Создавать разные клубы (по интересам).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Стараться внимательно слушать.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Важно вносить большое количество интересных ролей для родителей.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57148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3857628"/>
            <a:ext cx="71438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07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2-012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714620"/>
            <a:ext cx="742955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0306090_1297005649_28948_2009041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428604"/>
            <a:ext cx="3143272" cy="2562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144" y="68572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4368" y="3574279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7153" y="1412776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176" y="380764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2252" y="4929216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4913" y="1681104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786842" cy="1071570"/>
          </a:xfrm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 интересная жизнь с Родителями !</a:t>
            </a:r>
          </a:p>
        </p:txBody>
      </p:sp>
      <p:pic>
        <p:nvPicPr>
          <p:cNvPr id="7" name="malenkaya_strana_minus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343400" y="3513138"/>
            <a:ext cx="609600" cy="609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91864-D66B-4EA5-A53C-EE466659ED52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026" name="Picture 2" descr="C:\Users\Настя\Desktop\для презинтации\35596_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000372"/>
            <a:ext cx="1984248" cy="2368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7158" y="1500174"/>
            <a:ext cx="842968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Семья – это счастье, любовь и удача,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Семья – это летом поездки на дачу. 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Семья – это труд, друг о друге забота,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Семья – это много домашней работы.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Семья – это важно! Семья – это сложно!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Но счастливо жить одному невозможно!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Всегда будьте вместе, любовь берегите,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Обиды и ссоры подальше гоните!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Рисунок 1" descr="http://30astr-mdou63.caduk.ru/images/backgrounds_10003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429000"/>
            <a:ext cx="1438275" cy="7239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181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" descr="http://30astr-mdou63.caduk.ru/images/backgrounds_10003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928802"/>
            <a:ext cx="1438275" cy="723900"/>
          </a:xfrm>
          <a:prstGeom prst="rect">
            <a:avLst/>
          </a:prstGeom>
          <a:noFill/>
        </p:spPr>
      </p:pic>
      <p:pic>
        <p:nvPicPr>
          <p:cNvPr id="15" name="Рисунок 1" descr="http://30astr-mdou63.caduk.ru/images/backgrounds_10003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857364"/>
            <a:ext cx="1438275" cy="723900"/>
          </a:xfrm>
          <a:prstGeom prst="rect">
            <a:avLst/>
          </a:prstGeom>
          <a:noFill/>
        </p:spPr>
      </p:pic>
      <p:pic>
        <p:nvPicPr>
          <p:cNvPr id="16" name="Рисунок 1" descr="http://30astr-mdou63.caduk.ru/images/backgrounds_10003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5286388"/>
            <a:ext cx="1438275" cy="723900"/>
          </a:xfrm>
          <a:prstGeom prst="rect">
            <a:avLst/>
          </a:prstGeom>
          <a:noFill/>
        </p:spPr>
      </p:pic>
      <p:pic>
        <p:nvPicPr>
          <p:cNvPr id="1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4328" y="3640931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5958145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2965" y="3464705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5122" y="988205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53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4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70" y="214313"/>
            <a:ext cx="8229600" cy="1143000"/>
          </a:xfrm>
        </p:spPr>
        <p:txBody>
          <a:bodyPr>
            <a:normAutofit fontScale="90000"/>
          </a:bodyPr>
          <a:lstStyle/>
          <a:p>
            <a:pPr marL="0" indent="0" eaLnBrk="1" hangingPunct="1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Семья </a:t>
            </a:r>
            <a:r>
              <a:rPr lang="ru-RU" sz="3200" b="1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– ведущий фактор развития личности ребенка, от которого во многом зависит дальнейшее человека</a:t>
            </a:r>
            <a:br>
              <a:rPr lang="ru-RU" sz="3200" b="1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endParaRPr lang="ru-RU" sz="3200" b="1" i="1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844824"/>
            <a:ext cx="6400800" cy="375016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dirty="0" smtClean="0">
                <a:solidFill>
                  <a:srgbClr val="00B0F0"/>
                </a:solidFill>
                <a:cs typeface="Times New Roman" pitchFamily="18" charset="0"/>
              </a:rPr>
              <a:t>*</a:t>
            </a:r>
            <a:r>
              <a:rPr lang="ru-RU" dirty="0" smtClean="0">
                <a:solidFill>
                  <a:srgbClr val="00B0F0"/>
                </a:solidFill>
                <a:cs typeface="Times New Roman" pitchFamily="18" charset="0"/>
              </a:rPr>
              <a:t>семья обеспечивает физическое и эмоциональное развитие человека;</a:t>
            </a:r>
          </a:p>
          <a:p>
            <a:pPr marL="0" indent="0" eaLnBrk="1" hangingPunct="1">
              <a:buNone/>
            </a:pPr>
            <a:r>
              <a:rPr lang="ru-RU" dirty="0" smtClean="0">
                <a:solidFill>
                  <a:srgbClr val="00B0F0"/>
                </a:solidFill>
                <a:cs typeface="Times New Roman" pitchFamily="18" charset="0"/>
              </a:rPr>
              <a:t>*   семья влияет на формирование           </a:t>
            </a:r>
            <a:r>
              <a:rPr lang="ru-RU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F0"/>
                </a:solidFill>
                <a:cs typeface="Times New Roman" pitchFamily="18" charset="0"/>
              </a:rPr>
              <a:t>      психологического пола ребенка</a:t>
            </a:r>
          </a:p>
        </p:txBody>
      </p:sp>
      <p:pic>
        <p:nvPicPr>
          <p:cNvPr id="5" name="Рисунок 4" descr="f0576611319232e90dbc0405237dec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5705" y="1940706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241588249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02" y="4667263"/>
            <a:ext cx="204047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4f1fb27410b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5" y="4676801"/>
            <a:ext cx="161836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02" y="202405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888" y="4650594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2429" y="385762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1876" y="5548332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6" y="466726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325701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28" y="273072"/>
            <a:ext cx="8229600" cy="61436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6699FF"/>
                </a:solidFill>
                <a:cs typeface="Times New Roman" pitchFamily="18" charset="0"/>
              </a:rPr>
              <a:t>семья играет ведущую роль в умственном развитии ребенка, а также влияет на отношение детей к учебе и во многом определяет ее успешность</a:t>
            </a:r>
          </a:p>
          <a:p>
            <a:pPr eaLnBrk="1" hangingPunct="1">
              <a:buFont typeface="Arial" charset="0"/>
              <a:buNone/>
            </a:pPr>
            <a:endParaRPr lang="ru-RU" dirty="0" smtClean="0">
              <a:solidFill>
                <a:srgbClr val="6699FF"/>
              </a:solidFill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solidFill>
                  <a:srgbClr val="6699FF"/>
                </a:solidFill>
                <a:cs typeface="Times New Roman" pitchFamily="18" charset="0"/>
              </a:rPr>
              <a:t>семья имеет важное значение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6699FF"/>
                </a:solidFill>
                <a:cs typeface="Times New Roman" pitchFamily="18" charset="0"/>
              </a:rPr>
              <a:t>   в овладении человеком социальных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6699FF"/>
                </a:solidFill>
                <a:cs typeface="Times New Roman" pitchFamily="18" charset="0"/>
              </a:rPr>
              <a:t>   норм, определяющих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6699FF"/>
                </a:solidFill>
                <a:cs typeface="Times New Roman" pitchFamily="18" charset="0"/>
              </a:rPr>
              <a:t>   исполнение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6699FF"/>
                </a:solidFill>
                <a:cs typeface="Times New Roman" pitchFamily="18" charset="0"/>
              </a:rPr>
              <a:t>   им семейных ролей</a:t>
            </a:r>
          </a:p>
        </p:txBody>
      </p:sp>
      <p:pic>
        <p:nvPicPr>
          <p:cNvPr id="4" name="Рисунок 3" descr="137284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2602" y="1785938"/>
            <a:ext cx="18986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7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054495"/>
            <a:ext cx="3214710" cy="2374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3242" y="5918221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776" y="251143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117" y="25209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4908571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1927" y="1119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2768506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550" y="508793"/>
            <a:ext cx="8229600" cy="569753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6699FF"/>
                </a:solidFill>
                <a:cs typeface="Times New Roman" pitchFamily="18" charset="0"/>
              </a:rPr>
              <a:t>в семье формируются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6699FF"/>
                </a:solidFill>
                <a:cs typeface="Times New Roman" pitchFamily="18" charset="0"/>
              </a:rPr>
              <a:t>  фундаментальные ценностные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6699FF"/>
                </a:solidFill>
                <a:cs typeface="Times New Roman" pitchFamily="18" charset="0"/>
              </a:rPr>
              <a:t>  ориентации человека</a:t>
            </a:r>
          </a:p>
          <a:p>
            <a:pPr eaLnBrk="1" hangingPunct="1">
              <a:buFont typeface="Arial" charset="0"/>
              <a:buNone/>
            </a:pPr>
            <a:endParaRPr lang="ru-RU" dirty="0" smtClean="0">
              <a:solidFill>
                <a:srgbClr val="6699FF"/>
              </a:solidFill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solidFill>
                  <a:srgbClr val="6699FF"/>
                </a:solidFill>
                <a:cs typeface="Times New Roman" pitchFamily="18" charset="0"/>
              </a:rPr>
              <a:t>семья играет большую роль в процессе социальной адаптации человека</a:t>
            </a:r>
          </a:p>
          <a:p>
            <a:pPr eaLnBrk="1" hangingPunct="1">
              <a:buFont typeface="Arial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4" name="Рисунок 3" descr="kniga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8575" y="785813"/>
            <a:ext cx="2222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aby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000504"/>
            <a:ext cx="287296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776" y="1992326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6791" y="4270884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4786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224" y="4270884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8625" y="5373216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9875" y="4293096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59264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4800" b="1" i="1" u="sng" dirty="0" smtClean="0">
                <a:solidFill>
                  <a:srgbClr val="FF0000"/>
                </a:solidFill>
              </a:rPr>
              <a:t>Влияние семьи на развитие </a:t>
            </a:r>
            <a:r>
              <a:rPr lang="ru-RU" sz="4800" b="1" u="sng" dirty="0" smtClean="0">
                <a:solidFill>
                  <a:srgbClr val="FF0000"/>
                </a:solidFill>
              </a:rPr>
              <a:t>ребенка.</a:t>
            </a:r>
            <a:r>
              <a:rPr lang="ru-RU" sz="48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rgbClr val="FF00FF"/>
                </a:solidFill>
              </a:rPr>
              <a:t>Семья для ребенка </a:t>
            </a:r>
            <a:r>
              <a:rPr lang="ru-RU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— </a:t>
            </a:r>
            <a:r>
              <a:rPr lang="ru-RU" sz="4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это место его рождения и основная среда обитания. Она определяет очень многое в жизни ребенка. Связь между родителями и детьми относится к наиболее сильным человеческим связям.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34063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214422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429264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857234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24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251520" y="345281"/>
            <a:ext cx="8892480" cy="466789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FF"/>
                </a:solidFill>
              </a:rPr>
              <a:t>Благополучию ребенка</a:t>
            </a:r>
            <a:r>
              <a:rPr lang="ru-RU" dirty="0" smtClean="0">
                <a:solidFill>
                  <a:srgbClr val="FF00FF"/>
                </a:solidFill>
              </a:rPr>
              <a:t> -</a:t>
            </a:r>
            <a:r>
              <a:rPr lang="ru-RU" sz="4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способствуют доброжелательная атмосфера и такая система семейных отношений, которая дает чувство защищенности, любви и принятия, стимулирует и направляет его развитие.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969" y="553041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1" y="63341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d73_04_07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286249"/>
            <a:ext cx="3255974" cy="2488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191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85813" y="785795"/>
            <a:ext cx="7772400" cy="53578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FF"/>
                </a:solidFill>
              </a:rPr>
              <a:t>Любовь родителей</a:t>
            </a:r>
            <a:r>
              <a:rPr lang="ru-RU" dirty="0" smtClean="0">
                <a:solidFill>
                  <a:srgbClr val="FF00FF"/>
                </a:solidFill>
              </a:rPr>
              <a:t> — </a:t>
            </a:r>
            <a:r>
              <a:rPr lang="ru-RU" sz="4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величайший и незаменимый источник духовного и эмоционального развития ребенка, его нравственных качеств, чувства уверенности в себе, позитивного восприятия мира.</a:t>
            </a:r>
            <a:r>
              <a:rPr lang="ru-RU" sz="48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endParaRPr lang="ru-RU" sz="4800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7240" y="4910741"/>
            <a:ext cx="2231457" cy="1727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6707" y="2492896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5388768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91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1132</TotalTime>
  <Words>797</Words>
  <Application>Microsoft Office PowerPoint</Application>
  <PresentationFormat>Экран (4:3)</PresentationFormat>
  <Paragraphs>106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Презентация PowerPoint</vt:lpstr>
      <vt:lpstr>Презентация PowerPoint</vt:lpstr>
      <vt:lpstr>Наша интересная жизнь с Родителями !</vt:lpstr>
      <vt:lpstr>  Семья – ведущий фактор развития личности ребенка, от которого во многом зависит дальнейшее человека  </vt:lpstr>
      <vt:lpstr>Презентация PowerPoint</vt:lpstr>
      <vt:lpstr>Презентация PowerPoint</vt:lpstr>
      <vt:lpstr>Влияние семьи на развитие ребенка. Семья для ребенка — это место его рождения и основная среда обитания. Она определяет очень многое в жизни ребенка. Связь между родителями и детьми относится к наиболее сильным человеческим связям. </vt:lpstr>
      <vt:lpstr>Благополучию ребенка -способствуют доброжелательная атмосфера и такая система семейных отношений, которая дает чувство защищенности, любви и принятия, стимулирует и направляет его развитие. </vt:lpstr>
      <vt:lpstr>Любовь родителей — величайший и незаменимый источник духовного и эмоционального развития ребенка, его нравственных качеств, чувства уверенности в себе, позитивного восприятия мира. </vt:lpstr>
      <vt:lpstr>Презентация PowerPoint</vt:lpstr>
      <vt:lpstr>В планировании содержания работы с родителями играет роль и приоритетное направление ДОУ</vt:lpstr>
      <vt:lpstr>Основные формы работы с родителями: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взаимодействия педагога с родителями</vt:lpstr>
      <vt:lpstr>  Открытые занятия с родителями!</vt:lpstr>
      <vt:lpstr>Игровые тренинги с родителями </vt:lpstr>
      <vt:lpstr> Советы, которые помогут активизировать участие родителей: </vt:lpstr>
      <vt:lpstr>Презентация PowerPoint</vt:lpstr>
      <vt:lpstr>ПАМЯТКА ДЛЯ ВОСПИТАТЕЛЯ Рекомендации для вовлечения родителей в совместную деятельность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с семьей</dc:title>
  <dc:creator>11</dc:creator>
  <cp:lastModifiedBy>user</cp:lastModifiedBy>
  <cp:revision>115</cp:revision>
  <dcterms:created xsi:type="dcterms:W3CDTF">2011-08-25T15:32:02Z</dcterms:created>
  <dcterms:modified xsi:type="dcterms:W3CDTF">2014-11-24T17:44:17Z</dcterms:modified>
</cp:coreProperties>
</file>