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631" y="665251"/>
            <a:ext cx="8418691" cy="4307441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Электрический ток в электролитах (жидкостях)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465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90" y="285109"/>
            <a:ext cx="11295455" cy="649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Диссоциация</a:t>
            </a:r>
            <a:endParaRPr lang="ru-RU" sz="3600" b="1" dirty="0"/>
          </a:p>
        </p:txBody>
      </p:sp>
      <p:pic>
        <p:nvPicPr>
          <p:cNvPr id="8" name="C38976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263" y="1075040"/>
            <a:ext cx="5138635" cy="5202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25" y="2842194"/>
            <a:ext cx="6107227" cy="3435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6544" y="164538"/>
            <a:ext cx="6179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Электролит – </a:t>
            </a:r>
            <a:r>
              <a:rPr lang="ru-RU" sz="2200" dirty="0" smtClean="0"/>
              <a:t>вещество, водный раствор которого проводит ток</a:t>
            </a:r>
          </a:p>
          <a:p>
            <a:r>
              <a:rPr lang="ru-RU" sz="2200" b="1" dirty="0" smtClean="0"/>
              <a:t>Диссоциация – </a:t>
            </a:r>
            <a:r>
              <a:rPr lang="ru-RU" sz="2200" dirty="0" smtClean="0"/>
              <a:t>процесс распада электролита на ионы при его растворении в воде</a:t>
            </a:r>
          </a:p>
          <a:p>
            <a:r>
              <a:rPr lang="ru-RU" sz="2200" b="1" dirty="0" smtClean="0"/>
              <a:t>Электролиты проводники 2 рода (ионная проводимость)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917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90" y="285109"/>
            <a:ext cx="11295455" cy="649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Электролиз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97339" y="164538"/>
            <a:ext cx="76482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Электролиз – </a:t>
            </a:r>
            <a:r>
              <a:rPr lang="ru-RU" sz="2200" dirty="0" smtClean="0"/>
              <a:t>совокупность процессов, происходящих при прохождении постоянного электрического тока через электрохимическую систему, состоящую из 2 электродов и раствора электролита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3" y="2070213"/>
            <a:ext cx="6460584" cy="4607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42" y="2070213"/>
            <a:ext cx="4512246" cy="46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65904"/>
            <a:ext cx="12051956" cy="6722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A304A"/>
                </a:solidFill>
              </a:rPr>
              <a:t>Электрические заряды бывают: положительными, нейтральными, величественными, отрицательными, круглыми, маленькими, не существуют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Электрические заряды взаимодействуют: отталкиваются, не взаимодействуют, притягиваются, на все воля Божья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Носителями зарядов являются: молекулы, электроны, атомы, ионы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По способности проводить вещества делятся на: диэлектрики, проводники, изоляторы, металлы, непроводники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Электрический ток: хаотичное упорядоченное движение заряженных нейтральных частиц молекул атомов электронов под действием магнитного электрического космического поля под действием силы тяжести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За направление тока принимают движение: нейтральных частиц, молекул, атомов, ионов, электронов, </a:t>
            </a:r>
            <a:r>
              <a:rPr lang="ru-RU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dirty="0" smtClean="0">
                <a:solidFill>
                  <a:srgbClr val="0A304A"/>
                </a:solidFill>
              </a:rPr>
              <a:t> частиц, </a:t>
            </a:r>
            <a:r>
              <a:rPr lang="ru-RU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dirty="0" smtClean="0">
                <a:solidFill>
                  <a:srgbClr val="0A304A"/>
                </a:solidFill>
              </a:rPr>
              <a:t> частиц, направления не имеет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Условия существования тока: наличие электрического магнитного поля, силы мысли, силы тяжести, наличие атомов, свободных тел, свободных заряженных частиц, условий нет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Вещества: простые, не сложные, грязные, вкусные, липкие, сложные, очень сложные, красивые, наипростейшие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Простые вещества классифицируются на: пластмасса, не металлы, железо, дерево, металлы, совсем не металлы, классификации нет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Направление тока: от </a:t>
            </a:r>
            <a:r>
              <a:rPr lang="ru-RU" dirty="0" smtClean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dirty="0" smtClean="0">
                <a:solidFill>
                  <a:srgbClr val="0A304A"/>
                </a:solidFill>
              </a:rPr>
              <a:t> к </a:t>
            </a:r>
            <a:r>
              <a:rPr lang="ru-RU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dirty="0" smtClean="0">
                <a:solidFill>
                  <a:srgbClr val="0A304A"/>
                </a:solidFill>
              </a:rPr>
              <a:t>, от </a:t>
            </a:r>
            <a:r>
              <a:rPr lang="ru-RU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dirty="0" smtClean="0">
                <a:solidFill>
                  <a:srgbClr val="0A304A"/>
                </a:solidFill>
              </a:rPr>
              <a:t> к </a:t>
            </a:r>
            <a:r>
              <a:rPr lang="ru-RU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dirty="0" smtClean="0">
                <a:solidFill>
                  <a:srgbClr val="0A304A"/>
                </a:solidFill>
              </a:rPr>
              <a:t>, от </a:t>
            </a:r>
            <a:r>
              <a:rPr lang="ru-RU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dirty="0" smtClean="0">
                <a:solidFill>
                  <a:srgbClr val="0A304A"/>
                </a:solidFill>
              </a:rPr>
              <a:t> к </a:t>
            </a:r>
            <a:r>
              <a:rPr lang="ru-RU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dirty="0" smtClean="0">
                <a:solidFill>
                  <a:srgbClr val="0A304A"/>
                </a:solidFill>
              </a:rPr>
              <a:t>, от </a:t>
            </a:r>
            <a:r>
              <a:rPr lang="ru-RU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dirty="0" smtClean="0">
                <a:solidFill>
                  <a:srgbClr val="0A304A"/>
                </a:solidFill>
              </a:rPr>
              <a:t> к </a:t>
            </a:r>
            <a:r>
              <a:rPr lang="ru-RU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endParaRPr lang="ru-RU" dirty="0" smtClean="0">
              <a:solidFill>
                <a:srgbClr val="0A304A"/>
              </a:solidFill>
            </a:endParaRPr>
          </a:p>
          <a:p>
            <a:r>
              <a:rPr lang="ru-RU" dirty="0" smtClean="0">
                <a:solidFill>
                  <a:srgbClr val="0A304A"/>
                </a:solidFill>
              </a:rPr>
              <a:t>За направление тока принимают: направление движени</a:t>
            </a:r>
            <a:r>
              <a:rPr lang="ru-RU" dirty="0">
                <a:solidFill>
                  <a:srgbClr val="0A304A"/>
                </a:solidFill>
              </a:rPr>
              <a:t>я</a:t>
            </a:r>
            <a:r>
              <a:rPr lang="ru-RU" dirty="0" smtClean="0">
                <a:solidFill>
                  <a:srgbClr val="0A304A"/>
                </a:solidFill>
              </a:rPr>
              <a:t> молекул, </a:t>
            </a:r>
            <a:r>
              <a:rPr lang="ru-RU" dirty="0">
                <a:solidFill>
                  <a:srgbClr val="0A304A"/>
                </a:solidFill>
              </a:rPr>
              <a:t>направлен во все </a:t>
            </a:r>
            <a:r>
              <a:rPr lang="ru-RU" dirty="0" smtClean="0">
                <a:solidFill>
                  <a:srgbClr val="0A304A"/>
                </a:solidFill>
              </a:rPr>
              <a:t>стороны, </a:t>
            </a:r>
            <a:r>
              <a:rPr lang="ru-RU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dirty="0" smtClean="0">
                <a:solidFill>
                  <a:srgbClr val="0A304A"/>
                </a:solidFill>
              </a:rPr>
              <a:t> частиц, нейтральных частиц, </a:t>
            </a:r>
            <a:r>
              <a:rPr lang="ru-RU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dirty="0" smtClean="0">
                <a:solidFill>
                  <a:srgbClr val="0A304A"/>
                </a:solidFill>
              </a:rPr>
              <a:t> частиц, не имеет направления, направлен по проводам, электронов, ионов</a:t>
            </a:r>
            <a:endParaRPr lang="ru-RU" dirty="0">
              <a:solidFill>
                <a:srgbClr val="0A3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1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1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1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65904"/>
            <a:ext cx="12051956" cy="6722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A304A"/>
                </a:solidFill>
              </a:rPr>
              <a:t>Электрические заряды бывают: </a:t>
            </a:r>
            <a:r>
              <a:rPr lang="ru-RU" b="1" dirty="0" smtClean="0">
                <a:solidFill>
                  <a:srgbClr val="0A304A"/>
                </a:solidFill>
              </a:rPr>
              <a:t>положительными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нейтральными, величественными, </a:t>
            </a:r>
            <a:r>
              <a:rPr lang="ru-RU" b="1" dirty="0" smtClean="0">
                <a:solidFill>
                  <a:srgbClr val="0A304A"/>
                </a:solidFill>
              </a:rPr>
              <a:t>отрицательными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круглыми, маленькими, не существуют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Электрические заряды взаимодействуют: </a:t>
            </a:r>
            <a:r>
              <a:rPr lang="ru-RU" b="1" dirty="0" smtClean="0">
                <a:solidFill>
                  <a:srgbClr val="0A304A"/>
                </a:solidFill>
              </a:rPr>
              <a:t>отталкиваются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не взаимодействуют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 smtClean="0">
                <a:solidFill>
                  <a:srgbClr val="0A304A"/>
                </a:solidFill>
              </a:rPr>
              <a:t>притягиваются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на все воля Божья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Носителями зарядов являются: </a:t>
            </a:r>
            <a:r>
              <a:rPr lang="ru-RU" strike="dblStrike" dirty="0" smtClean="0">
                <a:solidFill>
                  <a:srgbClr val="0A304A"/>
                </a:solidFill>
              </a:rPr>
              <a:t>молекулы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 smtClean="0">
                <a:solidFill>
                  <a:srgbClr val="0A304A"/>
                </a:solidFill>
              </a:rPr>
              <a:t>электроны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атомы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 smtClean="0">
                <a:solidFill>
                  <a:srgbClr val="0A304A"/>
                </a:solidFill>
              </a:rPr>
              <a:t>ионы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По способности проводить ток вещества делятся на: </a:t>
            </a:r>
            <a:r>
              <a:rPr lang="ru-RU" b="1" dirty="0" smtClean="0">
                <a:solidFill>
                  <a:srgbClr val="0A304A"/>
                </a:solidFill>
              </a:rPr>
              <a:t>диэлектрики, проводники, изоляторы,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strike="dblStrike" dirty="0" smtClean="0">
                <a:solidFill>
                  <a:srgbClr val="0A304A"/>
                </a:solidFill>
              </a:rPr>
              <a:t>металлы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 smtClean="0">
                <a:solidFill>
                  <a:srgbClr val="0A304A"/>
                </a:solidFill>
              </a:rPr>
              <a:t>непроводники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Электрический ток: </a:t>
            </a:r>
            <a:r>
              <a:rPr lang="ru-RU" strike="dblStrike" dirty="0" smtClean="0">
                <a:solidFill>
                  <a:srgbClr val="0A304A"/>
                </a:solidFill>
              </a:rPr>
              <a:t>хаотичное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b="1" dirty="0" smtClean="0">
                <a:solidFill>
                  <a:srgbClr val="0A304A"/>
                </a:solidFill>
              </a:rPr>
              <a:t>упорядоченное движение</a:t>
            </a:r>
            <a:r>
              <a:rPr lang="ru-RU" dirty="0" smtClean="0">
                <a:solidFill>
                  <a:srgbClr val="0A304A"/>
                </a:solidFill>
              </a:rPr>
              <a:t>  </a:t>
            </a:r>
            <a:r>
              <a:rPr lang="ru-RU" strike="dblStrike" dirty="0" smtClean="0">
                <a:solidFill>
                  <a:srgbClr val="0A304A"/>
                </a:solidFill>
              </a:rPr>
              <a:t>не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b="1" dirty="0" smtClean="0">
                <a:solidFill>
                  <a:srgbClr val="0A304A"/>
                </a:solidFill>
              </a:rPr>
              <a:t>свободных заряженных </a:t>
            </a:r>
            <a:r>
              <a:rPr lang="ru-RU" strike="dblStrike" dirty="0" smtClean="0">
                <a:solidFill>
                  <a:srgbClr val="0A304A"/>
                </a:solidFill>
              </a:rPr>
              <a:t>нейтральных</a:t>
            </a:r>
            <a:r>
              <a:rPr lang="ru-RU" dirty="0" smtClean="0">
                <a:solidFill>
                  <a:srgbClr val="0A304A"/>
                </a:solidFill>
              </a:rPr>
              <a:t> частиц </a:t>
            </a:r>
            <a:r>
              <a:rPr lang="ru-RU" strike="dblStrike" dirty="0" smtClean="0">
                <a:solidFill>
                  <a:srgbClr val="0A304A"/>
                </a:solidFill>
              </a:rPr>
              <a:t>молекул атомов электронов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b="1" dirty="0" smtClean="0">
                <a:solidFill>
                  <a:srgbClr val="0A304A"/>
                </a:solidFill>
              </a:rPr>
              <a:t>под действием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strike="dblStrike" dirty="0" smtClean="0">
                <a:solidFill>
                  <a:srgbClr val="0A304A"/>
                </a:solidFill>
              </a:rPr>
              <a:t>магнитного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b="1" dirty="0" smtClean="0">
                <a:solidFill>
                  <a:srgbClr val="0A304A"/>
                </a:solidFill>
              </a:rPr>
              <a:t>электрического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strike="dblStrike" dirty="0" smtClean="0">
                <a:solidFill>
                  <a:srgbClr val="0A304A"/>
                </a:solidFill>
              </a:rPr>
              <a:t>космического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b="1" dirty="0" smtClean="0">
                <a:solidFill>
                  <a:srgbClr val="0A304A"/>
                </a:solidFill>
              </a:rPr>
              <a:t>поля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strike="dblStrike" dirty="0" smtClean="0">
                <a:solidFill>
                  <a:srgbClr val="0A304A"/>
                </a:solidFill>
              </a:rPr>
              <a:t>под действием силы тяжести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За направление тока принимают движение: </a:t>
            </a:r>
            <a:r>
              <a:rPr lang="ru-RU" strike="dblStrike" dirty="0" smtClean="0">
                <a:solidFill>
                  <a:srgbClr val="0A304A"/>
                </a:solidFill>
              </a:rPr>
              <a:t>нейтральных частиц, молекул, атомов, ионов, электронов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b="1" dirty="0" smtClean="0">
                <a:solidFill>
                  <a:srgbClr val="0A304A"/>
                </a:solidFill>
              </a:rPr>
              <a:t> частиц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strike="dblStrike" dirty="0" smtClean="0">
                <a:solidFill>
                  <a:srgbClr val="0A304A"/>
                </a:solidFill>
              </a:rPr>
              <a:t> частиц, направления не имеет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Условия существования тока: </a:t>
            </a:r>
            <a:r>
              <a:rPr lang="ru-RU" b="1" dirty="0" smtClean="0">
                <a:solidFill>
                  <a:srgbClr val="0A304A"/>
                </a:solidFill>
              </a:rPr>
              <a:t>наличие электрического </a:t>
            </a:r>
            <a:r>
              <a:rPr lang="ru-RU" strike="dblStrike" dirty="0" smtClean="0">
                <a:solidFill>
                  <a:srgbClr val="0A304A"/>
                </a:solidFill>
              </a:rPr>
              <a:t>магнитного</a:t>
            </a:r>
            <a:r>
              <a:rPr lang="ru-RU" dirty="0" smtClean="0">
                <a:solidFill>
                  <a:srgbClr val="0A304A"/>
                </a:solidFill>
              </a:rPr>
              <a:t> </a:t>
            </a:r>
            <a:r>
              <a:rPr lang="ru-RU" b="1" dirty="0" smtClean="0">
                <a:solidFill>
                  <a:srgbClr val="0A304A"/>
                </a:solidFill>
              </a:rPr>
              <a:t>поля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силы мысли, силы тяжести, наличие атомов, свободных тел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 smtClean="0">
                <a:solidFill>
                  <a:srgbClr val="0A304A"/>
                </a:solidFill>
              </a:rPr>
              <a:t>свободных заряженных частиц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условий нет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Вещества: </a:t>
            </a:r>
            <a:r>
              <a:rPr lang="ru-RU" b="1" dirty="0" smtClean="0">
                <a:solidFill>
                  <a:srgbClr val="0A304A"/>
                </a:solidFill>
              </a:rPr>
              <a:t>простые, </a:t>
            </a:r>
            <a:r>
              <a:rPr lang="ru-RU" strike="dblStrike" dirty="0" smtClean="0">
                <a:solidFill>
                  <a:srgbClr val="0A304A"/>
                </a:solidFill>
              </a:rPr>
              <a:t>не сложные, грязные, вкусные, липкие</a:t>
            </a:r>
            <a:r>
              <a:rPr lang="ru-RU" dirty="0" smtClean="0">
                <a:solidFill>
                  <a:srgbClr val="0A304A"/>
                </a:solidFill>
              </a:rPr>
              <a:t>, </a:t>
            </a:r>
            <a:r>
              <a:rPr lang="ru-RU" b="1" dirty="0" smtClean="0">
                <a:solidFill>
                  <a:srgbClr val="0A304A"/>
                </a:solidFill>
              </a:rPr>
              <a:t>сложные, </a:t>
            </a:r>
            <a:r>
              <a:rPr lang="ru-RU" strike="dblStrike" dirty="0" smtClean="0">
                <a:solidFill>
                  <a:srgbClr val="0A304A"/>
                </a:solidFill>
              </a:rPr>
              <a:t>очень сложные, красивые, наипростейшие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Простые вещества классифицируются на: </a:t>
            </a:r>
            <a:r>
              <a:rPr lang="ru-RU" strike="dblStrike" dirty="0" smtClean="0">
                <a:solidFill>
                  <a:srgbClr val="0A304A"/>
                </a:solidFill>
              </a:rPr>
              <a:t>пластмасса</a:t>
            </a:r>
            <a:r>
              <a:rPr lang="ru-RU" b="1" dirty="0" smtClean="0">
                <a:solidFill>
                  <a:srgbClr val="0A304A"/>
                </a:solidFill>
              </a:rPr>
              <a:t>, не металлы, </a:t>
            </a:r>
            <a:r>
              <a:rPr lang="ru-RU" strike="dblStrike" dirty="0" smtClean="0">
                <a:solidFill>
                  <a:srgbClr val="0A304A"/>
                </a:solidFill>
              </a:rPr>
              <a:t>железо, дерево, </a:t>
            </a:r>
            <a:r>
              <a:rPr lang="ru-RU" b="1" dirty="0" smtClean="0">
                <a:solidFill>
                  <a:srgbClr val="0A304A"/>
                </a:solidFill>
              </a:rPr>
              <a:t>металлы, </a:t>
            </a:r>
            <a:r>
              <a:rPr lang="ru-RU" strike="dblStrike" dirty="0" smtClean="0">
                <a:solidFill>
                  <a:srgbClr val="0A304A"/>
                </a:solidFill>
              </a:rPr>
              <a:t>совсем не металлы, классификации нет</a:t>
            </a:r>
          </a:p>
          <a:p>
            <a:r>
              <a:rPr lang="ru-RU" dirty="0" smtClean="0">
                <a:solidFill>
                  <a:srgbClr val="0A304A"/>
                </a:solidFill>
              </a:rPr>
              <a:t>Направление тока: </a:t>
            </a:r>
            <a:r>
              <a:rPr lang="ru-RU" strike="dblStrike" dirty="0" smtClean="0">
                <a:solidFill>
                  <a:srgbClr val="0A304A"/>
                </a:solidFill>
              </a:rPr>
              <a:t>от </a:t>
            </a:r>
            <a:r>
              <a:rPr lang="ru-RU" strike="dblStrike" dirty="0" smtClean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strike="dblStrike" dirty="0" smtClean="0">
                <a:solidFill>
                  <a:srgbClr val="0A304A"/>
                </a:solidFill>
              </a:rPr>
              <a:t> к </a:t>
            </a:r>
            <a:r>
              <a:rPr lang="ru-RU" strike="dblStrike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b="1" dirty="0" smtClean="0">
                <a:solidFill>
                  <a:srgbClr val="0A304A"/>
                </a:solidFill>
              </a:rPr>
              <a:t>, от </a:t>
            </a:r>
            <a:r>
              <a:rPr lang="ru-RU" b="1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b="1" dirty="0" smtClean="0">
                <a:solidFill>
                  <a:srgbClr val="0A304A"/>
                </a:solidFill>
              </a:rPr>
              <a:t> к </a:t>
            </a:r>
            <a:r>
              <a:rPr lang="ru-RU" b="1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b="1" dirty="0" smtClean="0">
                <a:solidFill>
                  <a:srgbClr val="0A304A"/>
                </a:solidFill>
              </a:rPr>
              <a:t>, </a:t>
            </a:r>
            <a:r>
              <a:rPr lang="ru-RU" strike="dblStrike" dirty="0" smtClean="0">
                <a:solidFill>
                  <a:srgbClr val="0A304A"/>
                </a:solidFill>
              </a:rPr>
              <a:t>от </a:t>
            </a:r>
            <a:r>
              <a:rPr lang="ru-RU" strike="dblStrike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strike="dblStrike" dirty="0" smtClean="0">
                <a:solidFill>
                  <a:srgbClr val="0A304A"/>
                </a:solidFill>
              </a:rPr>
              <a:t> к </a:t>
            </a:r>
            <a:r>
              <a:rPr lang="ru-RU" strike="dblStrike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b="1" strike="dblStrike" dirty="0" smtClean="0">
                <a:solidFill>
                  <a:srgbClr val="0A304A"/>
                </a:solidFill>
              </a:rPr>
              <a:t>, от </a:t>
            </a:r>
            <a:r>
              <a:rPr lang="ru-RU" b="1" strike="dblStrike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b="1" strike="dblStrike" dirty="0" smtClean="0">
                <a:solidFill>
                  <a:srgbClr val="0A304A"/>
                </a:solidFill>
              </a:rPr>
              <a:t> к </a:t>
            </a:r>
            <a:r>
              <a:rPr lang="ru-RU" b="1" strike="dblStrike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endParaRPr lang="ru-RU" b="1" strike="dblStrike" dirty="0" smtClean="0">
              <a:solidFill>
                <a:srgbClr val="0A304A"/>
              </a:solidFill>
            </a:endParaRPr>
          </a:p>
          <a:p>
            <a:r>
              <a:rPr lang="ru-RU" dirty="0" smtClean="0">
                <a:solidFill>
                  <a:srgbClr val="0A304A"/>
                </a:solidFill>
              </a:rPr>
              <a:t>За направление тока принимают: </a:t>
            </a:r>
            <a:r>
              <a:rPr lang="ru-RU" b="1" dirty="0" smtClean="0">
                <a:solidFill>
                  <a:srgbClr val="0A304A"/>
                </a:solidFill>
              </a:rPr>
              <a:t>направление движени</a:t>
            </a:r>
            <a:r>
              <a:rPr lang="ru-RU" b="1" dirty="0">
                <a:solidFill>
                  <a:srgbClr val="0A304A"/>
                </a:solidFill>
              </a:rPr>
              <a:t>я</a:t>
            </a:r>
            <a:r>
              <a:rPr lang="ru-RU" b="1" dirty="0" smtClean="0">
                <a:solidFill>
                  <a:srgbClr val="0A304A"/>
                </a:solidFill>
              </a:rPr>
              <a:t> </a:t>
            </a:r>
            <a:r>
              <a:rPr lang="ru-RU" strike="dblStrike" dirty="0" smtClean="0">
                <a:solidFill>
                  <a:srgbClr val="0A304A"/>
                </a:solidFill>
              </a:rPr>
              <a:t>молекул, </a:t>
            </a:r>
            <a:r>
              <a:rPr lang="ru-RU" strike="dblStrike" dirty="0">
                <a:solidFill>
                  <a:srgbClr val="0A304A"/>
                </a:solidFill>
              </a:rPr>
              <a:t>направлен во все </a:t>
            </a:r>
            <a:r>
              <a:rPr lang="ru-RU" strike="dblStrike" dirty="0" smtClean="0">
                <a:solidFill>
                  <a:srgbClr val="0A304A"/>
                </a:solidFill>
              </a:rPr>
              <a:t>стороны</a:t>
            </a:r>
            <a:r>
              <a:rPr lang="ru-RU" b="1" dirty="0" smtClean="0">
                <a:solidFill>
                  <a:srgbClr val="0A304A"/>
                </a:solidFill>
              </a:rPr>
              <a:t>, </a:t>
            </a:r>
            <a:r>
              <a:rPr lang="ru-RU" b="1" dirty="0">
                <a:solidFill>
                  <a:srgbClr val="0A304A"/>
                </a:solidFill>
                <a:sym typeface="Symbol" panose="05050102010706020507" pitchFamily="18" charset="2"/>
              </a:rPr>
              <a:t></a:t>
            </a:r>
            <a:r>
              <a:rPr lang="ru-RU" b="1" dirty="0" smtClean="0">
                <a:solidFill>
                  <a:srgbClr val="0A304A"/>
                </a:solidFill>
              </a:rPr>
              <a:t> частиц, </a:t>
            </a:r>
            <a:r>
              <a:rPr lang="ru-RU" strike="dblStrike" dirty="0" smtClean="0">
                <a:solidFill>
                  <a:srgbClr val="0A304A"/>
                </a:solidFill>
              </a:rPr>
              <a:t>нейтральных частиц, </a:t>
            </a:r>
            <a:r>
              <a:rPr lang="ru-RU" strike="dblStrike" dirty="0">
                <a:solidFill>
                  <a:srgbClr val="0A304A"/>
                </a:solidFill>
                <a:sym typeface="Webdings" panose="05030102010509060703" pitchFamily="18" charset="2"/>
              </a:rPr>
              <a:t></a:t>
            </a:r>
            <a:r>
              <a:rPr lang="ru-RU" strike="dblStrike" dirty="0" smtClean="0">
                <a:solidFill>
                  <a:srgbClr val="0A304A"/>
                </a:solidFill>
              </a:rPr>
              <a:t> частиц, не имеет направления, направлен по проводам, электронов, ионов</a:t>
            </a:r>
            <a:r>
              <a:rPr lang="ru-RU" strike="dblStrike" dirty="0" smtClean="0">
                <a:solidFill>
                  <a:srgbClr val="0A304A"/>
                </a:solidFill>
                <a:sym typeface="Webdings" panose="05030102010509060703" pitchFamily="18" charset="2"/>
              </a:rPr>
              <a:t>, бог весть чего</a:t>
            </a:r>
            <a:endParaRPr lang="ru-RU" strike="dblStrike" dirty="0">
              <a:solidFill>
                <a:srgbClr val="0A3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8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2" y="235225"/>
            <a:ext cx="10328250" cy="6442978"/>
          </a:xfrm>
        </p:spPr>
      </p:pic>
    </p:spTree>
    <p:extLst>
      <p:ext uri="{BB962C8B-B14F-4D97-AF65-F5344CB8AC3E}">
        <p14:creationId xmlns:p14="http://schemas.microsoft.com/office/powerpoint/2010/main" val="504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353568"/>
            <a:ext cx="4417477" cy="6108192"/>
          </a:xfrm>
        </p:spPr>
        <p:txBody>
          <a:bodyPr/>
          <a:lstStyle/>
          <a:p>
            <a:r>
              <a:rPr lang="ru-RU" b="1" u="sng" dirty="0" smtClean="0"/>
              <a:t>Вещество</a:t>
            </a:r>
          </a:p>
          <a:p>
            <a:r>
              <a:rPr lang="ru-RU" dirty="0" smtClean="0"/>
              <a:t>Металлы                                                          </a:t>
            </a:r>
          </a:p>
          <a:p>
            <a:r>
              <a:rPr lang="ru-RU" dirty="0" smtClean="0"/>
              <a:t>Неметаллы</a:t>
            </a:r>
          </a:p>
          <a:p>
            <a:r>
              <a:rPr lang="ru-RU" dirty="0" smtClean="0"/>
              <a:t>         Сера</a:t>
            </a:r>
          </a:p>
          <a:p>
            <a:r>
              <a:rPr lang="ru-RU" dirty="0"/>
              <a:t> </a:t>
            </a:r>
            <a:r>
              <a:rPr lang="ru-RU" dirty="0" smtClean="0"/>
              <a:t>        Графит</a:t>
            </a:r>
          </a:p>
          <a:p>
            <a:r>
              <a:rPr lang="ru-RU" dirty="0" smtClean="0"/>
              <a:t>Вода (дистиллированная)</a:t>
            </a:r>
          </a:p>
          <a:p>
            <a:r>
              <a:rPr lang="ru-RU" dirty="0" smtClean="0"/>
              <a:t>Поваренная соль </a:t>
            </a:r>
            <a:r>
              <a:rPr lang="en-US" dirty="0" err="1" smtClean="0"/>
              <a:t>NaCl</a:t>
            </a:r>
            <a:endParaRPr lang="en-US" dirty="0" smtClean="0"/>
          </a:p>
          <a:p>
            <a:r>
              <a:rPr lang="ru-RU" dirty="0" smtClean="0"/>
              <a:t>Раствор </a:t>
            </a:r>
            <a:r>
              <a:rPr lang="en-US" dirty="0" err="1" smtClean="0"/>
              <a:t>NaCl</a:t>
            </a:r>
            <a:endParaRPr lang="en-US" dirty="0" smtClean="0"/>
          </a:p>
          <a:p>
            <a:r>
              <a:rPr lang="ru-RU" dirty="0" smtClean="0"/>
              <a:t>Концентрированная кислота</a:t>
            </a:r>
          </a:p>
          <a:p>
            <a:r>
              <a:rPr lang="ru-RU" dirty="0" smtClean="0"/>
              <a:t>Раствор кислоты</a:t>
            </a:r>
          </a:p>
          <a:p>
            <a:r>
              <a:rPr lang="ru-RU" dirty="0" smtClean="0"/>
              <a:t>Сахароза</a:t>
            </a:r>
          </a:p>
          <a:p>
            <a:r>
              <a:rPr lang="ru-RU" dirty="0" smtClean="0"/>
              <a:t>Раствор сахарозы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02902" y="353568"/>
            <a:ext cx="4417477" cy="610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/>
              <a:t>Электропроводность</a:t>
            </a:r>
          </a:p>
          <a:p>
            <a:r>
              <a:rPr lang="ru-RU" dirty="0" smtClean="0"/>
              <a:t>да                                                          </a:t>
            </a:r>
          </a:p>
          <a:p>
            <a:r>
              <a:rPr lang="ru-RU" dirty="0" smtClean="0"/>
              <a:t>большинство нет</a:t>
            </a:r>
          </a:p>
          <a:p>
            <a:r>
              <a:rPr lang="ru-RU" dirty="0" smtClean="0"/>
              <a:t>         нет</a:t>
            </a:r>
          </a:p>
          <a:p>
            <a:r>
              <a:rPr lang="ru-RU" dirty="0" smtClean="0"/>
              <a:t>         да</a:t>
            </a:r>
          </a:p>
          <a:p>
            <a:r>
              <a:rPr lang="ru-RU" dirty="0" smtClean="0"/>
              <a:t>нет</a:t>
            </a:r>
          </a:p>
          <a:p>
            <a:r>
              <a:rPr lang="ru-RU" dirty="0" smtClean="0"/>
              <a:t>нет</a:t>
            </a:r>
            <a:endParaRPr lang="en-US" dirty="0" smtClean="0"/>
          </a:p>
          <a:p>
            <a:r>
              <a:rPr lang="ru-RU" dirty="0" smtClean="0"/>
              <a:t>да</a:t>
            </a:r>
            <a:endParaRPr lang="en-US" dirty="0" smtClean="0"/>
          </a:p>
          <a:p>
            <a:r>
              <a:rPr lang="ru-RU" dirty="0" smtClean="0"/>
              <a:t>нет</a:t>
            </a:r>
          </a:p>
          <a:p>
            <a:r>
              <a:rPr lang="ru-RU" dirty="0" smtClean="0"/>
              <a:t>да</a:t>
            </a:r>
          </a:p>
          <a:p>
            <a:r>
              <a:rPr lang="ru-RU" dirty="0" smtClean="0"/>
              <a:t>нет</a:t>
            </a:r>
          </a:p>
          <a:p>
            <a:r>
              <a:rPr lang="ru-RU" dirty="0" smtClean="0"/>
              <a:t>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8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91" y="285109"/>
            <a:ext cx="8534400" cy="649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Электрический ток в металлах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6" y="934948"/>
            <a:ext cx="5443337" cy="3503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51" y="2050439"/>
            <a:ext cx="5955363" cy="4534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67" y="4654193"/>
            <a:ext cx="5239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Металлы – проводники</a:t>
            </a:r>
          </a:p>
          <a:p>
            <a:r>
              <a:rPr lang="ru-RU" sz="2400" b="1" dirty="0" smtClean="0"/>
              <a:t>Металлы – простые вещества</a:t>
            </a:r>
          </a:p>
          <a:p>
            <a:r>
              <a:rPr lang="ru-RU" sz="2400" b="1" dirty="0" smtClean="0"/>
              <a:t>Проводимость 1 рода, электронная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93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90" y="285109"/>
            <a:ext cx="11295455" cy="649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Дистиллированная вода - диэлектрик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0965" y="4890499"/>
            <a:ext cx="549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Вода – </a:t>
            </a:r>
            <a:r>
              <a:rPr lang="en-US" sz="2400" b="1" dirty="0" smtClean="0"/>
              <a:t>H</a:t>
            </a:r>
            <a:r>
              <a:rPr lang="en-US" sz="1500" b="1" dirty="0" smtClean="0"/>
              <a:t>2</a:t>
            </a:r>
            <a:r>
              <a:rPr lang="en-US" sz="2400" b="1" dirty="0" smtClean="0"/>
              <a:t>0</a:t>
            </a:r>
            <a:endParaRPr lang="ru-RU" sz="2400" b="1" dirty="0" smtClean="0"/>
          </a:p>
          <a:p>
            <a:r>
              <a:rPr lang="ru-RU" sz="2400" b="1" dirty="0" smtClean="0"/>
              <a:t>Вода – диэлектрик</a:t>
            </a:r>
          </a:p>
          <a:p>
            <a:r>
              <a:rPr lang="ru-RU" sz="2400" b="1" dirty="0" smtClean="0"/>
              <a:t>Вода – сложное вещество</a:t>
            </a:r>
          </a:p>
          <a:p>
            <a:r>
              <a:rPr lang="ru-RU" sz="2400" b="1" dirty="0" smtClean="0"/>
              <a:t>Диполь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6" y="983911"/>
            <a:ext cx="5895975" cy="3857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62" y="3585046"/>
            <a:ext cx="4122561" cy="302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61" y="925508"/>
            <a:ext cx="4122561" cy="27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90" y="285109"/>
            <a:ext cx="11295455" cy="649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Поваренная соль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0965" y="4890499"/>
            <a:ext cx="549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Поваренная соль – диэлектрик</a:t>
            </a:r>
          </a:p>
          <a:p>
            <a:r>
              <a:rPr lang="en-US" sz="2400" b="1" dirty="0" err="1" smtClean="0"/>
              <a:t>NaCl</a:t>
            </a:r>
            <a:r>
              <a:rPr lang="ru-RU" sz="2400" b="1" dirty="0" smtClean="0"/>
              <a:t> – сложное вещество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5" y="1021636"/>
            <a:ext cx="4362450" cy="3314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27" y="1021636"/>
            <a:ext cx="3016108" cy="3016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35" y="3481465"/>
            <a:ext cx="2895010" cy="29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90" y="285109"/>
            <a:ext cx="11295455" cy="6498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Диссоциация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" y="1078787"/>
            <a:ext cx="5986917" cy="4623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5" y="2201806"/>
            <a:ext cx="5863119" cy="45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621</Words>
  <Application>Microsoft Office PowerPoint</Application>
  <PresentationFormat>Широкоэкранный</PresentationFormat>
  <Paragraphs>66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Symbol</vt:lpstr>
      <vt:lpstr>Webdings</vt:lpstr>
      <vt:lpstr>Wingdings 3</vt:lpstr>
      <vt:lpstr>Сектор</vt:lpstr>
      <vt:lpstr>Электрический ток в электролитах (жидкостях)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 в электролитах (жидкостях)</dc:title>
  <dc:creator>Сергей Бородулин</dc:creator>
  <cp:lastModifiedBy>Сергей Бородулин</cp:lastModifiedBy>
  <cp:revision>15</cp:revision>
  <dcterms:created xsi:type="dcterms:W3CDTF">2015-03-12T20:46:34Z</dcterms:created>
  <dcterms:modified xsi:type="dcterms:W3CDTF">2015-03-12T23:03:28Z</dcterms:modified>
</cp:coreProperties>
</file>