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1" r:id="rId3"/>
    <p:sldId id="262" r:id="rId4"/>
    <p:sldId id="266" r:id="rId5"/>
    <p:sldId id="264" r:id="rId6"/>
    <p:sldId id="258" r:id="rId7"/>
    <p:sldId id="268" r:id="rId8"/>
    <p:sldId id="269" r:id="rId9"/>
    <p:sldId id="270" r:id="rId10"/>
    <p:sldId id="271" r:id="rId11"/>
    <p:sldId id="278" r:id="rId12"/>
    <p:sldId id="279" r:id="rId13"/>
    <p:sldId id="280" r:id="rId14"/>
    <p:sldId id="290" r:id="rId15"/>
    <p:sldId id="285" r:id="rId16"/>
    <p:sldId id="291" r:id="rId17"/>
    <p:sldId id="288" r:id="rId18"/>
    <p:sldId id="293" r:id="rId19"/>
    <p:sldId id="294" r:id="rId20"/>
    <p:sldId id="295" r:id="rId21"/>
    <p:sldId id="296" r:id="rId22"/>
    <p:sldId id="307" r:id="rId23"/>
    <p:sldId id="310" r:id="rId24"/>
    <p:sldId id="312" r:id="rId25"/>
    <p:sldId id="311" r:id="rId26"/>
    <p:sldId id="309" r:id="rId27"/>
    <p:sldId id="308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64B8F-4941-4A48-97F6-7B12F6B21C2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67234-2AEF-4D0D-AA38-C26186284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7234-2AEF-4D0D-AA38-C2618628478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A9FA1D-E041-4A6A-82EC-16AB418B2F0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7551D7-7EAC-44DD-B405-A45F91E8A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84984"/>
            <a:ext cx="5724128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Внутренняя политика </a:t>
            </a:r>
            <a:br>
              <a:rPr lang="ru-RU" dirty="0" smtClean="0"/>
            </a:br>
            <a:r>
              <a:rPr lang="ru-RU" dirty="0" smtClean="0"/>
              <a:t>Александра </a:t>
            </a:r>
            <a:r>
              <a:rPr lang="en-US" dirty="0" smtClean="0"/>
              <a:t>I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1815-</a:t>
            </a:r>
            <a:r>
              <a:rPr lang="ru-RU" dirty="0" smtClean="0"/>
              <a:t> 1825г.г.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877272"/>
            <a:ext cx="7772400" cy="795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Годы реакции и свертывания реформ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410" y="116632"/>
            <a:ext cx="349349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2376264" cy="2906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071" y="116632"/>
            <a:ext cx="3923929" cy="6383041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Поляки были уверены, что конституция, это первый шаг к независимости и открыто мечтали о возрождении польского государства за счет украинских и белорусских земель. Но царь считал, что итак дал полякам много свободы и о дальнейших реформах можно было забыть.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Польская конституция стала первым подобным документом на территории Российской империи. Она сняла на время напряженность в отношениях между властью и польским населением. Император Александр </a:t>
            </a:r>
            <a:r>
              <a:rPr lang="en-US" sz="2000" b="1" dirty="0" smtClean="0">
                <a:solidFill>
                  <a:srgbClr val="002060"/>
                </a:solidFill>
              </a:rPr>
              <a:t>I </a:t>
            </a:r>
            <a:r>
              <a:rPr lang="ru-RU" sz="2000" b="1" dirty="0" smtClean="0">
                <a:solidFill>
                  <a:srgbClr val="002060"/>
                </a:solidFill>
              </a:rPr>
              <a:t>для принятия конституции лично приехал в Варшаву в 1815 г. </a:t>
            </a:r>
            <a:endParaRPr lang="ru-RU" sz="2000" b="1" dirty="0" smtClean="0">
              <a:solidFill>
                <a:srgbClr val="002060"/>
              </a:solidFill>
              <a:ea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229200"/>
            <a:ext cx="4392488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Прибытие Александра </a:t>
            </a:r>
            <a:r>
              <a:rPr lang="en-US" b="1" dirty="0" smtClean="0"/>
              <a:t>I</a:t>
            </a:r>
            <a:r>
              <a:rPr lang="ru-RU" b="1" dirty="0"/>
              <a:t> </a:t>
            </a:r>
            <a:r>
              <a:rPr lang="ru-RU" b="1" dirty="0" smtClean="0"/>
              <a:t>в </a:t>
            </a:r>
            <a:r>
              <a:rPr lang="ru-RU" b="1" dirty="0"/>
              <a:t>Варшаву</a:t>
            </a:r>
            <a:r>
              <a:rPr lang="ru-RU" dirty="0"/>
              <a:t>.</a:t>
            </a:r>
          </a:p>
        </p:txBody>
      </p:sp>
      <p:pic>
        <p:nvPicPr>
          <p:cNvPr id="5" name="Picture 13" descr="Рисунок2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107504" y="1196752"/>
            <a:ext cx="5256584" cy="370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8572560" cy="53491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существовавшее в вашем краю, дозволяло мне ввести немедленно то, которое я вам даровал, руководствуясь правилами законно-свободных учреждений, бывших непрестанно предметом моих помышлений…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 мне подарили средство явить моему отечеству то, что я уже с давних лет ему приуготовляю и чем оно воспользуется, когда начала столь важного дела достигнут надлежащей зрелости… Вы призваны дать великий пример Европе, устремляющей на вас свои взоры.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" y="116632"/>
            <a:ext cx="9143999" cy="928688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речи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Александра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открытии заседания сейма в Варшаве.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16632"/>
            <a:ext cx="9144000" cy="928688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восприняло общество речь Александра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285750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7429500" y="12001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267744" y="1628800"/>
            <a:ext cx="6696744" cy="1135013"/>
          </a:xfrm>
          <a:prstGeom prst="wedgeRoundRectCallout">
            <a:avLst>
              <a:gd name="adj1" fmla="val -54580"/>
              <a:gd name="adj2" fmla="val -15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Помещики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класс людей без сомнения просвещенный, ничего более в сей речи не видят как свободу крестьян..»</a:t>
            </a:r>
          </a:p>
        </p:txBody>
      </p: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107504" y="1196753"/>
            <a:ext cx="1979712" cy="2385554"/>
            <a:chOff x="91618" y="1272101"/>
            <a:chExt cx="1687162" cy="1974260"/>
          </a:xfrm>
        </p:grpSpPr>
        <p:pic>
          <p:nvPicPr>
            <p:cNvPr id="5" name="Picture 3" descr="http://www.barnaul-altai.ru/info/barnaul/people/img/speran_1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618" y="1272101"/>
              <a:ext cx="1491770" cy="1722955"/>
            </a:xfrm>
            <a:prstGeom prst="round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91618" y="2940706"/>
              <a:ext cx="1687162" cy="30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М.М. Сперанский</a:t>
              </a:r>
            </a:p>
          </p:txBody>
        </p:sp>
      </p:grp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3046413" y="1760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618413" y="17605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2325688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grpSp>
        <p:nvGrpSpPr>
          <p:cNvPr id="6" name="Группа 21"/>
          <p:cNvGrpSpPr>
            <a:grpSpLocks/>
          </p:cNvGrpSpPr>
          <p:nvPr/>
        </p:nvGrpSpPr>
        <p:grpSpPr bwMode="auto">
          <a:xfrm>
            <a:off x="7157368" y="3717032"/>
            <a:ext cx="1986632" cy="2385557"/>
            <a:chOff x="7050899" y="4079993"/>
            <a:chExt cx="1646771" cy="1841690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7050899" y="5636553"/>
              <a:ext cx="1646771" cy="285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С.Г. Волконский</a:t>
              </a:r>
            </a:p>
          </p:txBody>
        </p:sp>
        <p:pic>
          <p:nvPicPr>
            <p:cNvPr id="15" name="Picture 13" descr="http://www.museum.ru/museum/1812/Persons/russ/pic/vg_v27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56635" y="4079993"/>
              <a:ext cx="1453996" cy="1482691"/>
            </a:xfrm>
            <a:prstGeom prst="roundRect">
              <a:avLst/>
            </a:prstGeom>
            <a:noFill/>
            <a:ln w="57150" cmpd="thickThin">
              <a:noFill/>
              <a:miter lim="800000"/>
              <a:headEnd/>
              <a:tailEnd/>
            </a:ln>
          </p:spPr>
        </p:pic>
      </p:grp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6897688" y="8572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2339752" y="3068960"/>
            <a:ext cx="4428555" cy="1143000"/>
          </a:xfrm>
          <a:prstGeom prst="wedgeRoundRectCallout">
            <a:avLst>
              <a:gd name="adj1" fmla="val -57542"/>
              <a:gd name="adj2" fmla="val 538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«Варшавские речи сильно отозвались в молодых сердцах. Спят и видят Конституцию.»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195736" y="4581128"/>
            <a:ext cx="4433664" cy="2057400"/>
          </a:xfrm>
          <a:prstGeom prst="wedgeRoundRectCallout">
            <a:avLst>
              <a:gd name="adj1" fmla="val 60544"/>
              <a:gd name="adj2" fmla="val -475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«… слова о намерении его распространить и в России вводимый им конституционный порядок управления сильное произвели впечатление в моем сердце…»</a:t>
            </a:r>
          </a:p>
        </p:txBody>
      </p: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130897" y="3645025"/>
            <a:ext cx="1920823" cy="2314103"/>
            <a:chOff x="23393" y="3354258"/>
            <a:chExt cx="1920823" cy="2313477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16024" y="5297947"/>
              <a:ext cx="1728192" cy="36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+mn-lt"/>
                </a:rPr>
                <a:t>Н.М. Карамзин</a:t>
              </a:r>
            </a:p>
          </p:txBody>
        </p:sp>
        <p:pic>
          <p:nvPicPr>
            <p:cNvPr id="27650" name="Picture 2" descr="http://www.bibliotekar.ru/karamzin/0.files/image0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3" y="3354258"/>
              <a:ext cx="1704799" cy="2003567"/>
            </a:xfrm>
            <a:prstGeom prst="round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 autoUpdateAnimBg="0"/>
      <p:bldP spid="17" grpId="0" animBg="1" autoUpdateAnimBg="0"/>
      <p:bldP spid="1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1052736"/>
            <a:ext cx="4824536" cy="56938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 1818 г. Александр 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поручил министру </a:t>
            </a:r>
            <a:r>
              <a:rPr lang="ru-RU" sz="2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юстиции </a:t>
            </a:r>
            <a:endParaRPr lang="ru-RU" sz="28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Н.Н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.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Новосильцеву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подготовить 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проект конституции для России, который назывался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«Уставная грамота Российской империи».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 1820 г. 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текст  </a:t>
            </a:r>
            <a:r>
              <a:rPr lang="ru-RU" sz="2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документа был 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готов, </a:t>
            </a:r>
            <a:r>
              <a:rPr lang="ru-RU" sz="2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одобрен 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царем и включал в себя следующее:</a:t>
            </a:r>
            <a:endParaRPr lang="ru-RU" sz="2800" b="1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38914" name="Picture 2" descr="http://upload.wikimedia.org/wikipedia/commons/thumb/3/33/Nikolay_Nikolayevich_Novosiltsev.jpg/250px-Nikolay_Nikolayevich_Novosiltsev.jpg"/>
          <p:cNvPicPr>
            <a:picLocks noChangeAspect="1" noChangeArrowheads="1"/>
          </p:cNvPicPr>
          <p:nvPr/>
        </p:nvPicPr>
        <p:blipFill>
          <a:blip r:embed="rId2" cstate="print"/>
          <a:srcRect l="5200" r="13336"/>
          <a:stretch>
            <a:fillRect/>
          </a:stretch>
        </p:blipFill>
        <p:spPr bwMode="auto">
          <a:xfrm>
            <a:off x="323528" y="980728"/>
            <a:ext cx="3240360" cy="485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1475657" y="5877272"/>
            <a:ext cx="208823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2002C"/>
                </a:solidFill>
                <a:cs typeface="Times New Roman" pitchFamily="18" charset="0"/>
              </a:rPr>
              <a:t>Н.Н. Новосильцев </a:t>
            </a:r>
            <a:endParaRPr lang="ru-RU" dirty="0">
              <a:solidFill>
                <a:srgbClr val="72002C"/>
              </a:solidFill>
              <a:latin typeface="Lucida Sans Unicode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16632"/>
            <a:ext cx="9143999" cy="693837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Реформаторский проект Н.Н.Новосильцева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1500188" y="857250"/>
            <a:ext cx="142875" cy="928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928813"/>
            <a:ext cx="2535113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Главная </a:t>
            </a:r>
            <a:r>
              <a:rPr lang="ru-RU" sz="2000" b="1" dirty="0"/>
              <a:t>в стране власть- </a:t>
            </a:r>
            <a:r>
              <a:rPr lang="ru-RU" sz="2000" b="1" dirty="0" smtClean="0"/>
              <a:t>императорская</a:t>
            </a:r>
            <a:endParaRPr lang="ru-RU" sz="20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29063" y="857250"/>
            <a:ext cx="14287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31840" y="1844824"/>
            <a:ext cx="214883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Создание </a:t>
            </a:r>
            <a:r>
              <a:rPr lang="ru-RU" sz="2000" b="1" dirty="0"/>
              <a:t>парламента, без решения которого ни один закон царя не вступал в </a:t>
            </a:r>
            <a:r>
              <a:rPr lang="ru-RU" sz="2000" b="1" dirty="0" smtClean="0"/>
              <a:t>силу</a:t>
            </a:r>
            <a:endParaRPr lang="ru-RU" sz="20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857500" y="928688"/>
            <a:ext cx="142875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3286125"/>
            <a:ext cx="2820863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Глава </a:t>
            </a:r>
            <a:r>
              <a:rPr lang="ru-RU" sz="2000" b="1" dirty="0"/>
              <a:t>исполнительной власти- </a:t>
            </a:r>
            <a:r>
              <a:rPr lang="ru-RU" sz="2000" b="1" dirty="0" smtClean="0"/>
              <a:t>император.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 </a:t>
            </a:r>
            <a:r>
              <a:rPr lang="ru-RU" sz="2000" b="1" dirty="0"/>
              <a:t>Он же вносит проекты законов в </a:t>
            </a:r>
            <a:r>
              <a:rPr lang="ru-RU" sz="2000" b="1" dirty="0" smtClean="0"/>
              <a:t>парламент.</a:t>
            </a:r>
            <a:endParaRPr lang="ru-RU" sz="20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020272" y="908720"/>
            <a:ext cx="14287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24128" y="1844824"/>
            <a:ext cx="3147243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Предоставление </a:t>
            </a:r>
            <a:r>
              <a:rPr lang="ru-RU" sz="2000" b="1" dirty="0"/>
              <a:t>свободным гражданам империи- свободу слова, вероисповедания, равенство всех перед законом, неприкосновенность личности, право на частную </a:t>
            </a:r>
            <a:r>
              <a:rPr lang="ru-RU" sz="2000" b="1" dirty="0" smtClean="0"/>
              <a:t>собственность</a:t>
            </a:r>
            <a:endParaRPr lang="ru-RU" sz="2000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436096" y="620688"/>
            <a:ext cx="142875" cy="414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43808" y="4941168"/>
            <a:ext cx="2998663" cy="923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Россия- </a:t>
            </a:r>
            <a:r>
              <a:rPr lang="ru-RU" b="1" dirty="0"/>
              <a:t>федерация разделенная на наместничества.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2160" y="5661248"/>
            <a:ext cx="3000375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Власть императора по прежнему огромна, но ОГРАНИЧЕНА!!!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" y="188640"/>
            <a:ext cx="9143999" cy="693837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Уставная грамота Российской империи: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0" grpId="0" build="p" animBg="1"/>
      <p:bldP spid="12" grpId="0" build="p" animBg="1"/>
      <p:bldP spid="14" grpId="0" build="p" animBg="1"/>
      <p:bldP spid="1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196752"/>
            <a:ext cx="8712968" cy="1135583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Какие гражданские свободы даровались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населению?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348880"/>
            <a:ext cx="8712967" cy="1285875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Появилось ли по проекту в России сословно-представительное учреждение?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645024"/>
            <a:ext cx="8712968" cy="1928812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Если бы проект конституции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Н.Н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. Новосильцева был принят, можно ли было тогда говорить о ликвидации самодержавия?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589240"/>
            <a:ext cx="8640960" cy="928688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Как назывался проект конституции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Н.Н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Новосильцева?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188640"/>
            <a:ext cx="3995936" cy="792088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Проверим: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:\Мои документы\Коллекция картинок (Microsoft)\j04331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0"/>
            <a:ext cx="1656184" cy="1281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16632"/>
            <a:ext cx="9144000" cy="864096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1818г. Александр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поручает разработать проекты отмены крепостного права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анкрин Е.Ф..png"/>
          <p:cNvPicPr>
            <a:picLocks noChangeAspect="1"/>
          </p:cNvPicPr>
          <p:nvPr/>
        </p:nvPicPr>
        <p:blipFill>
          <a:blip r:embed="rId2" cstate="print"/>
          <a:srcRect t="9502" b="4985"/>
          <a:stretch>
            <a:fillRect/>
          </a:stretch>
        </p:blipFill>
        <p:spPr>
          <a:xfrm>
            <a:off x="7092280" y="4293096"/>
            <a:ext cx="1894643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MORDVINO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1959" y="1196752"/>
            <a:ext cx="1466344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0_5e44_5f63133b_XL.jpg"/>
          <p:cNvPicPr>
            <a:picLocks noChangeAspect="1"/>
          </p:cNvPicPr>
          <p:nvPr/>
        </p:nvPicPr>
        <p:blipFill>
          <a:blip r:embed="rId4" cstate="print"/>
          <a:srcRect l="5442" t="14264" r="7493"/>
          <a:stretch>
            <a:fillRect/>
          </a:stretch>
        </p:blipFill>
        <p:spPr>
          <a:xfrm>
            <a:off x="179512" y="2708920"/>
            <a:ext cx="1920901" cy="2164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447256" y="2780928"/>
            <a:ext cx="4573016" cy="1800200"/>
          </a:xfrm>
          <a:prstGeom prst="wedgeRoundRectCallout">
            <a:avLst>
              <a:gd name="adj1" fmla="val -57100"/>
              <a:gd name="adj2" fmla="val 24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780928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i="1" dirty="0" smtClean="0">
                <a:solidFill>
                  <a:srgbClr val="002060"/>
                </a:solidFill>
                <a:latin typeface="Adobe Garamond Pro Bold" pitchFamily="18" charset="0"/>
              </a:rPr>
              <a:t>Освобождение крестьян провести под  руководством правительства – выкупать постепенно крестьян с землей (две десятины на душу) по соглашению с помещиками по ценам данной местности.</a:t>
            </a:r>
            <a:endParaRPr lang="ru-RU" b="1" i="1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2339752" y="4797152"/>
            <a:ext cx="4505672" cy="1512168"/>
          </a:xfrm>
          <a:prstGeom prst="wedgeRoundRectCallout">
            <a:avLst>
              <a:gd name="adj1" fmla="val 60139"/>
              <a:gd name="adj2" fmla="val -363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ru-RU" b="1" i="1" dirty="0" smtClean="0">
                <a:solidFill>
                  <a:srgbClr val="002060"/>
                </a:solidFill>
                <a:latin typeface="Adobe Garamond Pro Bold" pitchFamily="18" charset="0"/>
              </a:rPr>
              <a:t>Медленный выкуп крестьянской </a:t>
            </a:r>
            <a:endParaRPr lang="ru-RU" b="1" i="1" dirty="0" smtClean="0">
              <a:solidFill>
                <a:srgbClr val="002060"/>
              </a:solidFill>
              <a:latin typeface="Adobe Garamond Pro Bold" pitchFamily="18" charset="0"/>
            </a:endParaRPr>
          </a:p>
          <a:p>
            <a:pPr marL="342900" indent="-342900"/>
            <a:r>
              <a:rPr lang="ru-RU" b="1" i="1" dirty="0" smtClean="0">
                <a:solidFill>
                  <a:srgbClr val="002060"/>
                </a:solidFill>
                <a:latin typeface="Adobe Garamond Pro Bold" pitchFamily="18" charset="0"/>
              </a:rPr>
              <a:t>земли </a:t>
            </a:r>
            <a:r>
              <a:rPr lang="ru-RU" b="1" i="1" dirty="0" smtClean="0">
                <a:solidFill>
                  <a:srgbClr val="002060"/>
                </a:solidFill>
                <a:latin typeface="Adobe Garamond Pro Bold" pitchFamily="18" charset="0"/>
              </a:rPr>
              <a:t>у помещиков в достаточном </a:t>
            </a:r>
            <a:endParaRPr lang="ru-RU" b="1" i="1" dirty="0" smtClean="0">
              <a:solidFill>
                <a:srgbClr val="002060"/>
              </a:solidFill>
              <a:latin typeface="Adobe Garamond Pro Bold" pitchFamily="18" charset="0"/>
            </a:endParaRPr>
          </a:p>
          <a:p>
            <a:pPr marL="342900" indent="-342900"/>
            <a:r>
              <a:rPr lang="ru-RU" b="1" i="1" dirty="0" smtClean="0">
                <a:solidFill>
                  <a:srgbClr val="002060"/>
                </a:solidFill>
                <a:latin typeface="Adobe Garamond Pro Bold" pitchFamily="18" charset="0"/>
              </a:rPr>
              <a:t>размере</a:t>
            </a:r>
            <a:r>
              <a:rPr lang="ru-RU" b="1" i="1" dirty="0" smtClean="0">
                <a:solidFill>
                  <a:srgbClr val="002060"/>
                </a:solidFill>
                <a:latin typeface="Adobe Garamond Pro Bold" pitchFamily="18" charset="0"/>
              </a:rPr>
              <a:t>; </a:t>
            </a:r>
            <a:r>
              <a:rPr lang="ru-RU" b="1" i="1" dirty="0" smtClean="0">
                <a:solidFill>
                  <a:srgbClr val="002060"/>
                </a:solidFill>
                <a:latin typeface="Adobe Garamond Pro Bold" pitchFamily="18" charset="0"/>
              </a:rPr>
              <a:t>программа была </a:t>
            </a:r>
          </a:p>
          <a:p>
            <a:pPr marL="342900" indent="-342900"/>
            <a:r>
              <a:rPr lang="ru-RU" b="1" i="1" dirty="0" smtClean="0">
                <a:solidFill>
                  <a:srgbClr val="002060"/>
                </a:solidFill>
                <a:latin typeface="Adobe Garamond Pro Bold" pitchFamily="18" charset="0"/>
              </a:rPr>
              <a:t>рассчитана </a:t>
            </a:r>
            <a:r>
              <a:rPr lang="ru-RU" b="1" i="1" dirty="0" smtClean="0">
                <a:solidFill>
                  <a:srgbClr val="002060"/>
                </a:solidFill>
                <a:latin typeface="Adobe Garamond Pro Bold" pitchFamily="18" charset="0"/>
              </a:rPr>
              <a:t>на 60 лет, т.е. до 1880 г.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79512" y="1124744"/>
            <a:ext cx="6665912" cy="1368152"/>
          </a:xfrm>
          <a:prstGeom prst="wedgeRoundRectCallout">
            <a:avLst>
              <a:gd name="adj1" fmla="val 58747"/>
              <a:gd name="adj2" fmla="val 412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ru-RU" b="1" i="1" dirty="0" smtClean="0">
                <a:solidFill>
                  <a:srgbClr val="002060"/>
                </a:solidFill>
                <a:latin typeface="Adobe Garamond Pro Bold" pitchFamily="18" charset="0"/>
              </a:rPr>
              <a:t>Крестьяне получают личную свободу, но без земли, которая вся полностью остается за помещиками.</a:t>
            </a:r>
          </a:p>
          <a:p>
            <a:pPr marL="342900" indent="-342900"/>
            <a:r>
              <a:rPr lang="ru-RU" b="1" i="1" dirty="0" smtClean="0">
                <a:solidFill>
                  <a:srgbClr val="002060"/>
                </a:solidFill>
                <a:latin typeface="Adobe Garamond Pro Bold" pitchFamily="18" charset="0"/>
              </a:rPr>
              <a:t>Размер выкупа зависит от возраста крестьянина: 9-10 лет - 100 руб.; 30-40 лет - 2 тыс.; 40-50 лет - ...</a:t>
            </a:r>
            <a:endParaRPr lang="ru-RU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797152"/>
            <a:ext cx="176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Аракчеев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 Алексей Андреевич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3501008"/>
            <a:ext cx="1800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Мордвинов Николай Семенович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6165304"/>
            <a:ext cx="17281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/>
              <a:t>Канкрин</a:t>
            </a:r>
            <a:r>
              <a:rPr lang="ru-RU" sz="1400" b="1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Егор </a:t>
            </a:r>
            <a:r>
              <a:rPr lang="ru-RU" sz="1400" b="1" dirty="0" err="1" smtClean="0"/>
              <a:t>Францевич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67544" y="1844824"/>
            <a:ext cx="356731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</a:rPr>
              <a:t>Несмотря на все эти идеи и проекты, подписаны они так и не были.</a:t>
            </a:r>
          </a:p>
        </p:txBody>
      </p:sp>
      <p:pic>
        <p:nvPicPr>
          <p:cNvPr id="5" name="Рисунок 4" descr="alexsand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990" y="548680"/>
            <a:ext cx="4301970" cy="573596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16632"/>
            <a:ext cx="9144000" cy="675456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Военные поселения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0728"/>
            <a:ext cx="903649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В к.1815 г. Александр I приступает к обсуждению проекта военных поселений. Разработка плана создания поселений была поручена Аракчееву А.А.</a:t>
            </a:r>
          </a:p>
        </p:txBody>
      </p:sp>
      <p:pic>
        <p:nvPicPr>
          <p:cNvPr id="6" name="Рисунок 5" descr="[IS10IO_2_5-24]_[LL_0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132856"/>
            <a:ext cx="2831705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1844824"/>
            <a:ext cx="5832648" cy="46935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Цели проекта: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 создать новое военно-земледельческое сословие, которое своими силами могло          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    бы содержать и комплектовать постоянную армию без отягощения бюджета страны; численность армии сохранялась бы на уровне военного времени.</a:t>
            </a:r>
          </a:p>
          <a:p>
            <a:pPr marL="342900" indent="-342900">
              <a:buFont typeface="Wingdings" pitchFamily="2" charset="2"/>
              <a:buAutoNum type="arabicPeriod" startAt="2"/>
            </a:pPr>
            <a:r>
              <a:rPr lang="ru-RU" sz="2300" b="1" dirty="0" smtClean="0">
                <a:solidFill>
                  <a:srgbClr val="002060"/>
                </a:solidFill>
              </a:rPr>
              <a:t> освободить население страны от постоянной повинности - содержать армию.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 3.  прикрыть западное пограничное пространство.</a:t>
            </a:r>
            <a:endParaRPr lang="ru-RU" sz="2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548680"/>
            <a:ext cx="7992888" cy="5746643"/>
          </a:xfr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авг. 1816 г. началась подготовка к переводу войск и жителей в разряд военных поселян. В 1817 г. были введены поселения в Новгородской, Херсонской и </a:t>
            </a:r>
            <a:r>
              <a:rPr lang="ru-RU" sz="2800" b="1" dirty="0" err="1" smtClean="0">
                <a:solidFill>
                  <a:srgbClr val="002060"/>
                </a:solidFill>
              </a:rPr>
              <a:t>Слободско-Украинской</a:t>
            </a:r>
            <a:r>
              <a:rPr lang="ru-RU" sz="2800" b="1" dirty="0" smtClean="0">
                <a:solidFill>
                  <a:srgbClr val="002060"/>
                </a:solidFill>
              </a:rPr>
              <a:t> губерниях. 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Вплоть до конца царствования Александра I продолжается рост числа округов военных поселений, постепенно окружавших границу империи от Балтии до Черного моря.</a:t>
            </a:r>
          </a:p>
          <a:p>
            <a:pPr marL="342900" indent="-34290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К 1825 г. в военных поселениях насчитывалось 169828 солдат регулярной армии и 374 000 государственных крестьян и казаков.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571750" y="1023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9" name="Picture 4" descr="http://www.gazeta.lv/images/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" y="1727220"/>
            <a:ext cx="3270080" cy="393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143750" y="10239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707904" y="1628800"/>
            <a:ext cx="5249738" cy="4968552"/>
          </a:xfrm>
          <a:prstGeom prst="wedgeRoundRectCallout">
            <a:avLst>
              <a:gd name="adj1" fmla="val -60717"/>
              <a:gd name="adj2" fmla="val 2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76200" cmpd="tri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993366"/>
                </a:solidFill>
                <a:latin typeface="+mn-lt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Время незабвенное! Время славы и восторга! Как сильно билось русское сердце при слове «отечество»! Как сладки были слезы свидания! С каким единодушием мы соединяли чувства народной гордости и любви к государю!»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                                А.С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. Пушкин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88640"/>
            <a:ext cx="9144000" cy="1311548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настроения и надежды на будущее были в российском обществе после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id_voennogo_poseleni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3793" b="6897"/>
          <a:stretch>
            <a:fillRect/>
          </a:stretch>
        </p:blipFill>
        <p:spPr>
          <a:xfrm>
            <a:off x="395536" y="116632"/>
            <a:ext cx="564284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799184" y="3501008"/>
            <a:ext cx="7344816" cy="31683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2060"/>
                </a:solidFill>
              </a:rPr>
              <a:t>Все жители переведены на военное положение;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2060"/>
                </a:solidFill>
              </a:rPr>
              <a:t>Все крестьяне – мужчины от 18 до 45 лет – 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    в военной форме;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2060"/>
                </a:solidFill>
              </a:rPr>
              <a:t>Женитьба- только по разрешению командира;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2060"/>
                </a:solidFill>
              </a:rPr>
              <a:t>Строительство одинаковых домов для семей;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2060"/>
                </a:solidFill>
              </a:rPr>
              <a:t>Быт военных поселян строго регламентирован;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2060"/>
                </a:solidFill>
              </a:rPr>
              <a:t>Основные занятия – военные учения</a:t>
            </a:r>
            <a:endParaRPr lang="ru-RU" sz="2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57256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К концу царствования император Александр столкнулся с тем, что его реформаторские проекты вызывали не просто неприятие, но и активное противодействие большинства дворян. </a:t>
            </a:r>
            <a:endParaRPr lang="ru-RU" sz="3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23528" y="3717032"/>
            <a:ext cx="2667000" cy="1371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660066"/>
                </a:solidFill>
              </a:rPr>
              <a:t>Давление</a:t>
            </a:r>
          </a:p>
          <a:p>
            <a:pPr algn="ctr"/>
            <a:r>
              <a:rPr lang="ru-RU" sz="2400" b="1" dirty="0">
                <a:solidFill>
                  <a:srgbClr val="660066"/>
                </a:solidFill>
              </a:rPr>
              <a:t>дворян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868144" y="3645024"/>
            <a:ext cx="2819400" cy="15240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660066"/>
                </a:solidFill>
              </a:rPr>
              <a:t>Страх перед</a:t>
            </a:r>
          </a:p>
          <a:p>
            <a:pPr algn="ctr"/>
            <a:r>
              <a:rPr lang="ru-RU" sz="2400" b="1" dirty="0">
                <a:solidFill>
                  <a:srgbClr val="660066"/>
                </a:solidFill>
              </a:rPr>
              <a:t>народными</a:t>
            </a:r>
          </a:p>
          <a:p>
            <a:pPr algn="ctr"/>
            <a:r>
              <a:rPr lang="ru-RU" sz="2400" b="1" dirty="0">
                <a:solidFill>
                  <a:srgbClr val="660066"/>
                </a:solidFill>
              </a:rPr>
              <a:t>выступлениями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1520" y="2708920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Противодействие дворян реформам.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436096" y="2708920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Революционное движение в Европе.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987824" y="4005064"/>
            <a:ext cx="2857500" cy="762000"/>
          </a:xfrm>
          <a:prstGeom prst="leftRightArrow">
            <a:avLst>
              <a:gd name="adj1" fmla="val 50000"/>
              <a:gd name="adj2" fmla="val 639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4427984" y="4581128"/>
            <a:ext cx="1712" cy="587474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5157192"/>
            <a:ext cx="6984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Сворачивание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реформ,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ужесточение внутренней политики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16632"/>
            <a:ext cx="9144000" cy="675456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Отказ от проведения реформ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utoUpdateAnimBg="0"/>
      <p:bldP spid="9" grpId="0" autoUpdateAnimBg="0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4427984" y="836712"/>
            <a:ext cx="216024" cy="280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3728" y="3789040"/>
            <a:ext cx="3384376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Разрешено помещикам ссылать крестьян в </a:t>
            </a:r>
            <a:r>
              <a:rPr lang="ru-RU" sz="2800" b="1" dirty="0" smtClean="0"/>
              <a:t>Сибирь</a:t>
            </a:r>
            <a:endParaRPr lang="ru-RU" sz="28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979712" y="836712"/>
            <a:ext cx="1440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504" y="1628800"/>
            <a:ext cx="4176464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Крепостным запретили подавать жалобы на </a:t>
            </a:r>
            <a:r>
              <a:rPr lang="ru-RU" sz="2800" b="1" dirty="0" smtClean="0"/>
              <a:t>хозяев</a:t>
            </a:r>
            <a:endParaRPr lang="ru-RU" sz="28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372200" y="836712"/>
            <a:ext cx="144016" cy="720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60032" y="1628800"/>
            <a:ext cx="2863776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Усилилась цензура за </a:t>
            </a:r>
            <a:r>
              <a:rPr lang="ru-RU" sz="2800" b="1" dirty="0" smtClean="0"/>
              <a:t>печатью</a:t>
            </a:r>
            <a:endParaRPr lang="ru-RU" sz="28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7884368" y="836712"/>
            <a:ext cx="214313" cy="280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96136" y="3789040"/>
            <a:ext cx="3145532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В1822г. запрет </a:t>
            </a:r>
            <a:r>
              <a:rPr lang="ru-RU" sz="2800" b="1" dirty="0"/>
              <a:t>в </a:t>
            </a:r>
            <a:endParaRPr lang="ru-RU" sz="28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стране </a:t>
            </a:r>
            <a:r>
              <a:rPr lang="ru-RU" sz="2800" b="1" dirty="0"/>
              <a:t>всех тайных обществ и </a:t>
            </a:r>
            <a:r>
              <a:rPr lang="ru-RU" sz="2800" b="1" dirty="0" smtClean="0"/>
              <a:t>организаций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16632"/>
            <a:ext cx="9144000" cy="675456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Усиление реакции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1" grpId="0" build="p" animBg="1"/>
      <p:bldP spid="1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3717032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Сложность во внутренней политике и нерешенность всех насущных проблем, включая личные, наложили отпечаток на последние годы царствования императора. У Александра умирает сестра и две дочери. Царь страдает</a:t>
            </a:r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</a:rPr>
              <a:t> мистицизмом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, верит в приметы, видя в пожаре Москвы и наводнении в Петербурге дурное предзнаменование. Царь ударяется в веру в бога, ездит на богомолье и становится довольно странным.</a:t>
            </a:r>
          </a:p>
          <a:p>
            <a:endParaRPr lang="ru-RU" dirty="0"/>
          </a:p>
        </p:txBody>
      </p:sp>
      <p:pic>
        <p:nvPicPr>
          <p:cNvPr id="4" name="Picture 5" descr="http://spbfoto.spb.ru/foto/data/media/17/bigwater.jpg"/>
          <p:cNvPicPr>
            <a:picLocks noChangeAspect="1" noChangeArrowheads="1"/>
          </p:cNvPicPr>
          <p:nvPr/>
        </p:nvPicPr>
        <p:blipFill>
          <a:blip r:embed="rId2" cstate="print"/>
          <a:srcRect r="-330" b="5555"/>
          <a:stretch>
            <a:fillRect/>
          </a:stretch>
        </p:blipFill>
        <p:spPr bwMode="auto">
          <a:xfrm>
            <a:off x="0" y="-31903"/>
            <a:ext cx="2679842" cy="329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hrono.ru/img/19vek/pozhar_m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9628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Рисунок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-60638"/>
            <a:ext cx="2699792" cy="337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268760"/>
            <a:ext cx="8153400" cy="2664296"/>
          </a:xfrm>
        </p:spPr>
        <p:txBody>
          <a:bodyPr/>
          <a:lstStyle/>
          <a:p>
            <a:pPr>
              <a:buNone/>
            </a:pPr>
            <a:r>
              <a:rPr lang="ru-RU" sz="3200" b="1" i="1" dirty="0" err="1" smtClean="0">
                <a:solidFill>
                  <a:srgbClr val="C00000"/>
                </a:solidFill>
              </a:rPr>
              <a:t>Мистици́зм</a:t>
            </a:r>
            <a:r>
              <a:rPr lang="ru-RU" i="1" dirty="0" smtClean="0"/>
              <a:t> (от греч. </a:t>
            </a:r>
            <a:r>
              <a:rPr lang="ru-RU" i="1" dirty="0" err="1" smtClean="0"/>
              <a:t>μυστικος </a:t>
            </a:r>
            <a:r>
              <a:rPr lang="ru-RU" i="1" dirty="0" smtClean="0"/>
              <a:t>— скрытый, тайный) — </a:t>
            </a:r>
            <a:r>
              <a:rPr lang="ru-RU" sz="2800" b="1" i="1" dirty="0" smtClean="0"/>
              <a:t>философское и богословское учение, а также особый способ понимания и восприятия мира, основанный на эмоциях, интуиции, веры в высшие силы.</a:t>
            </a:r>
            <a:endParaRPr lang="ru-RU" b="1" i="1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332656"/>
            <a:ext cx="5976664" cy="792088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словарик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Пользователь\Мои документы\Мои рисунки\Мои рисунки\АНИМАШКИ\школа\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22686"/>
            <a:ext cx="2880320" cy="2835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663" cy="449580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В чем причины, поэтапного свертывания реформ и отказа от дальнейшей либерализации внутренней жизни в России в 1815-1825 г.г.?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88640"/>
            <a:ext cx="9144000" cy="864096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урока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6786563" y="1143000"/>
            <a:ext cx="2143125" cy="2074863"/>
            <a:chOff x="6786578" y="1142984"/>
            <a:chExt cx="2143140" cy="2075091"/>
          </a:xfrm>
        </p:grpSpPr>
        <p:pic>
          <p:nvPicPr>
            <p:cNvPr id="26626" name="Picture 2" descr="http://www.newizv.ru/images/photos/big/20070426211143_1-mironenko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16" y="1142984"/>
              <a:ext cx="1850725" cy="1428760"/>
            </a:xfrm>
            <a:prstGeom prst="round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6786578" y="2571891"/>
              <a:ext cx="2143140" cy="6461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Историк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С.В. Мироненко</a:t>
              </a:r>
            </a:p>
          </p:txBody>
        </p:sp>
      </p:grp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251520" y="1052736"/>
            <a:ext cx="6200775" cy="1643063"/>
          </a:xfrm>
          <a:prstGeom prst="wedgeRoundRectCallout">
            <a:avLst>
              <a:gd name="adj1" fmla="val 56022"/>
              <a:gd name="adj2" fmla="val -150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«Одним слово, главной причиной, не позволившей освободить крестьян и попытаться изменить политический строй уже в н. 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XIX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в., оказалось сопротивление подавляющей части дворянства».</a:t>
            </a:r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33752" y="2708920"/>
            <a:ext cx="1643062" cy="1953509"/>
            <a:chOff x="214282" y="2857496"/>
            <a:chExt cx="1643074" cy="1952981"/>
          </a:xfrm>
        </p:grpSpPr>
        <p:pic>
          <p:nvPicPr>
            <p:cNvPr id="26628" name="Picture 4" descr="http://img1.liveinternet.ru/images/attach/c/0/47/467/47467486_Grech_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857496"/>
              <a:ext cx="1643074" cy="16430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60043" y="4441245"/>
              <a:ext cx="1440171" cy="369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Н.И. Греч</a:t>
              </a:r>
            </a:p>
          </p:txBody>
        </p:sp>
      </p:grp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1979712" y="2852936"/>
            <a:ext cx="4786313" cy="1357313"/>
          </a:xfrm>
          <a:prstGeom prst="wedgeRoundRectCallout">
            <a:avLst>
              <a:gd name="adj1" fmla="val -54397"/>
              <a:gd name="adj2" fmla="val -164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«… Но образ вступления на престо оставил в душе Александра невыносимую тяжесть, с которой он пошел в могилу».</a:t>
            </a:r>
          </a:p>
        </p:txBody>
      </p:sp>
      <p:grpSp>
        <p:nvGrpSpPr>
          <p:cNvPr id="9" name="Группа 18"/>
          <p:cNvGrpSpPr>
            <a:grpSpLocks/>
          </p:cNvGrpSpPr>
          <p:nvPr/>
        </p:nvGrpSpPr>
        <p:grpSpPr bwMode="auto">
          <a:xfrm>
            <a:off x="7164288" y="3645024"/>
            <a:ext cx="2143125" cy="1941513"/>
            <a:chOff x="7143768" y="3143248"/>
            <a:chExt cx="2143140" cy="1940968"/>
          </a:xfrm>
        </p:grpSpPr>
        <p:pic>
          <p:nvPicPr>
            <p:cNvPr id="26630" name="Picture 6" descr="http://www.tambovlib.ru/library/image/kornilov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500958" y="3143248"/>
              <a:ext cx="1352550" cy="15811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143768" y="4714432"/>
              <a:ext cx="2143140" cy="3697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А.А. Корнилов</a:t>
              </a:r>
            </a:p>
          </p:txBody>
        </p:sp>
      </p:grp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979712" y="4437112"/>
            <a:ext cx="5343525" cy="1357312"/>
          </a:xfrm>
          <a:prstGeom prst="wedgeRoundRectCallout">
            <a:avLst>
              <a:gd name="adj1" fmla="val 54064"/>
              <a:gd name="adj2" fmla="val -4166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«Буржуазные по своей сути проекты реформ готовились, а в это время феодальная практика самодержавия оставалась неизменной».</a:t>
            </a:r>
          </a:p>
        </p:txBody>
      </p:sp>
      <p:grpSp>
        <p:nvGrpSpPr>
          <p:cNvPr id="12" name="Группа 19"/>
          <p:cNvGrpSpPr>
            <a:grpSpLocks/>
          </p:cNvGrpSpPr>
          <p:nvPr/>
        </p:nvGrpSpPr>
        <p:grpSpPr bwMode="auto">
          <a:xfrm>
            <a:off x="-180528" y="4857749"/>
            <a:ext cx="2143125" cy="2000251"/>
            <a:chOff x="0" y="4857759"/>
            <a:chExt cx="2143140" cy="2000241"/>
          </a:xfrm>
        </p:grpSpPr>
        <p:pic>
          <p:nvPicPr>
            <p:cNvPr id="26634" name="Picture 10" descr="http://history.podolsk.biz/aliksandr-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20" y="4857759"/>
              <a:ext cx="1405972" cy="1681961"/>
            </a:xfrm>
            <a:prstGeom prst="roundRect">
              <a:avLst/>
            </a:prstGeom>
            <a:noFill/>
          </p:spPr>
        </p:pic>
        <p:sp>
          <p:nvSpPr>
            <p:cNvPr id="31757" name="TextBox 13"/>
            <p:cNvSpPr txBox="1">
              <a:spLocks noChangeArrowheads="1"/>
            </p:cNvSpPr>
            <p:nvPr/>
          </p:nvSpPr>
          <p:spPr bwMode="auto">
            <a:xfrm>
              <a:off x="0" y="6488668"/>
              <a:ext cx="21431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solidFill>
                    <a:schemeClr val="bg1"/>
                  </a:solidFill>
                  <a:latin typeface="Lucida Sans Unicode" pitchFamily="34" charset="0"/>
                </a:rPr>
                <a:t>Александр </a:t>
              </a:r>
              <a:r>
                <a:rPr lang="en-US" b="1">
                  <a:solidFill>
                    <a:schemeClr val="bg1"/>
                  </a:solidFill>
                  <a:latin typeface="Lucida Sans Unicode" pitchFamily="34" charset="0"/>
                </a:rPr>
                <a:t>I</a:t>
              </a:r>
              <a:endParaRPr lang="ru-RU" b="1">
                <a:solidFill>
                  <a:schemeClr val="bg1"/>
                </a:solidFill>
                <a:latin typeface="Lucida Sans Unicode" pitchFamily="34" charset="0"/>
              </a:endParaRPr>
            </a:p>
          </p:txBody>
        </p:sp>
      </p:grp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1979712" y="5949280"/>
            <a:ext cx="7056784" cy="714375"/>
          </a:xfrm>
          <a:prstGeom prst="wedgeRoundRectCallout">
            <a:avLst>
              <a:gd name="adj1" fmla="val -55941"/>
              <a:gd name="adj2" fmla="val -423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«Где их взять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?... Вдруг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все не сделаешь,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помощников нет..»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116632"/>
            <a:ext cx="9144000" cy="720080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так и не удалось провести назревшие реформы?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8" grpId="0" animBg="1" autoUpdateAnimBg="0"/>
      <p:bldP spid="11" grpId="0" animBg="1" autoUpdateAnimBg="0"/>
      <p:bldP spid="1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5ba0253edb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356439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851920" y="980728"/>
            <a:ext cx="5148064" cy="5688632"/>
          </a:xfrm>
        </p:spPr>
        <p:txBody>
          <a:bodyPr>
            <a:normAutofit fontScale="85000" lnSpcReduction="10000"/>
          </a:bodyPr>
          <a:lstStyle/>
          <a:p>
            <a:pPr marL="320040" indent="-320040">
              <a:buNone/>
              <a:defRPr/>
            </a:pPr>
            <a:r>
              <a:rPr lang="ru-RU" b="1" i="1" dirty="0" smtClean="0"/>
              <a:t>-</a:t>
            </a:r>
            <a:r>
              <a:rPr lang="ru-RU" sz="2700" b="1" i="1" dirty="0" smtClean="0"/>
              <a:t>боязнь разделить участь Павла </a:t>
            </a:r>
            <a:r>
              <a:rPr lang="en-US" sz="2700" b="1" i="1" dirty="0" smtClean="0"/>
              <a:t>I</a:t>
            </a:r>
            <a:r>
              <a:rPr lang="ru-RU" sz="2700" b="1" i="1" dirty="0" smtClean="0"/>
              <a:t>,</a:t>
            </a:r>
          </a:p>
          <a:p>
            <a:pPr marL="320040" indent="-320040">
              <a:buNone/>
              <a:defRPr/>
            </a:pPr>
            <a:endParaRPr lang="ru-RU" sz="2700" b="1" i="1" dirty="0" smtClean="0"/>
          </a:p>
          <a:p>
            <a:pPr marL="320040" indent="-320040">
              <a:buNone/>
              <a:defRPr/>
            </a:pPr>
            <a:r>
              <a:rPr lang="ru-RU" sz="2700" b="1" i="1" dirty="0" smtClean="0"/>
              <a:t>-сопротивление реформам большей части дворянства,</a:t>
            </a:r>
          </a:p>
          <a:p>
            <a:pPr marL="320040" indent="-320040">
              <a:buNone/>
              <a:defRPr/>
            </a:pPr>
            <a:endParaRPr lang="ru-RU" sz="2700" b="1" i="1" dirty="0" smtClean="0"/>
          </a:p>
          <a:p>
            <a:pPr marL="320040" indent="-320040">
              <a:buNone/>
              <a:defRPr/>
            </a:pPr>
            <a:r>
              <a:rPr lang="ru-RU" sz="2700" b="1" i="1" dirty="0" smtClean="0"/>
              <a:t>-нехватка умных способных людей,</a:t>
            </a:r>
          </a:p>
          <a:p>
            <a:pPr marL="320040" indent="-320040">
              <a:buNone/>
              <a:defRPr/>
            </a:pPr>
            <a:endParaRPr lang="ru-RU" sz="2700" b="1" i="1" dirty="0" smtClean="0"/>
          </a:p>
          <a:p>
            <a:pPr marL="320040" indent="-320040">
              <a:buNone/>
              <a:defRPr/>
            </a:pPr>
            <a:r>
              <a:rPr lang="ru-RU" sz="2700" b="1" i="1" dirty="0" smtClean="0"/>
              <a:t>-противоречивость стремления к реформам и желания сохранить самодержавие. </a:t>
            </a:r>
          </a:p>
          <a:p>
            <a:pPr marL="320040" indent="-320040">
              <a:buNone/>
              <a:defRPr/>
            </a:pPr>
            <a:endParaRPr lang="ru-RU" sz="2700" b="1" i="1" dirty="0" smtClean="0"/>
          </a:p>
          <a:p>
            <a:pPr marL="320040" indent="-320040">
              <a:buNone/>
              <a:defRPr/>
            </a:pPr>
            <a:r>
              <a:rPr lang="ru-RU" sz="3500" b="1" i="1" dirty="0" smtClean="0">
                <a:solidFill>
                  <a:srgbClr val="C00000"/>
                </a:solidFill>
              </a:rPr>
              <a:t>Проекты реформ тем не менее подготавливали почву для будущих преобразований. </a:t>
            </a:r>
          </a:p>
          <a:p>
            <a:pPr marL="320040" indent="-320040">
              <a:buFont typeface="Wingdings"/>
              <a:buChar char="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Причины неудачи реформ лежали в следующем: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1043608" y="1628800"/>
            <a:ext cx="7500938" cy="85725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внутренней политики Александра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8572560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то что многие реформаторские начинания так и не были воплощены в жизнь, внутренняя политика Александра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проекты разработанных по его поручению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преобразований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готовили почву для масштабного экономического и политического реформирования России в будущем.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16632"/>
            <a:ext cx="9144000" cy="720080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внутренней политики Александра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57298"/>
            <a:ext cx="4248472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cs typeface="Times New Roman" pitchFamily="18" charset="0"/>
              </a:rPr>
              <a:t>Победа в войне с </a:t>
            </a:r>
            <a:r>
              <a:rPr lang="ru-RU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Наполеоном</a:t>
            </a:r>
            <a:r>
              <a:rPr lang="ru-RU" sz="26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endParaRPr lang="ru-RU" sz="26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cs typeface="Times New Roman" pitchFamily="18" charset="0"/>
              </a:rPr>
              <a:t>казалось</a:t>
            </a:r>
            <a:r>
              <a:rPr lang="ru-RU" sz="2600" b="1" dirty="0">
                <a:solidFill>
                  <a:srgbClr val="002060"/>
                </a:solidFill>
                <a:cs typeface="Times New Roman" pitchFamily="18" charset="0"/>
              </a:rPr>
              <a:t>, открывала перед </a:t>
            </a:r>
            <a:endParaRPr lang="ru-RU" sz="2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Александром </a:t>
            </a:r>
            <a:r>
              <a:rPr lang="en-US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 </a:t>
            </a:r>
            <a:endParaRPr lang="ru-RU" sz="2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cs typeface="Times New Roman" pitchFamily="18" charset="0"/>
              </a:rPr>
              <a:t>блестящие </a:t>
            </a:r>
            <a:r>
              <a:rPr lang="ru-RU" sz="2600" b="1" dirty="0">
                <a:solidFill>
                  <a:srgbClr val="002060"/>
                </a:solidFill>
                <a:cs typeface="Times New Roman" pitchFamily="18" charset="0"/>
              </a:rPr>
              <a:t>возможности для проведения в стране крупных реформ. Реформаторские намерения царя совпадали с общим  ожиданием перемен во всех слоях населения. </a:t>
            </a:r>
            <a:endParaRPr lang="ru-RU" sz="2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5" name="Picture 5" descr="http://www.vokrugsveta.ru/encyclopedia/images/8/85/Alexa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929090" cy="522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5286375" y="6286500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72002C"/>
                </a:solidFill>
                <a:cs typeface="Times New Roman" pitchFamily="18" charset="0"/>
              </a:rPr>
              <a:t>Александр </a:t>
            </a:r>
            <a:r>
              <a:rPr lang="en-US" b="1">
                <a:solidFill>
                  <a:srgbClr val="72002C"/>
                </a:solidFill>
                <a:cs typeface="Times New Roman" pitchFamily="18" charset="0"/>
              </a:rPr>
              <a:t>I </a:t>
            </a:r>
            <a:endParaRPr lang="ru-RU">
              <a:solidFill>
                <a:srgbClr val="72002C"/>
              </a:solidFill>
              <a:latin typeface="Lucida Sans Unicode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16632"/>
            <a:ext cx="9144000" cy="864096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Перемены во внутренней политике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7"/>
          <p:cNvGrpSpPr>
            <a:grpSpLocks/>
          </p:cNvGrpSpPr>
          <p:nvPr/>
        </p:nvGrpSpPr>
        <p:grpSpPr bwMode="auto">
          <a:xfrm>
            <a:off x="323528" y="116632"/>
            <a:ext cx="5718993" cy="1501482"/>
            <a:chOff x="-289778" y="1304166"/>
            <a:chExt cx="5719034" cy="108822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446546" y="1357298"/>
              <a:ext cx="2982710" cy="99992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Свободомыслящее дворянство</a:t>
              </a:r>
            </a:p>
          </p:txBody>
        </p:sp>
        <p:pic>
          <p:nvPicPr>
            <p:cNvPr id="27" name="Picture 2" descr="http://state.rin.ru/images/21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89778" y="1304166"/>
              <a:ext cx="2304271" cy="1088224"/>
            </a:xfrm>
            <a:prstGeom prst="roundRect">
              <a:avLst/>
            </a:prstGeom>
            <a:noFill/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6228184" y="188640"/>
            <a:ext cx="2710061" cy="13681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Конституция</a:t>
            </a:r>
          </a:p>
        </p:txBody>
      </p:sp>
      <p:grpSp>
        <p:nvGrpSpPr>
          <p:cNvPr id="32" name="Группа 12"/>
          <p:cNvGrpSpPr>
            <a:grpSpLocks/>
          </p:cNvGrpSpPr>
          <p:nvPr/>
        </p:nvGrpSpPr>
        <p:grpSpPr bwMode="auto">
          <a:xfrm>
            <a:off x="251520" y="1700808"/>
            <a:ext cx="5791572" cy="1567729"/>
            <a:chOff x="-5167" y="2786060"/>
            <a:chExt cx="5791613" cy="156896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803165" y="2786060"/>
              <a:ext cx="2983281" cy="144129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Крестьяне</a:t>
              </a:r>
            </a:p>
          </p:txBody>
        </p:sp>
        <p:pic>
          <p:nvPicPr>
            <p:cNvPr id="34" name="Picture 7" descr="http://www.informexpo.ru/new/images/Krestianstv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-5167" y="2786060"/>
              <a:ext cx="2448289" cy="1568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6228184" y="1700808"/>
            <a:ext cx="2664296" cy="144016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Отмена крепостного права</a:t>
            </a:r>
          </a:p>
        </p:txBody>
      </p:sp>
      <p:grpSp>
        <p:nvGrpSpPr>
          <p:cNvPr id="36" name="Группа 20"/>
          <p:cNvGrpSpPr>
            <a:grpSpLocks/>
          </p:cNvGrpSpPr>
          <p:nvPr/>
        </p:nvGrpSpPr>
        <p:grpSpPr bwMode="auto">
          <a:xfrm>
            <a:off x="323528" y="3284984"/>
            <a:ext cx="5726003" cy="1470468"/>
            <a:chOff x="286861" y="3459306"/>
            <a:chExt cx="5654468" cy="147047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988980" y="3459306"/>
              <a:ext cx="2952349" cy="14704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Народы Российской империи</a:t>
              </a:r>
            </a:p>
          </p:txBody>
        </p:sp>
        <p:pic>
          <p:nvPicPr>
            <p:cNvPr id="38" name="Picture 12" descr="http://news.ferghana.ru/photos/2009_10/ierusalim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6861" y="3459308"/>
              <a:ext cx="2448289" cy="1399023"/>
            </a:xfrm>
            <a:prstGeom prst="roundRect">
              <a:avLst/>
            </a:prstGeom>
            <a:noFill/>
          </p:spPr>
        </p:pic>
      </p:grpSp>
      <p:sp>
        <p:nvSpPr>
          <p:cNvPr id="39" name="Скругленный прямоугольник 38"/>
          <p:cNvSpPr/>
          <p:nvPr/>
        </p:nvSpPr>
        <p:spPr>
          <a:xfrm>
            <a:off x="6228184" y="3284984"/>
            <a:ext cx="2638053" cy="144016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Послабления в национальной политике</a:t>
            </a:r>
          </a:p>
        </p:txBody>
      </p:sp>
      <p:grpSp>
        <p:nvGrpSpPr>
          <p:cNvPr id="40" name="Группа 18"/>
          <p:cNvGrpSpPr>
            <a:grpSpLocks/>
          </p:cNvGrpSpPr>
          <p:nvPr/>
        </p:nvGrpSpPr>
        <p:grpSpPr bwMode="auto">
          <a:xfrm>
            <a:off x="251520" y="4797152"/>
            <a:ext cx="5806405" cy="1538914"/>
            <a:chOff x="357728" y="4713750"/>
            <a:chExt cx="5806445" cy="1538927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094051" y="4785758"/>
              <a:ext cx="3070122" cy="14401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Консервативное дворянство</a:t>
              </a:r>
            </a:p>
          </p:txBody>
        </p:sp>
        <p:pic>
          <p:nvPicPr>
            <p:cNvPr id="42" name="Picture 10" descr="http://img-fotki.yandex.ru/get/3314/alicja-fox.8/0_26f81_fab7f83b_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 flipV="1">
              <a:off x="357728" y="4713750"/>
              <a:ext cx="2448289" cy="1538927"/>
            </a:xfrm>
            <a:prstGeom prst="roundRect">
              <a:avLst/>
            </a:prstGeom>
            <a:noFill/>
          </p:spPr>
        </p:pic>
      </p:grpSp>
      <p:sp>
        <p:nvSpPr>
          <p:cNvPr id="46" name="Скругленный прямоугольник 45"/>
          <p:cNvSpPr/>
          <p:nvPr/>
        </p:nvSpPr>
        <p:spPr>
          <a:xfrm>
            <a:off x="6228184" y="4869160"/>
            <a:ext cx="2710061" cy="144016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Вредность реформ</a:t>
            </a: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236296" y="6309320"/>
            <a:ext cx="1552228" cy="5486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9" grpId="0" animBg="1"/>
      <p:bldP spid="46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6632"/>
            <a:ext cx="8208912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послевоенном российском обществе были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как реформаторское(либеральное), так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антиреформаторское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(консервативное)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настроения,причем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последние были очень 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сильны.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24944"/>
            <a:ext cx="8964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fontAlgn="auto"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rgbClr val="C00000"/>
                </a:solidFill>
              </a:rPr>
              <a:t>Либерали́зм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(</a:t>
            </a:r>
            <a:r>
              <a:rPr lang="ru-RU" sz="2400" i="1" dirty="0">
                <a:solidFill>
                  <a:srgbClr val="002060"/>
                </a:solidFill>
              </a:rPr>
              <a:t>фр. </a:t>
            </a:r>
            <a:r>
              <a:rPr lang="ru-RU" sz="2400" i="1" dirty="0" err="1">
                <a:solidFill>
                  <a:srgbClr val="002060"/>
                </a:solidFill>
              </a:rPr>
              <a:t>libéralisme</a:t>
            </a:r>
            <a:r>
              <a:rPr lang="ru-RU" sz="2400" i="1" dirty="0">
                <a:solidFill>
                  <a:srgbClr val="002060"/>
                </a:solidFill>
              </a:rPr>
              <a:t>) — </a:t>
            </a:r>
            <a:r>
              <a:rPr lang="ru-RU" sz="2400" b="1" i="1" dirty="0">
                <a:solidFill>
                  <a:srgbClr val="002060"/>
                </a:solidFill>
              </a:rPr>
              <a:t>философская и экономическая теория, а также политическая идея, которая исходит из положения о том, что человек свободен распоряжаться собой и своей собственностью. Либералами называли тех, кто стремился к новому, отказываясь от старого.</a:t>
            </a:r>
          </a:p>
          <a:p>
            <a:pPr marL="320040" indent="-320040" fontAlgn="auto"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rgbClr val="C00000"/>
                </a:solidFill>
              </a:rPr>
              <a:t>Консервати́зм</a:t>
            </a: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(фр. </a:t>
            </a:r>
            <a:r>
              <a:rPr lang="ru-RU" sz="2400" i="1" dirty="0" err="1">
                <a:solidFill>
                  <a:srgbClr val="002060"/>
                </a:solidFill>
              </a:rPr>
              <a:t>conservatisme</a:t>
            </a:r>
            <a:r>
              <a:rPr lang="ru-RU" sz="2400" i="1" dirty="0">
                <a:solidFill>
                  <a:srgbClr val="002060"/>
                </a:solidFill>
              </a:rPr>
              <a:t>, от лат. </a:t>
            </a:r>
            <a:r>
              <a:rPr lang="ru-RU" sz="2400" i="1" dirty="0" err="1">
                <a:solidFill>
                  <a:srgbClr val="002060"/>
                </a:solidFill>
              </a:rPr>
              <a:t>conservo</a:t>
            </a:r>
            <a:r>
              <a:rPr lang="ru-RU" sz="2400" i="1" dirty="0">
                <a:solidFill>
                  <a:srgbClr val="002060"/>
                </a:solidFill>
              </a:rPr>
              <a:t> — сохраняю) — </a:t>
            </a:r>
            <a:r>
              <a:rPr lang="ru-RU" sz="2400" b="1" i="1" dirty="0">
                <a:solidFill>
                  <a:srgbClr val="002060"/>
                </a:solidFill>
              </a:rPr>
              <a:t>идея приверженности традиционным ценностям и порядкам, отказ от нового, как чуждого.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2132856"/>
            <a:ext cx="5976664" cy="576064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словарик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Пользователь\Мои документы\Мои рисунки\Мои рисунки\АНИМАШКИ\школа\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1440160" cy="1417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663" cy="449580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В чем причины, поэтапного свертывания реформ и отказа от дальнейшей либерализации внутренней жизни в России в 1815-1825 г.г.?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88640"/>
            <a:ext cx="9144000" cy="864096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урока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6631"/>
            <a:ext cx="5220072" cy="5976665"/>
          </a:xfrm>
        </p:spPr>
        <p:txBody>
          <a:bodyPr>
            <a:normAutofit fontScale="92500" lnSpcReduction="10000"/>
          </a:bodyPr>
          <a:lstStyle/>
          <a:p>
            <a:pPr marL="320040" indent="-320040" algn="ctr" fontAlgn="auto">
              <a:spcAft>
                <a:spcPts val="0"/>
              </a:spcAft>
              <a:buNone/>
              <a:defRPr/>
            </a:pP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Император не мог не учитывать мнение </a:t>
            </a:r>
            <a:r>
              <a:rPr lang="ru-RU" b="1" i="1" dirty="0" smtClean="0">
                <a:solidFill>
                  <a:srgbClr val="C00000"/>
                </a:solidFill>
              </a:rPr>
              <a:t>старого консервативно </a:t>
            </a:r>
            <a:r>
              <a:rPr lang="ru-RU" b="1" i="1" dirty="0" smtClean="0">
                <a:solidFill>
                  <a:srgbClr val="002060"/>
                </a:solidFill>
              </a:rPr>
              <a:t>настроенного дворянства, которое было уверено, в </a:t>
            </a:r>
            <a:r>
              <a:rPr lang="ru-RU" b="1" i="1" dirty="0" smtClean="0">
                <a:solidFill>
                  <a:srgbClr val="C00000"/>
                </a:solidFill>
              </a:rPr>
              <a:t>пагубности западного мышления,</a:t>
            </a:r>
            <a:r>
              <a:rPr lang="ru-RU" b="1" i="1" dirty="0" smtClean="0">
                <a:solidFill>
                  <a:srgbClr val="002060"/>
                </a:solidFill>
              </a:rPr>
              <a:t> считая победу Востока, то есть России, над «прогнившим» Западом (Францией), </a:t>
            </a:r>
            <a:r>
              <a:rPr lang="ru-RU" b="1" i="1" dirty="0" smtClean="0">
                <a:solidFill>
                  <a:srgbClr val="C00000"/>
                </a:solidFill>
              </a:rPr>
              <a:t>как победу самодержавия и «правильной политикой» русского абсолютизма!</a:t>
            </a:r>
          </a:p>
          <a:p>
            <a:pPr marL="320040" indent="-320040" algn="ctr" fontAlgn="auto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Царь </a:t>
            </a:r>
            <a:r>
              <a:rPr lang="ru-RU" b="1" i="1" dirty="0" smtClean="0">
                <a:solidFill>
                  <a:srgbClr val="C00000"/>
                </a:solidFill>
              </a:rPr>
              <a:t>не мог отказаться от реформ, </a:t>
            </a:r>
            <a:r>
              <a:rPr lang="ru-RU" b="1" i="1" dirty="0" smtClean="0">
                <a:solidFill>
                  <a:srgbClr val="002060"/>
                </a:solidFill>
              </a:rPr>
              <a:t>но делал это теперь </a:t>
            </a:r>
            <a:r>
              <a:rPr lang="ru-RU" b="1" i="1" dirty="0" smtClean="0">
                <a:solidFill>
                  <a:srgbClr val="C00000"/>
                </a:solidFill>
              </a:rPr>
              <a:t>тайно</a:t>
            </a:r>
            <a:r>
              <a:rPr lang="ru-RU" b="1" i="1" dirty="0" smtClean="0">
                <a:solidFill>
                  <a:srgbClr val="002060"/>
                </a:solidFill>
              </a:rPr>
              <a:t>. Посвящены в это был лишь узкий круг особо приближенных к царю людей.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Alexand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836712"/>
            <a:ext cx="3744416" cy="506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63688" y="5500688"/>
            <a:ext cx="7203207" cy="1357312"/>
          </a:xfrm>
        </p:spPr>
        <p:txBody>
          <a:bodyPr>
            <a:normAutofit/>
          </a:bodyPr>
          <a:lstStyle/>
          <a:p>
            <a:pPr marL="320040" indent="-320040" algn="r" fontAlgn="auto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Первую реформу решили провести в новом регионе империи - Царстве Польском.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8" name="Picture 6" descr="http://dic.academic.ru/pictures/wiki/files/67/CongressVi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427128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lesson-history.narod.ru/map/euro1815.gif"/>
          <p:cNvPicPr>
            <a:picLocks noChangeAspect="1" noChangeArrowheads="1"/>
          </p:cNvPicPr>
          <p:nvPr/>
        </p:nvPicPr>
        <p:blipFill>
          <a:blip r:embed="rId3" cstate="print"/>
          <a:srcRect b="17743"/>
          <a:stretch>
            <a:fillRect/>
          </a:stretch>
        </p:blipFill>
        <p:spPr bwMode="auto">
          <a:xfrm>
            <a:off x="107504" y="1052736"/>
            <a:ext cx="4036210" cy="4223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па 9"/>
          <p:cNvGrpSpPr>
            <a:grpSpLocks/>
          </p:cNvGrpSpPr>
          <p:nvPr/>
        </p:nvGrpSpPr>
        <p:grpSpPr bwMode="auto">
          <a:xfrm>
            <a:off x="2699792" y="2420888"/>
            <a:ext cx="648072" cy="758805"/>
            <a:chOff x="6858016" y="1000108"/>
            <a:chExt cx="760413" cy="1033470"/>
          </a:xfrm>
        </p:grpSpPr>
        <p:sp>
          <p:nvSpPr>
            <p:cNvPr id="12" name="Полилиния 11"/>
            <p:cNvSpPr/>
            <p:nvPr/>
          </p:nvSpPr>
          <p:spPr>
            <a:xfrm>
              <a:off x="6858016" y="1000108"/>
              <a:ext cx="760413" cy="1033470"/>
            </a:xfrm>
            <a:custGeom>
              <a:avLst/>
              <a:gdLst>
                <a:gd name="connsiteX0" fmla="*/ 602166 w 760413"/>
                <a:gd name="connsiteY0" fmla="*/ 29736 h 1033346"/>
                <a:gd name="connsiteX1" fmla="*/ 646771 w 760413"/>
                <a:gd name="connsiteY1" fmla="*/ 18585 h 1033346"/>
                <a:gd name="connsiteX2" fmla="*/ 702527 w 760413"/>
                <a:gd name="connsiteY2" fmla="*/ 29736 h 1033346"/>
                <a:gd name="connsiteX3" fmla="*/ 735981 w 760413"/>
                <a:gd name="connsiteY3" fmla="*/ 96643 h 1033346"/>
                <a:gd name="connsiteX4" fmla="*/ 758283 w 760413"/>
                <a:gd name="connsiteY4" fmla="*/ 130097 h 1033346"/>
                <a:gd name="connsiteX5" fmla="*/ 735981 w 760413"/>
                <a:gd name="connsiteY5" fmla="*/ 252760 h 1033346"/>
                <a:gd name="connsiteX6" fmla="*/ 713678 w 760413"/>
                <a:gd name="connsiteY6" fmla="*/ 286214 h 1033346"/>
                <a:gd name="connsiteX7" fmla="*/ 680224 w 760413"/>
                <a:gd name="connsiteY7" fmla="*/ 297365 h 1033346"/>
                <a:gd name="connsiteX8" fmla="*/ 669073 w 760413"/>
                <a:gd name="connsiteY8" fmla="*/ 442331 h 1033346"/>
                <a:gd name="connsiteX9" fmla="*/ 635620 w 760413"/>
                <a:gd name="connsiteY9" fmla="*/ 531541 h 1033346"/>
                <a:gd name="connsiteX10" fmla="*/ 646771 w 760413"/>
                <a:gd name="connsiteY10" fmla="*/ 587297 h 1033346"/>
                <a:gd name="connsiteX11" fmla="*/ 680224 w 760413"/>
                <a:gd name="connsiteY11" fmla="*/ 598448 h 1033346"/>
                <a:gd name="connsiteX12" fmla="*/ 702527 w 760413"/>
                <a:gd name="connsiteY12" fmla="*/ 665355 h 1033346"/>
                <a:gd name="connsiteX13" fmla="*/ 724829 w 760413"/>
                <a:gd name="connsiteY13" fmla="*/ 687658 h 1033346"/>
                <a:gd name="connsiteX14" fmla="*/ 735981 w 760413"/>
                <a:gd name="connsiteY14" fmla="*/ 721111 h 1033346"/>
                <a:gd name="connsiteX15" fmla="*/ 758283 w 760413"/>
                <a:gd name="connsiteY15" fmla="*/ 877228 h 1033346"/>
                <a:gd name="connsiteX16" fmla="*/ 747132 w 760413"/>
                <a:gd name="connsiteY16" fmla="*/ 932985 h 1033346"/>
                <a:gd name="connsiteX17" fmla="*/ 713678 w 760413"/>
                <a:gd name="connsiteY17" fmla="*/ 944136 h 1033346"/>
                <a:gd name="connsiteX18" fmla="*/ 635620 w 760413"/>
                <a:gd name="connsiteY18" fmla="*/ 977589 h 1033346"/>
                <a:gd name="connsiteX19" fmla="*/ 602166 w 760413"/>
                <a:gd name="connsiteY19" fmla="*/ 966438 h 1033346"/>
                <a:gd name="connsiteX20" fmla="*/ 546410 w 760413"/>
                <a:gd name="connsiteY20" fmla="*/ 921833 h 1033346"/>
                <a:gd name="connsiteX21" fmla="*/ 401444 w 760413"/>
                <a:gd name="connsiteY21" fmla="*/ 932985 h 1033346"/>
                <a:gd name="connsiteX22" fmla="*/ 379141 w 760413"/>
                <a:gd name="connsiteY22" fmla="*/ 955287 h 1033346"/>
                <a:gd name="connsiteX23" fmla="*/ 345688 w 760413"/>
                <a:gd name="connsiteY23" fmla="*/ 977589 h 1033346"/>
                <a:gd name="connsiteX24" fmla="*/ 312234 w 760413"/>
                <a:gd name="connsiteY24" fmla="*/ 988741 h 1033346"/>
                <a:gd name="connsiteX25" fmla="*/ 278781 w 760413"/>
                <a:gd name="connsiteY25" fmla="*/ 1011043 h 1033346"/>
                <a:gd name="connsiteX26" fmla="*/ 189571 w 760413"/>
                <a:gd name="connsiteY26" fmla="*/ 1033346 h 1033346"/>
                <a:gd name="connsiteX27" fmla="*/ 156117 w 760413"/>
                <a:gd name="connsiteY27" fmla="*/ 1022194 h 1033346"/>
                <a:gd name="connsiteX28" fmla="*/ 144966 w 760413"/>
                <a:gd name="connsiteY28" fmla="*/ 988741 h 1033346"/>
                <a:gd name="connsiteX29" fmla="*/ 122663 w 760413"/>
                <a:gd name="connsiteY29" fmla="*/ 866077 h 1033346"/>
                <a:gd name="connsiteX30" fmla="*/ 89210 w 760413"/>
                <a:gd name="connsiteY30" fmla="*/ 821472 h 1033346"/>
                <a:gd name="connsiteX31" fmla="*/ 44605 w 760413"/>
                <a:gd name="connsiteY31" fmla="*/ 754565 h 1033346"/>
                <a:gd name="connsiteX32" fmla="*/ 0 w 760413"/>
                <a:gd name="connsiteY32" fmla="*/ 698809 h 1033346"/>
                <a:gd name="connsiteX33" fmla="*/ 11151 w 760413"/>
                <a:gd name="connsiteY33" fmla="*/ 587297 h 1033346"/>
                <a:gd name="connsiteX34" fmla="*/ 33454 w 760413"/>
                <a:gd name="connsiteY34" fmla="*/ 564994 h 1033346"/>
                <a:gd name="connsiteX35" fmla="*/ 100361 w 760413"/>
                <a:gd name="connsiteY35" fmla="*/ 542692 h 1033346"/>
                <a:gd name="connsiteX36" fmla="*/ 111512 w 760413"/>
                <a:gd name="connsiteY36" fmla="*/ 486936 h 1033346"/>
                <a:gd name="connsiteX37" fmla="*/ 167268 w 760413"/>
                <a:gd name="connsiteY37" fmla="*/ 431180 h 1033346"/>
                <a:gd name="connsiteX38" fmla="*/ 200722 w 760413"/>
                <a:gd name="connsiteY38" fmla="*/ 420028 h 1033346"/>
                <a:gd name="connsiteX39" fmla="*/ 223024 w 760413"/>
                <a:gd name="connsiteY39" fmla="*/ 386575 h 1033346"/>
                <a:gd name="connsiteX40" fmla="*/ 256478 w 760413"/>
                <a:gd name="connsiteY40" fmla="*/ 375424 h 1033346"/>
                <a:gd name="connsiteX41" fmla="*/ 367990 w 760413"/>
                <a:gd name="connsiteY41" fmla="*/ 364272 h 1033346"/>
                <a:gd name="connsiteX42" fmla="*/ 457200 w 760413"/>
                <a:gd name="connsiteY42" fmla="*/ 341970 h 1033346"/>
                <a:gd name="connsiteX43" fmla="*/ 501805 w 760413"/>
                <a:gd name="connsiteY43" fmla="*/ 330819 h 1033346"/>
                <a:gd name="connsiteX44" fmla="*/ 524107 w 760413"/>
                <a:gd name="connsiteY44" fmla="*/ 308516 h 1033346"/>
                <a:gd name="connsiteX45" fmla="*/ 557561 w 760413"/>
                <a:gd name="connsiteY45" fmla="*/ 297365 h 1033346"/>
                <a:gd name="connsiteX46" fmla="*/ 568712 w 760413"/>
                <a:gd name="connsiteY46" fmla="*/ 263911 h 1033346"/>
                <a:gd name="connsiteX47" fmla="*/ 591015 w 760413"/>
                <a:gd name="connsiteY47" fmla="*/ 230458 h 1033346"/>
                <a:gd name="connsiteX48" fmla="*/ 602166 w 760413"/>
                <a:gd name="connsiteY48" fmla="*/ 197004 h 1033346"/>
                <a:gd name="connsiteX49" fmla="*/ 602166 w 760413"/>
                <a:gd name="connsiteY49" fmla="*/ 29736 h 103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0413" h="1033346">
                  <a:moveTo>
                    <a:pt x="602166" y="29736"/>
                  </a:moveTo>
                  <a:cubicBezTo>
                    <a:pt x="609600" y="0"/>
                    <a:pt x="631445" y="18585"/>
                    <a:pt x="646771" y="18585"/>
                  </a:cubicBezTo>
                  <a:cubicBezTo>
                    <a:pt x="665724" y="18585"/>
                    <a:pt x="686071" y="20333"/>
                    <a:pt x="702527" y="29736"/>
                  </a:cubicBezTo>
                  <a:cubicBezTo>
                    <a:pt x="724895" y="42518"/>
                    <a:pt x="726251" y="77184"/>
                    <a:pt x="735981" y="96643"/>
                  </a:cubicBezTo>
                  <a:cubicBezTo>
                    <a:pt x="741975" y="108630"/>
                    <a:pt x="750849" y="118946"/>
                    <a:pt x="758283" y="130097"/>
                  </a:cubicBezTo>
                  <a:cubicBezTo>
                    <a:pt x="754440" y="160845"/>
                    <a:pt x="753170" y="218382"/>
                    <a:pt x="735981" y="252760"/>
                  </a:cubicBezTo>
                  <a:cubicBezTo>
                    <a:pt x="729987" y="264747"/>
                    <a:pt x="724143" y="277842"/>
                    <a:pt x="713678" y="286214"/>
                  </a:cubicBezTo>
                  <a:cubicBezTo>
                    <a:pt x="704499" y="293557"/>
                    <a:pt x="691375" y="293648"/>
                    <a:pt x="680224" y="297365"/>
                  </a:cubicBezTo>
                  <a:cubicBezTo>
                    <a:pt x="632722" y="368620"/>
                    <a:pt x="669073" y="298756"/>
                    <a:pt x="669073" y="442331"/>
                  </a:cubicBezTo>
                  <a:cubicBezTo>
                    <a:pt x="669073" y="490559"/>
                    <a:pt x="658692" y="496932"/>
                    <a:pt x="635620" y="531541"/>
                  </a:cubicBezTo>
                  <a:cubicBezTo>
                    <a:pt x="639337" y="550126"/>
                    <a:pt x="636258" y="571527"/>
                    <a:pt x="646771" y="587297"/>
                  </a:cubicBezTo>
                  <a:cubicBezTo>
                    <a:pt x="653291" y="597077"/>
                    <a:pt x="673392" y="588883"/>
                    <a:pt x="680224" y="598448"/>
                  </a:cubicBezTo>
                  <a:cubicBezTo>
                    <a:pt x="693888" y="617578"/>
                    <a:pt x="685904" y="648731"/>
                    <a:pt x="702527" y="665355"/>
                  </a:cubicBezTo>
                  <a:lnTo>
                    <a:pt x="724829" y="687658"/>
                  </a:lnTo>
                  <a:cubicBezTo>
                    <a:pt x="728546" y="698809"/>
                    <a:pt x="734319" y="709475"/>
                    <a:pt x="735981" y="721111"/>
                  </a:cubicBezTo>
                  <a:cubicBezTo>
                    <a:pt x="760413" y="892132"/>
                    <a:pt x="730651" y="794332"/>
                    <a:pt x="758283" y="877228"/>
                  </a:cubicBezTo>
                  <a:cubicBezTo>
                    <a:pt x="754566" y="895814"/>
                    <a:pt x="757646" y="917215"/>
                    <a:pt x="747132" y="932985"/>
                  </a:cubicBezTo>
                  <a:cubicBezTo>
                    <a:pt x="740612" y="942765"/>
                    <a:pt x="724482" y="939506"/>
                    <a:pt x="713678" y="944136"/>
                  </a:cubicBezTo>
                  <a:cubicBezTo>
                    <a:pt x="617216" y="985476"/>
                    <a:pt x="714077" y="951437"/>
                    <a:pt x="635620" y="977589"/>
                  </a:cubicBezTo>
                  <a:cubicBezTo>
                    <a:pt x="624469" y="973872"/>
                    <a:pt x="611345" y="973781"/>
                    <a:pt x="602166" y="966438"/>
                  </a:cubicBezTo>
                  <a:cubicBezTo>
                    <a:pt x="530105" y="908791"/>
                    <a:pt x="630499" y="949865"/>
                    <a:pt x="546410" y="921833"/>
                  </a:cubicBezTo>
                  <a:cubicBezTo>
                    <a:pt x="498088" y="925550"/>
                    <a:pt x="448968" y="923480"/>
                    <a:pt x="401444" y="932985"/>
                  </a:cubicBezTo>
                  <a:cubicBezTo>
                    <a:pt x="391135" y="935047"/>
                    <a:pt x="387351" y="948719"/>
                    <a:pt x="379141" y="955287"/>
                  </a:cubicBezTo>
                  <a:cubicBezTo>
                    <a:pt x="368676" y="963659"/>
                    <a:pt x="357675" y="971595"/>
                    <a:pt x="345688" y="977589"/>
                  </a:cubicBezTo>
                  <a:cubicBezTo>
                    <a:pt x="335174" y="982846"/>
                    <a:pt x="322748" y="983484"/>
                    <a:pt x="312234" y="988741"/>
                  </a:cubicBezTo>
                  <a:cubicBezTo>
                    <a:pt x="300247" y="994735"/>
                    <a:pt x="290768" y="1005050"/>
                    <a:pt x="278781" y="1011043"/>
                  </a:cubicBezTo>
                  <a:cubicBezTo>
                    <a:pt x="255924" y="1022472"/>
                    <a:pt x="210774" y="1029105"/>
                    <a:pt x="189571" y="1033346"/>
                  </a:cubicBezTo>
                  <a:cubicBezTo>
                    <a:pt x="178420" y="1029629"/>
                    <a:pt x="164429" y="1030506"/>
                    <a:pt x="156117" y="1022194"/>
                  </a:cubicBezTo>
                  <a:cubicBezTo>
                    <a:pt x="147806" y="1013883"/>
                    <a:pt x="147069" y="1000306"/>
                    <a:pt x="144966" y="988741"/>
                  </a:cubicBezTo>
                  <a:cubicBezTo>
                    <a:pt x="141479" y="969563"/>
                    <a:pt x="139714" y="895917"/>
                    <a:pt x="122663" y="866077"/>
                  </a:cubicBezTo>
                  <a:cubicBezTo>
                    <a:pt x="113442" y="849940"/>
                    <a:pt x="99868" y="836698"/>
                    <a:pt x="89210" y="821472"/>
                  </a:cubicBezTo>
                  <a:cubicBezTo>
                    <a:pt x="73839" y="799513"/>
                    <a:pt x="63559" y="773518"/>
                    <a:pt x="44605" y="754565"/>
                  </a:cubicBezTo>
                  <a:cubicBezTo>
                    <a:pt x="12825" y="722786"/>
                    <a:pt x="28134" y="741011"/>
                    <a:pt x="0" y="698809"/>
                  </a:cubicBezTo>
                  <a:cubicBezTo>
                    <a:pt x="3717" y="661638"/>
                    <a:pt x="2091" y="623538"/>
                    <a:pt x="11151" y="587297"/>
                  </a:cubicBezTo>
                  <a:cubicBezTo>
                    <a:pt x="13701" y="577097"/>
                    <a:pt x="24050" y="569696"/>
                    <a:pt x="33454" y="564994"/>
                  </a:cubicBezTo>
                  <a:cubicBezTo>
                    <a:pt x="54481" y="554481"/>
                    <a:pt x="100361" y="542692"/>
                    <a:pt x="100361" y="542692"/>
                  </a:cubicBezTo>
                  <a:cubicBezTo>
                    <a:pt x="104078" y="524107"/>
                    <a:pt x="104857" y="504683"/>
                    <a:pt x="111512" y="486936"/>
                  </a:cubicBezTo>
                  <a:cubicBezTo>
                    <a:pt x="121805" y="459487"/>
                    <a:pt x="142107" y="443761"/>
                    <a:pt x="167268" y="431180"/>
                  </a:cubicBezTo>
                  <a:cubicBezTo>
                    <a:pt x="177782" y="425923"/>
                    <a:pt x="189571" y="423745"/>
                    <a:pt x="200722" y="420028"/>
                  </a:cubicBezTo>
                  <a:cubicBezTo>
                    <a:pt x="208156" y="408877"/>
                    <a:pt x="212559" y="394947"/>
                    <a:pt x="223024" y="386575"/>
                  </a:cubicBezTo>
                  <a:cubicBezTo>
                    <a:pt x="232203" y="379232"/>
                    <a:pt x="244860" y="377211"/>
                    <a:pt x="256478" y="375424"/>
                  </a:cubicBezTo>
                  <a:cubicBezTo>
                    <a:pt x="293400" y="369744"/>
                    <a:pt x="330819" y="367989"/>
                    <a:pt x="367990" y="364272"/>
                  </a:cubicBezTo>
                  <a:lnTo>
                    <a:pt x="457200" y="341970"/>
                  </a:lnTo>
                  <a:lnTo>
                    <a:pt x="501805" y="330819"/>
                  </a:lnTo>
                  <a:cubicBezTo>
                    <a:pt x="509239" y="323385"/>
                    <a:pt x="515092" y="313925"/>
                    <a:pt x="524107" y="308516"/>
                  </a:cubicBezTo>
                  <a:cubicBezTo>
                    <a:pt x="534186" y="302468"/>
                    <a:pt x="549249" y="305677"/>
                    <a:pt x="557561" y="297365"/>
                  </a:cubicBezTo>
                  <a:cubicBezTo>
                    <a:pt x="565873" y="289053"/>
                    <a:pt x="563455" y="274425"/>
                    <a:pt x="568712" y="263911"/>
                  </a:cubicBezTo>
                  <a:cubicBezTo>
                    <a:pt x="574706" y="251924"/>
                    <a:pt x="583581" y="241609"/>
                    <a:pt x="591015" y="230458"/>
                  </a:cubicBezTo>
                  <a:cubicBezTo>
                    <a:pt x="594732" y="219307"/>
                    <a:pt x="600708" y="208668"/>
                    <a:pt x="602166" y="197004"/>
                  </a:cubicBezTo>
                  <a:cubicBezTo>
                    <a:pt x="614172" y="100952"/>
                    <a:pt x="594732" y="59472"/>
                    <a:pt x="602166" y="2973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http://www.heraldicum.ru/russia/gubernia/images/polska56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34530" y="1247393"/>
              <a:ext cx="275442" cy="69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«Польский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эксперемент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422108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образом королевство Польское оказалось в составе Российской империи?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755576" y="908720"/>
            <a:ext cx="214883" cy="2800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220072" y="980728"/>
            <a:ext cx="216024" cy="2731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907704" y="836712"/>
            <a:ext cx="142875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857375"/>
            <a:ext cx="273630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1.Неприкосновенность личности.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987824" y="980728"/>
            <a:ext cx="142875" cy="2000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07704" y="3068960"/>
            <a:ext cx="221456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2.Свободу печати.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139952" y="836712"/>
            <a:ext cx="142875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7864" y="1844824"/>
            <a:ext cx="273630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3.Наказания и ссылка без решения суда запрещались.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948264" y="836712"/>
            <a:ext cx="142875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57938" y="1785938"/>
            <a:ext cx="2606550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4.Польский язык государственный и на всех руководящих должностях должны были быть поляки.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5936" y="3789040"/>
            <a:ext cx="2071687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6.Глава Польши- </a:t>
            </a:r>
            <a:r>
              <a:rPr lang="ru-RU" sz="2000" b="1" dirty="0"/>
              <a:t>император России, приносящий присягу на верность конституции.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3789040"/>
            <a:ext cx="3537074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5.Законодательная </a:t>
            </a:r>
            <a:r>
              <a:rPr lang="ru-RU" sz="2000" b="1" dirty="0"/>
              <a:t>власть у парламента- сейма и царя. Но сейм- законосовещательный орган.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188640"/>
            <a:ext cx="9144000" cy="864096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1815г. принята польская конституция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4" descr="pol-fx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199" y="4149080"/>
            <a:ext cx="270030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660232" y="6093296"/>
            <a:ext cx="2143125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Флаг, герб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Царства </a:t>
            </a:r>
            <a:r>
              <a:rPr lang="ru-RU" b="1" dirty="0"/>
              <a:t>Польского.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500</TotalTime>
  <Words>1543</Words>
  <Application>Microsoft Office PowerPoint</Application>
  <PresentationFormat>Экран (4:3)</PresentationFormat>
  <Paragraphs>151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Внутренняя политика  Александра I  1815- 1825г.г.</vt:lpstr>
      <vt:lpstr>Слайд 2</vt:lpstr>
      <vt:lpstr>Слайд 3</vt:lpstr>
      <vt:lpstr>Слайд 4</vt:lpstr>
      <vt:lpstr>Слайд 5</vt:lpstr>
      <vt:lpstr>Слайд 6</vt:lpstr>
      <vt:lpstr>Слайд 7</vt:lpstr>
      <vt:lpstr>«Польский эксперемент»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Причины неудачи реформ лежали в следующем: 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Ирина</cp:lastModifiedBy>
  <cp:revision>52</cp:revision>
  <dcterms:created xsi:type="dcterms:W3CDTF">2011-01-30T13:59:41Z</dcterms:created>
  <dcterms:modified xsi:type="dcterms:W3CDTF">2015-01-11T13:52:28Z</dcterms:modified>
</cp:coreProperties>
</file>