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1" r:id="rId3"/>
    <p:sldId id="257" r:id="rId4"/>
    <p:sldId id="258" r:id="rId5"/>
    <p:sldId id="259" r:id="rId6"/>
    <p:sldId id="260" r:id="rId7"/>
    <p:sldId id="261" r:id="rId8"/>
    <p:sldId id="262" r:id="rId9"/>
    <p:sldId id="272" r:id="rId10"/>
    <p:sldId id="273" r:id="rId11"/>
    <p:sldId id="274" r:id="rId12"/>
    <p:sldId id="275" r:id="rId13"/>
    <p:sldId id="276" r:id="rId14"/>
    <p:sldId id="278" r:id="rId15"/>
    <p:sldId id="277" r:id="rId16"/>
    <p:sldId id="279" r:id="rId17"/>
    <p:sldId id="280" r:id="rId18"/>
    <p:sldId id="263" r:id="rId19"/>
    <p:sldId id="265" r:id="rId20"/>
    <p:sldId id="264" r:id="rId21"/>
    <p:sldId id="266" r:id="rId22"/>
    <p:sldId id="267" r:id="rId23"/>
    <p:sldId id="269" r:id="rId24"/>
    <p:sldId id="268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27AF801-EA44-45CE-8EE8-2CDCD64871BB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A6EEAC8-C05C-46FB-AB31-EA3A120854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0-%D0%B5" TargetMode="External"/><Relationship Id="rId2" Type="http://schemas.openxmlformats.org/officeDocument/2006/relationships/hyperlink" Target="https://ru.wikipedia.org/wiki/%D0%93%D0%B5%D0%BA%D1%82%D0%B0%D1%8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B%D0%B8%D0%BD%D1%8C" TargetMode="External"/><Relationship Id="rId13" Type="http://schemas.openxmlformats.org/officeDocument/2006/relationships/hyperlink" Target="https://ru.wikipedia.org/wiki/%D0%A0%D0%BE%D1%82%D0%B0%D0%BD" TargetMode="External"/><Relationship Id="rId3" Type="http://schemas.openxmlformats.org/officeDocument/2006/relationships/hyperlink" Target="https://ru.wikipedia.org/wiki/%D0%A9%D1%83%D0%BA%D0%B0" TargetMode="External"/><Relationship Id="rId7" Type="http://schemas.openxmlformats.org/officeDocument/2006/relationships/hyperlink" Target="https://ru.wikipedia.org/wiki/%D0%9F%D0%BB%D0%BE%D1%82%D0%B2%D0%B0" TargetMode="External"/><Relationship Id="rId12" Type="http://schemas.openxmlformats.org/officeDocument/2006/relationships/hyperlink" Target="https://ru.wikipedia.org/wiki/%D0%92%D1%8C%D1%8E%D0%BD%D1%8B" TargetMode="External"/><Relationship Id="rId2" Type="http://schemas.openxmlformats.org/officeDocument/2006/relationships/hyperlink" Target="https://ru.wikipedia.org/wiki/%D0%98%D0%BD%D1%81%D1%82%D0%B8%D1%82%D1%83%D1%82_%D0%BF%D1%80%D0%BE%D0%B1%D0%BB%D0%B5%D0%BC_%D1%8D%D0%BA%D0%BE%D0%BB%D0%BE%D0%B3%D0%B8%D0%B8_%D0%B8_%D1%8D%D0%B2%D0%BE%D0%BB%D1%8E%D1%86%D0%B8%D0%B8_%D0%B8%D0%BC%D0%B5%D0%BD%D0%B8_%D0%90._%D0%9D._%D0%A1%D0%B5%D0%B2%D0%B5%D1%80%D1%86%D0%BE%D0%B2%D0%B0_%D0%A0%D0%90%D0%9D" TargetMode="External"/><Relationship Id="rId16" Type="http://schemas.openxmlformats.org/officeDocument/2006/relationships/hyperlink" Target="https://ru.wikipedia.org/wiki/%D0%A5%D0%B2%D0%BE%D1%8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1%89" TargetMode="External"/><Relationship Id="rId11" Type="http://schemas.openxmlformats.org/officeDocument/2006/relationships/hyperlink" Target="https://ru.wikipedia.org/wiki/%D0%92%D0%B5%D1%80%D1%85%D0%BE%D0%B2%D0%BA%D0%B0" TargetMode="External"/><Relationship Id="rId5" Type="http://schemas.openxmlformats.org/officeDocument/2006/relationships/hyperlink" Target="https://ru.wikipedia.org/wiki/%D0%81%D1%80%D1%88" TargetMode="External"/><Relationship Id="rId15" Type="http://schemas.openxmlformats.org/officeDocument/2006/relationships/hyperlink" Target="https://ru.wikipedia.org/wiki/%D0%A2%D1%80%D0%BE%D1%81%D1%82%D0%BD%D0%B8%D0%BA" TargetMode="External"/><Relationship Id="rId10" Type="http://schemas.openxmlformats.org/officeDocument/2006/relationships/hyperlink" Target="https://ru.wikipedia.org/wiki/%D0%97%D0%BE%D0%BB%D0%BE%D1%82%D0%BE%D0%B9_%D0%BA%D0%B0%D1%80%D0%B0%D1%81%D1%8C" TargetMode="External"/><Relationship Id="rId4" Type="http://schemas.openxmlformats.org/officeDocument/2006/relationships/hyperlink" Target="https://ru.wikipedia.org/wiki/%D0%9E%D0%BA%D1%83%D0%BD%D0%B8" TargetMode="External"/><Relationship Id="rId9" Type="http://schemas.openxmlformats.org/officeDocument/2006/relationships/hyperlink" Target="https://ru.wikipedia.org/wiki/%D0%A3%D0%BA%D0%BB%D0%B5%D0%B9%D0%BA%D0%B0" TargetMode="External"/><Relationship Id="rId14" Type="http://schemas.openxmlformats.org/officeDocument/2006/relationships/hyperlink" Target="https://ru.wikipedia.org/wiki/%D0%9D%D0%B0%D0%BB%D0%B8%D0%BC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0%D0%BE%D0%B3%D0%BE%D0%B7" TargetMode="External"/><Relationship Id="rId3" Type="http://schemas.openxmlformats.org/officeDocument/2006/relationships/hyperlink" Target="https://ru.wikipedia.org/wiki/%D0%9A%D0%BB%D0%B8%D0%BD%D1%81%D0%BA%D0%BE-%D0%94%D0%BC%D0%B8%D1%82%D1%80%D0%BE%D0%B2%D1%81%D0%BA%D0%B0%D1%8F_%D0%B3%D1%80%D1%8F%D0%B4%D0%B0" TargetMode="External"/><Relationship Id="rId7" Type="http://schemas.openxmlformats.org/officeDocument/2006/relationships/hyperlink" Target="https://ru.wikipedia.org/wiki/%D0%9A%D0%B0%D0%BC%D1%8B%D1%88" TargetMode="External"/><Relationship Id="rId2" Type="http://schemas.openxmlformats.org/officeDocument/2006/relationships/hyperlink" Target="https://ru.wikipedia.org/wiki/%D0%A5%D0%BE%D0%BB%D0%B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0%D0%BE%D1%81%D1%82%D0%BD%D0%B8%D0%BA" TargetMode="External"/><Relationship Id="rId5" Type="http://schemas.openxmlformats.org/officeDocument/2006/relationships/hyperlink" Target="https://ru.wikipedia.org/wiki/%D0%9A%D0%BE%D1%82%D0%BB%D0%BE%D0%B2%D0%B8%D0%BD%D0%B0" TargetMode="External"/><Relationship Id="rId10" Type="http://schemas.openxmlformats.org/officeDocument/2006/relationships/hyperlink" Target="https://ru.wikipedia.org/wiki/%D0%90%D0%B8%D1%80_(%D1%80%D0%B0%D1%81%D1%82%D0%B5%D0%BD%D0%B8%D0%B5)" TargetMode="External"/><Relationship Id="rId4" Type="http://schemas.openxmlformats.org/officeDocument/2006/relationships/hyperlink" Target="https://ru.wikipedia.org/wiki/%D0%91%D0%BE%D0%BB%D0%BE%D1%82%D0%BE" TargetMode="External"/><Relationship Id="rId9" Type="http://schemas.openxmlformats.org/officeDocument/2006/relationships/hyperlink" Target="https://ru.wikipedia.org/wiki/%D0%A1%D0%B8%D1%82%D0%BD%D0%B8%D0%BA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2%D0%B0%D1%85%D1%82%D0%B0_%D1%82%D1%80%D1%91%D1%85%D0%BB%D0%B8%D1%81%D1%82%D0%BD%D0%B0%D1%8F" TargetMode="External"/><Relationship Id="rId3" Type="http://schemas.openxmlformats.org/officeDocument/2006/relationships/hyperlink" Target="https://ru.wikipedia.org/wiki/%D0%91%D0%B5%D1%80%D1%91%D0%B7%D0%B0_%D0%BF%D1%83%D1%88%D0%B8%D1%81%D1%82%D0%B0%D1%8F" TargetMode="External"/><Relationship Id="rId7" Type="http://schemas.openxmlformats.org/officeDocument/2006/relationships/hyperlink" Target="https://ru.wikipedia.org/wiki/%D0%9A%D0%B0%D0%BC%D1%8B%D1%88_%D0%BE%D0%B7%D1%91%D1%80%D0%BD%D1%8B%D0%B9" TargetMode="External"/><Relationship Id="rId2" Type="http://schemas.openxmlformats.org/officeDocument/2006/relationships/hyperlink" Target="https://ru.wikipedia.org/wiki/%D0%9E%D0%BB%D1%8C%D1%85%D0%B0_%D1%81%D0%B5%D1%80%D0%B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2%D1%80%D0%BE%D1%81%D1%82%D0%BD%D0%B8%D0%BA_%D0%BE%D0%B1%D1%8B%D0%BA%D0%BD%D0%BE%D0%B2%D0%B5%D0%BD%D0%BD%D1%8B%D0%B9" TargetMode="External"/><Relationship Id="rId11" Type="http://schemas.openxmlformats.org/officeDocument/2006/relationships/image" Target="../media/image13.jpeg"/><Relationship Id="rId5" Type="http://schemas.openxmlformats.org/officeDocument/2006/relationships/hyperlink" Target="https://ru.wikipedia.org/wiki/%D0%91%D0%B5%D1%80%D1%91%D0%B7%D0%B0_%D0%BF%D1%80%D0%B8%D0%B7%D0%B5%D0%BC%D0%B8%D1%81%D1%82%D0%B0%D1%8F" TargetMode="External"/><Relationship Id="rId10" Type="http://schemas.openxmlformats.org/officeDocument/2006/relationships/hyperlink" Target="https://ru.wikipedia.org/wiki/%D0%91%D0%B5%D0%BB%D0%BE%D0%BA%D1%80%D1%8B%D0%BB%D1%8C%D0%BD%D0%B8%D0%BA_%D0%B1%D0%BE%D0%BB%D0%BE%D1%82%D0%BD%D1%8B%D0%B9" TargetMode="External"/><Relationship Id="rId4" Type="http://schemas.openxmlformats.org/officeDocument/2006/relationships/hyperlink" Target="https://ru.wikipedia.org/wiki/%D0%98%D0%B2%D0%B0" TargetMode="External"/><Relationship Id="rId9" Type="http://schemas.openxmlformats.org/officeDocument/2006/relationships/hyperlink" Target="https://ru.wikipedia.org/wiki/%D0%A1%D0%B0%D0%B1%D0%B5%D0%BB%D1%8C%D0%BD%D0%B8%D0%BA_%D0%B1%D0%BE%D0%BB%D0%BE%D1%82%D0%BD%D1%8B%D0%B9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7%D0%BE%D0%BB%D0%BE%D1%82%D0%BE%D0%B9_%D0%BA%D0%B0%D1%80%D0%B0%D1%81%D1%8C" TargetMode="External"/><Relationship Id="rId13" Type="http://schemas.openxmlformats.org/officeDocument/2006/relationships/hyperlink" Target="https://ru.wikipedia.org/wiki/%D0%91%D1%80%D0%B0%D0%BA%D0%BE%D0%BD%D1%8C%D0%B5%D1%80" TargetMode="External"/><Relationship Id="rId18" Type="http://schemas.openxmlformats.org/officeDocument/2006/relationships/hyperlink" Target="https://ru.wikipedia.org/wiki/%D0%A8%D0%B8%D0%BB%D0%BE%D1%85%D0%B2%D0%BE%D1%81%D1%82%D1%8C" TargetMode="External"/><Relationship Id="rId26" Type="http://schemas.openxmlformats.org/officeDocument/2006/relationships/hyperlink" Target="https://ru.wikipedia.org/wiki/%D0%A7%D1%91%D1%80%D0%BD%D0%B0%D1%8F_%D0%BA%D1%80%D0%B0%D1%87%D0%BA%D0%B0" TargetMode="External"/><Relationship Id="rId3" Type="http://schemas.openxmlformats.org/officeDocument/2006/relationships/hyperlink" Target="https://ru.wikipedia.org/wiki/%D0%9D%D0%B0%D0%BB%D0%B8%D0%BC" TargetMode="External"/><Relationship Id="rId21" Type="http://schemas.openxmlformats.org/officeDocument/2006/relationships/hyperlink" Target="https://ru.wikipedia.org/wiki/%D0%9B%D1%8B%D1%81%D1%83%D1%85%D0%B0" TargetMode="External"/><Relationship Id="rId7" Type="http://schemas.openxmlformats.org/officeDocument/2006/relationships/hyperlink" Target="https://ru.wikipedia.org/wiki/%D0%A1%D0%B5%D1%80%D0%B5%D0%B1%D1%80%D1%8F%D0%BD%D1%8B%D0%B9_%D0%BA%D0%B0%D1%80%D0%B0%D1%81%D1%8C" TargetMode="External"/><Relationship Id="rId12" Type="http://schemas.openxmlformats.org/officeDocument/2006/relationships/hyperlink" Target="https://ru.wikipedia.org/wiki/XXI_%D0%B2%D0%B5%D0%BA" TargetMode="External"/><Relationship Id="rId17" Type="http://schemas.openxmlformats.org/officeDocument/2006/relationships/hyperlink" Target="https://ru.wikipedia.org/wiki/%D0%A8%D0%B8%D1%80%D0%BE%D0%BA%D0%BE%D0%BD%D0%BE%D1%81%D0%BA%D0%B0" TargetMode="External"/><Relationship Id="rId25" Type="http://schemas.openxmlformats.org/officeDocument/2006/relationships/hyperlink" Target="https://ru.wikipedia.org/wiki/%D0%A1%D0%B8%D0%B7%D0%B0%D1%8F_%D1%87%D0%B0%D0%B9%D0%BA%D0%B0" TargetMode="External"/><Relationship Id="rId2" Type="http://schemas.openxmlformats.org/officeDocument/2006/relationships/hyperlink" Target="https://ru.wikipedia.org/wiki/%D0%A9%D1%83%D0%BA%D0%B0" TargetMode="External"/><Relationship Id="rId16" Type="http://schemas.openxmlformats.org/officeDocument/2006/relationships/hyperlink" Target="https://ru.wikipedia.org/wiki/%D0%A7%D0%B8%D1%80%D0%BE%D0%BA-%D1%81%D0%B2%D0%B8%D1%81%D1%82%D1%83%D0%BD%D0%BE%D0%BA" TargetMode="External"/><Relationship Id="rId20" Type="http://schemas.openxmlformats.org/officeDocument/2006/relationships/hyperlink" Target="https://ru.wikipedia.org/wiki/%D0%9A%D1%80%D0%B0%D1%81%D0%BD%D0%BE%D0%B3%D0%BE%D0%BB%D0%BE%D0%B2%D0%B0%D1%8F_%D1%87%D0%B5%D1%80%D0%BD%D0%B5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B%D0%B5%D1%89" TargetMode="External"/><Relationship Id="rId11" Type="http://schemas.openxmlformats.org/officeDocument/2006/relationships/hyperlink" Target="https://ru.wikipedia.org/wiki/%D0%AF%D0%B7%D1%8C" TargetMode="External"/><Relationship Id="rId24" Type="http://schemas.openxmlformats.org/officeDocument/2006/relationships/hyperlink" Target="https://ru.wikipedia.org/wiki/%D0%9E%D0%B7%D1%91%D1%80%D0%BD%D0%B0%D1%8F_%D1%87%D0%B0%D0%B9%D0%BA%D0%B0" TargetMode="External"/><Relationship Id="rId5" Type="http://schemas.openxmlformats.org/officeDocument/2006/relationships/hyperlink" Target="https://ru.wikipedia.org/wiki/%D0%9F%D0%BB%D0%BE%D1%82%D0%B2%D0%B0" TargetMode="External"/><Relationship Id="rId15" Type="http://schemas.openxmlformats.org/officeDocument/2006/relationships/hyperlink" Target="https://ru.wikipedia.org/wiki/%D0%A7%D0%B8%D1%80%D0%BE%D0%BA-%D1%82%D1%80%D0%B5%D1%81%D0%BA%D1%83%D0%BD%D0%BE%D0%BA" TargetMode="External"/><Relationship Id="rId23" Type="http://schemas.openxmlformats.org/officeDocument/2006/relationships/hyperlink" Target="https://ru.wikipedia.org/wiki/%D0%91%D0%BE%D0%BB%D1%8C%D1%88%D0%B0%D1%8F_%D0%B2%D1%8B%D0%BF%D1%8C" TargetMode="External"/><Relationship Id="rId28" Type="http://schemas.openxmlformats.org/officeDocument/2006/relationships/hyperlink" Target="https://ru.wikipedia.org/wiki/%D0%A1%D0%BA%D0%BE%D0%BF%D0%B0" TargetMode="External"/><Relationship Id="rId10" Type="http://schemas.openxmlformats.org/officeDocument/2006/relationships/hyperlink" Target="https://ru.wikipedia.org/wiki/%D0%92%D1%8C%D1%8E%D0%BD%D1%8B" TargetMode="External"/><Relationship Id="rId19" Type="http://schemas.openxmlformats.org/officeDocument/2006/relationships/hyperlink" Target="https://ru.wikipedia.org/wiki/%D0%A5%D0%BE%D1%85%D0%BB%D0%B0%D1%82%D0%B0%D1%8F_%D1%87%D0%B5%D1%80%D0%BD%D0%B5%D1%82%D1%8C" TargetMode="External"/><Relationship Id="rId4" Type="http://schemas.openxmlformats.org/officeDocument/2006/relationships/hyperlink" Target="https://ru.wikipedia.org/wiki/%D0%A0%D0%B5%D1%87%D0%BD%D0%BE%D0%B9_%D0%BE%D0%BA%D1%83%D0%BD%D1%8C" TargetMode="External"/><Relationship Id="rId9" Type="http://schemas.openxmlformats.org/officeDocument/2006/relationships/hyperlink" Target="https://ru.wikipedia.org/wiki/%D0%9B%D0%B8%D0%BD%D1%8C" TargetMode="External"/><Relationship Id="rId14" Type="http://schemas.openxmlformats.org/officeDocument/2006/relationships/hyperlink" Target="https://ru.wikipedia.org/wiki/%D0%9A%D1%80%D1%8F%D0%BA%D0%B2%D0%B0" TargetMode="External"/><Relationship Id="rId22" Type="http://schemas.openxmlformats.org/officeDocument/2006/relationships/hyperlink" Target="https://ru.wikipedia.org/wiki/%D0%91%D0%BE%D0%BB%D1%8C%D1%88%D0%B0%D1%8F_%D0%BF%D0%BE%D0%B3%D0%B0%D0%BD%D0%BA%D0%B0" TargetMode="External"/><Relationship Id="rId27" Type="http://schemas.openxmlformats.org/officeDocument/2006/relationships/hyperlink" Target="https://ru.wikipedia.org/wiki/%D0%9F%D0%BE%D0%BB%D0%B5%D0%B2%D0%BE%D0%B9_%D0%BB%D1%83%D0%BD%D1%8C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frm=1&amp;source=images&amp;cd=&amp;cad=rja&amp;uact=8&amp;ved=0CAcQjRw&amp;url=http://www.pansionatonline.ru/moscow/hotels/parus/&amp;ei=Pk13VMG6C4XYPdzIgYAF&amp;bvm=bv.80642063,d.ZWU&amp;psig=AFQjCNHl4oxOet6AToNzTP_bVb2B69ZnRQ&amp;ust=1417190856529734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iki-linki.ru/Page/11289" TargetMode="External"/><Relationship Id="rId2" Type="http://schemas.openxmlformats.org/officeDocument/2006/relationships/hyperlink" Target="http://wiki-linki.ru/Page/7246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iki-linki.ru/Page/79253" TargetMode="External"/><Relationship Id="rId4" Type="http://schemas.openxmlformats.org/officeDocument/2006/relationships/hyperlink" Target="http://wiki-linki.ru/Page/265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970-%D0%B5" TargetMode="External"/><Relationship Id="rId2" Type="http://schemas.openxmlformats.org/officeDocument/2006/relationships/hyperlink" Target="https://ru.wikipedia.org/wiki/%D0%93%D0%B5%D0%BA%D1%82%D0%B0%D1%8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Водные богатства </a:t>
            </a:r>
            <a:br>
              <a:rPr lang="ru-RU" dirty="0" smtClean="0"/>
            </a:br>
            <a:r>
              <a:rPr lang="ru-RU" dirty="0" smtClean="0"/>
              <a:t>Рузского района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Составитель: Учитель </a:t>
            </a:r>
            <a:r>
              <a:rPr lang="ru-RU" smtClean="0"/>
              <a:t>начальных классов ВЫСКРЕБЕНЦЕВА </a:t>
            </a:r>
            <a:r>
              <a:rPr lang="ru-RU" dirty="0" smtClean="0"/>
              <a:t>ЕЛЕНА ВАСИЛЬЕВНА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Глубокое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Озеро Глубокое </a:t>
            </a:r>
            <a:r>
              <a:rPr lang="ru-RU" sz="2400" dirty="0" smtClean="0"/>
              <a:t>находится среди глухих, заболоченных лесов Рузского района. Его площадь составляет около 59 </a:t>
            </a:r>
            <a:r>
              <a:rPr lang="ru-RU" sz="2400" u="sng" dirty="0" smtClean="0">
                <a:hlinkClick r:id="rId2" tooltip="Гектар"/>
              </a:rPr>
              <a:t>га</a:t>
            </a:r>
            <a:r>
              <a:rPr lang="ru-RU" sz="2400" dirty="0" smtClean="0"/>
              <a:t>, а глубина достигает 32 метров. </a:t>
            </a:r>
          </a:p>
          <a:p>
            <a:r>
              <a:rPr lang="ru-RU" sz="2400" dirty="0" smtClean="0"/>
              <a:t>Вода чистая. До </a:t>
            </a:r>
            <a:r>
              <a:rPr lang="ru-RU" sz="2400" u="sng" dirty="0" smtClean="0">
                <a:hlinkClick r:id="rId3" tooltip="1970-е"/>
              </a:rPr>
              <a:t>1970-х</a:t>
            </a:r>
            <a:r>
              <a:rPr lang="ru-RU" sz="2400" dirty="0" smtClean="0"/>
              <a:t> вода в озере имела желтоватый цвет, однако после строительства системы водосборных каналов, расположенных вокруг озера, вода стала прозрачной, но уровень воды в озере при этом понизился. На дне озера обнаружены </a:t>
            </a:r>
            <a:r>
              <a:rPr lang="ru-RU" sz="2400" dirty="0" err="1" smtClean="0"/>
              <a:t>голубые</a:t>
            </a:r>
            <a:r>
              <a:rPr lang="ru-RU" sz="2400" dirty="0" smtClean="0"/>
              <a:t> глины и валуны, которые свидетельствуют о его ледниковом происхождении.</a:t>
            </a:r>
          </a:p>
          <a:p>
            <a:r>
              <a:rPr lang="ru-RU" sz="2400" dirty="0" smtClean="0"/>
              <a:t> Характерная особенность озера — заболоченные берега. Из озера вытекает река Малая Истра. Температура воды постоянна в течение года и составляет 4-6 °C.</a:t>
            </a:r>
          </a:p>
          <a:p>
            <a:pPr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Глубокое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Озеро Глубоко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643051"/>
            <a:ext cx="750099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Глубокое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На озере размещается гидробиологическая станция </a:t>
            </a:r>
            <a:r>
              <a:rPr lang="ru-RU" u="sng" dirty="0" smtClean="0">
                <a:hlinkClick r:id="rId2" tooltip="Институт проблем экологии и эволюции имени А. Н. Северцова РАН"/>
              </a:rPr>
              <a:t>Института проблем экологии и эволюции им. А. Н. </a:t>
            </a:r>
            <a:r>
              <a:rPr lang="ru-RU" u="sng" dirty="0" err="1" smtClean="0">
                <a:hlinkClick r:id="rId2" tooltip="Институт проблем экологии и эволюции имени А. Н. Северцова РАН"/>
              </a:rPr>
              <a:t>Северцова</a:t>
            </a:r>
            <a:r>
              <a:rPr lang="ru-RU" u="sng" dirty="0" smtClean="0">
                <a:hlinkClick r:id="rId2" tooltip="Институт проблем экологии и эволюции имени А. Н. Северцова РАН"/>
              </a:rPr>
              <a:t> РАН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Глубоком обитают такие  виды рыб: </a:t>
            </a:r>
            <a:r>
              <a:rPr lang="ru-RU" u="sng" dirty="0" smtClean="0">
                <a:hlinkClick r:id="rId3" tooltip="Щука"/>
              </a:rPr>
              <a:t>щука</a:t>
            </a:r>
            <a:r>
              <a:rPr lang="ru-RU" dirty="0" smtClean="0"/>
              <a:t>, </a:t>
            </a:r>
            <a:r>
              <a:rPr lang="ru-RU" u="sng" dirty="0" smtClean="0">
                <a:hlinkClick r:id="rId4" tooltip="Окуни"/>
              </a:rPr>
              <a:t>окунь</a:t>
            </a:r>
            <a:r>
              <a:rPr lang="ru-RU" dirty="0" smtClean="0"/>
              <a:t>, </a:t>
            </a:r>
            <a:r>
              <a:rPr lang="ru-RU" u="sng" dirty="0" smtClean="0">
                <a:hlinkClick r:id="rId5" tooltip="Ёрш"/>
              </a:rPr>
              <a:t>ёрш</a:t>
            </a:r>
            <a:r>
              <a:rPr lang="ru-RU" dirty="0" smtClean="0"/>
              <a:t>, </a:t>
            </a:r>
            <a:r>
              <a:rPr lang="ru-RU" u="sng" dirty="0" smtClean="0">
                <a:hlinkClick r:id="rId6" tooltip="Лещ"/>
              </a:rPr>
              <a:t>лещ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Плотва"/>
              </a:rPr>
              <a:t>плотва</a:t>
            </a:r>
            <a:r>
              <a:rPr lang="ru-RU" dirty="0" smtClean="0"/>
              <a:t>, </a:t>
            </a:r>
            <a:r>
              <a:rPr lang="ru-RU" u="sng" dirty="0" smtClean="0">
                <a:hlinkClick r:id="rId8" tooltip="Линь"/>
              </a:rPr>
              <a:t>линь</a:t>
            </a:r>
            <a:r>
              <a:rPr lang="ru-RU" dirty="0" smtClean="0"/>
              <a:t>, </a:t>
            </a:r>
            <a:r>
              <a:rPr lang="ru-RU" u="sng" dirty="0" smtClean="0">
                <a:hlinkClick r:id="rId9" tooltip="Уклейка"/>
              </a:rPr>
              <a:t>уклейка</a:t>
            </a:r>
            <a:r>
              <a:rPr lang="ru-RU" dirty="0" smtClean="0"/>
              <a:t>, </a:t>
            </a:r>
            <a:r>
              <a:rPr lang="ru-RU" u="sng" dirty="0" smtClean="0">
                <a:hlinkClick r:id="rId10" tooltip="Золотой карась"/>
              </a:rPr>
              <a:t>золотой карась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1" tooltip="Верховка"/>
              </a:rPr>
              <a:t>верховка</a:t>
            </a:r>
            <a:r>
              <a:rPr lang="ru-RU" dirty="0" smtClean="0"/>
              <a:t>, </a:t>
            </a:r>
            <a:r>
              <a:rPr lang="ru-RU" u="sng" dirty="0" smtClean="0">
                <a:hlinkClick r:id="rId12" tooltip="Вьюны"/>
              </a:rPr>
              <a:t>вьюн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3" tooltip="Ротан"/>
              </a:rPr>
              <a:t>ротан</a:t>
            </a:r>
            <a:r>
              <a:rPr lang="ru-RU" dirty="0" smtClean="0"/>
              <a:t>, </a:t>
            </a:r>
            <a:r>
              <a:rPr lang="ru-RU" u="sng" dirty="0" smtClean="0">
                <a:hlinkClick r:id="rId14" tooltip="Налим"/>
              </a:rPr>
              <a:t>налим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Помимо этого в озере обитает 52 вида микроскопических рачков и как минимум 1 вид крупных раков, найденных на глубине до 4 метров. </a:t>
            </a:r>
          </a:p>
          <a:p>
            <a:r>
              <a:rPr lang="ru-RU" dirty="0" smtClean="0"/>
              <a:t>Прибрежная растительность состоит из </a:t>
            </a:r>
            <a:r>
              <a:rPr lang="ru-RU" u="sng" dirty="0" smtClean="0">
                <a:hlinkClick r:id="rId15" tooltip="Тростник"/>
              </a:rPr>
              <a:t>тростника</a:t>
            </a:r>
            <a:r>
              <a:rPr lang="ru-RU" dirty="0" smtClean="0"/>
              <a:t> и </a:t>
            </a:r>
            <a:r>
              <a:rPr lang="ru-RU" u="sng" dirty="0" smtClean="0">
                <a:hlinkClick r:id="rId16" tooltip="Хвощ"/>
              </a:rPr>
              <a:t>хвоща</a:t>
            </a:r>
            <a:r>
              <a:rPr lang="ru-RU" dirty="0" smtClean="0"/>
              <a:t>. 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Тростенское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5 . Фотографии Озеро Тростенское (Рузский район). Россия, Мо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714488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Тростенское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Озеро расположено между высокими </a:t>
            </a:r>
            <a:r>
              <a:rPr lang="ru-RU" u="sng" dirty="0" smtClean="0">
                <a:hlinkClick r:id="rId2" tooltip="Холм"/>
              </a:rPr>
              <a:t>холмами</a:t>
            </a:r>
            <a:r>
              <a:rPr lang="ru-RU" dirty="0" smtClean="0"/>
              <a:t> </a:t>
            </a:r>
            <a:r>
              <a:rPr lang="ru-RU" u="sng" dirty="0" err="1" smtClean="0">
                <a:hlinkClick r:id="rId3" tooltip="Клинско-Дмитровская гряда"/>
              </a:rPr>
              <a:t>Клинско-Дмитровской</a:t>
            </a:r>
            <a:r>
              <a:rPr lang="ru-RU" u="sng" dirty="0" smtClean="0">
                <a:hlinkClick r:id="rId3" tooltip="Клинско-Дмитровская гряда"/>
              </a:rPr>
              <a:t> гряды</a:t>
            </a:r>
            <a:r>
              <a:rPr lang="ru-RU" dirty="0" smtClean="0"/>
              <a:t> в центре обширной </a:t>
            </a:r>
            <a:r>
              <a:rPr lang="ru-RU" dirty="0" err="1" smtClean="0"/>
              <a:t>залесённой</a:t>
            </a:r>
            <a:r>
              <a:rPr lang="ru-RU" dirty="0" smtClean="0"/>
              <a:t> и сильно </a:t>
            </a:r>
            <a:r>
              <a:rPr lang="ru-RU" u="sng" dirty="0" smtClean="0">
                <a:hlinkClick r:id="rId4" tooltip="Болото"/>
              </a:rPr>
              <a:t>заболоченной</a:t>
            </a:r>
            <a:r>
              <a:rPr lang="ru-RU" dirty="0" smtClean="0"/>
              <a:t> </a:t>
            </a:r>
            <a:r>
              <a:rPr lang="ru-RU" u="sng" dirty="0" smtClean="0">
                <a:hlinkClick r:id="rId5" tooltip="Котловина"/>
              </a:rPr>
              <a:t>котловины</a:t>
            </a:r>
            <a:r>
              <a:rPr lang="ru-RU" dirty="0" smtClean="0"/>
              <a:t> ледникового происхождения.</a:t>
            </a:r>
          </a:p>
          <a:p>
            <a:r>
              <a:rPr lang="ru-RU" dirty="0" smtClean="0"/>
              <a:t>Современное название озера происходит от ботанического термина </a:t>
            </a:r>
            <a:r>
              <a:rPr lang="ru-RU" i="1" dirty="0" err="1" smtClean="0"/>
              <a:t>троста</a:t>
            </a:r>
            <a:r>
              <a:rPr lang="ru-RU" dirty="0" smtClean="0"/>
              <a:t> (</a:t>
            </a:r>
            <a:r>
              <a:rPr lang="ru-RU" i="1" dirty="0" smtClean="0"/>
              <a:t>треста</a:t>
            </a:r>
            <a:r>
              <a:rPr lang="ru-RU" dirty="0" smtClean="0"/>
              <a:t>, </a:t>
            </a:r>
            <a:r>
              <a:rPr lang="ru-RU" i="1" dirty="0" smtClean="0"/>
              <a:t>трость</a:t>
            </a:r>
            <a:r>
              <a:rPr lang="ru-RU" dirty="0" smtClean="0"/>
              <a:t>), которым местное население называло водные и прибрежные растения: </a:t>
            </a:r>
            <a:r>
              <a:rPr lang="ru-RU" u="sng" dirty="0" smtClean="0">
                <a:hlinkClick r:id="rId6" tooltip="Тростник"/>
              </a:rPr>
              <a:t>тростник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Камыш"/>
              </a:rPr>
              <a:t>камыш</a:t>
            </a:r>
            <a:r>
              <a:rPr lang="ru-RU" dirty="0" smtClean="0"/>
              <a:t>, </a:t>
            </a:r>
            <a:r>
              <a:rPr lang="ru-RU" u="sng" dirty="0" smtClean="0">
                <a:hlinkClick r:id="rId8" tooltip="Рогоз"/>
              </a:rPr>
              <a:t>рогоз</a:t>
            </a:r>
            <a:r>
              <a:rPr lang="ru-RU" dirty="0" smtClean="0"/>
              <a:t>, </a:t>
            </a:r>
            <a:r>
              <a:rPr lang="ru-RU" u="sng" dirty="0" smtClean="0">
                <a:hlinkClick r:id="rId9" tooltip="Ситник"/>
              </a:rPr>
              <a:t>ситник</a:t>
            </a:r>
            <a:r>
              <a:rPr lang="ru-RU" dirty="0" smtClean="0"/>
              <a:t>, </a:t>
            </a:r>
            <a:r>
              <a:rPr lang="ru-RU" u="sng" dirty="0" smtClean="0">
                <a:hlinkClick r:id="rId10" tooltip="Аир (растение)"/>
              </a:rPr>
              <a:t>аир</a:t>
            </a:r>
            <a:r>
              <a:rPr lang="ru-RU" dirty="0" smtClean="0"/>
              <a:t> и др.</a:t>
            </a:r>
          </a:p>
          <a:p>
            <a:r>
              <a:rPr lang="ru-RU" dirty="0" smtClean="0"/>
              <a:t>Длина озера — 3,5 км, ширина — 2,1 км, площадь 5,28 км². Средняя глубина 1,1 м, максимальная — до 3,5 метров.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Тростенское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Тростенское озер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285860"/>
            <a:ext cx="7620000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Тростенское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 smtClean="0"/>
              <a:t>Тростенское</a:t>
            </a:r>
            <a:r>
              <a:rPr lang="ru-RU" dirty="0" smtClean="0"/>
              <a:t> озеро со всех                                                   сторон окружено зарослями                                      древесно-кустарниковой                                     растительности . Здесь растут                                  </a:t>
            </a:r>
            <a:r>
              <a:rPr lang="ru-RU" u="sng" dirty="0" smtClean="0">
                <a:hlinkClick r:id="rId2" tooltip="Ольха серая"/>
              </a:rPr>
              <a:t>ольха серая</a:t>
            </a:r>
            <a:r>
              <a:rPr lang="ru-RU" dirty="0" smtClean="0"/>
              <a:t>, </a:t>
            </a:r>
            <a:r>
              <a:rPr lang="ru-RU" u="sng" dirty="0" smtClean="0">
                <a:hlinkClick r:id="rId3" tooltip="Берёза пушистая"/>
              </a:rPr>
              <a:t>берёза пушистая</a:t>
            </a:r>
            <a:r>
              <a:rPr lang="ru-RU" dirty="0" smtClean="0"/>
              <a:t>,                                           </a:t>
            </a:r>
            <a:r>
              <a:rPr lang="ru-RU" u="sng" dirty="0" smtClean="0">
                <a:hlinkClick r:id="rId4" tooltip="Ива"/>
              </a:rPr>
              <a:t>ива</a:t>
            </a:r>
            <a:r>
              <a:rPr lang="ru-RU" dirty="0" smtClean="0"/>
              <a:t> и редкий для Московской                                  области кустарник </a:t>
            </a:r>
            <a:r>
              <a:rPr lang="ru-RU" u="sng" dirty="0" smtClean="0">
                <a:hlinkClick r:id="rId5" tooltip="Берёза приземистая"/>
              </a:rPr>
              <a:t>берёза                                         приземистая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Прибрежная растительность                                                                                                представлена зарослями                                                  различных видов осок, </a:t>
            </a:r>
            <a:r>
              <a:rPr lang="ru-RU" u="sng" dirty="0" smtClean="0">
                <a:hlinkClick r:id="rId6" tooltip="Тростник обыкновенный"/>
              </a:rPr>
              <a:t>тростника обыкновенного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Камыш озёрный"/>
              </a:rPr>
              <a:t>камыша озёрного</a:t>
            </a:r>
            <a:r>
              <a:rPr lang="ru-RU" dirty="0" smtClean="0"/>
              <a:t>, </a:t>
            </a:r>
            <a:r>
              <a:rPr lang="ru-RU" u="sng" dirty="0" smtClean="0">
                <a:hlinkClick r:id="rId8" tooltip="Вахта трёхлистная"/>
              </a:rPr>
              <a:t>вахты трёхлистной</a:t>
            </a:r>
            <a:r>
              <a:rPr lang="ru-RU" dirty="0" smtClean="0"/>
              <a:t>, </a:t>
            </a:r>
            <a:r>
              <a:rPr lang="ru-RU" u="sng" dirty="0" smtClean="0">
                <a:hlinkClick r:id="rId9" tooltip="Сабельник болотный"/>
              </a:rPr>
              <a:t>сабельника болотного</a:t>
            </a:r>
            <a:r>
              <a:rPr lang="ru-RU" dirty="0" smtClean="0"/>
              <a:t>, </a:t>
            </a:r>
            <a:r>
              <a:rPr lang="ru-RU" u="sng" dirty="0" smtClean="0">
                <a:hlinkClick r:id="rId10" tooltip="Белокрыльник болотный"/>
              </a:rPr>
              <a:t>белокрыльника болотного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36866" name="Picture 2" descr="Озеро Тростенское, Рузский район, Сафониха дер.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572132" y="1500174"/>
            <a:ext cx="4429156" cy="347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</a:t>
            </a:r>
            <a:r>
              <a:rPr lang="ru-RU" dirty="0" err="1" smtClean="0"/>
              <a:t>Тростенское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озере обитают </a:t>
            </a:r>
            <a:r>
              <a:rPr lang="ru-RU" u="sng" dirty="0" smtClean="0">
                <a:hlinkClick r:id="rId2" tooltip="Щука"/>
              </a:rPr>
              <a:t>щука</a:t>
            </a:r>
            <a:r>
              <a:rPr lang="ru-RU" dirty="0" smtClean="0"/>
              <a:t>, </a:t>
            </a:r>
            <a:r>
              <a:rPr lang="ru-RU" u="sng" dirty="0" smtClean="0">
                <a:hlinkClick r:id="rId3" tooltip="Налим"/>
              </a:rPr>
              <a:t>налим</a:t>
            </a:r>
            <a:r>
              <a:rPr lang="ru-RU" dirty="0" smtClean="0"/>
              <a:t>, </a:t>
            </a:r>
            <a:r>
              <a:rPr lang="ru-RU" u="sng" dirty="0" smtClean="0">
                <a:hlinkClick r:id="rId4" tooltip="Речной окунь"/>
              </a:rPr>
              <a:t>речной окунь</a:t>
            </a:r>
            <a:r>
              <a:rPr lang="ru-RU" dirty="0" smtClean="0"/>
              <a:t>, </a:t>
            </a:r>
            <a:r>
              <a:rPr lang="ru-RU" u="sng" dirty="0" smtClean="0">
                <a:hlinkClick r:id="rId5" tooltip="Плотва"/>
              </a:rPr>
              <a:t>плотва</a:t>
            </a:r>
            <a:r>
              <a:rPr lang="ru-RU" dirty="0" smtClean="0"/>
              <a:t>, </a:t>
            </a:r>
            <a:r>
              <a:rPr lang="ru-RU" u="sng" dirty="0" smtClean="0">
                <a:hlinkClick r:id="rId6" tooltip="Лещ"/>
              </a:rPr>
              <a:t>лещ</a:t>
            </a:r>
            <a:r>
              <a:rPr lang="ru-RU" dirty="0" smtClean="0"/>
              <a:t>, </a:t>
            </a:r>
            <a:r>
              <a:rPr lang="ru-RU" u="sng" dirty="0" smtClean="0">
                <a:hlinkClick r:id="rId7" tooltip="Серебряный карась"/>
              </a:rPr>
              <a:t>серебряный</a:t>
            </a:r>
            <a:r>
              <a:rPr lang="ru-RU" dirty="0" smtClean="0"/>
              <a:t> и </a:t>
            </a:r>
            <a:r>
              <a:rPr lang="ru-RU" u="sng" dirty="0" smtClean="0">
                <a:hlinkClick r:id="rId8" tooltip="Золотой карась"/>
              </a:rPr>
              <a:t>золотой</a:t>
            </a:r>
            <a:r>
              <a:rPr lang="ru-RU" dirty="0" smtClean="0"/>
              <a:t> </a:t>
            </a:r>
            <a:r>
              <a:rPr lang="ru-RU" u="sng" dirty="0" smtClean="0"/>
              <a:t>караси,</a:t>
            </a:r>
            <a:r>
              <a:rPr lang="ru-RU" dirty="0" smtClean="0"/>
              <a:t> </a:t>
            </a:r>
            <a:r>
              <a:rPr lang="ru-RU" u="sng" dirty="0" smtClean="0">
                <a:hlinkClick r:id="rId9" tooltip="Линь"/>
              </a:rPr>
              <a:t>линь</a:t>
            </a:r>
            <a:r>
              <a:rPr lang="ru-RU" dirty="0" smtClean="0"/>
              <a:t>, </a:t>
            </a:r>
            <a:r>
              <a:rPr lang="ru-RU" u="sng" dirty="0" smtClean="0">
                <a:hlinkClick r:id="rId10" tooltip="Вьюны"/>
              </a:rPr>
              <a:t>вьюн</a:t>
            </a:r>
            <a:r>
              <a:rPr lang="ru-RU" dirty="0" smtClean="0"/>
              <a:t>, </a:t>
            </a:r>
            <a:r>
              <a:rPr lang="ru-RU" u="sng" dirty="0" smtClean="0">
                <a:hlinkClick r:id="rId11" tooltip="Язь"/>
              </a:rPr>
              <a:t>язь</a:t>
            </a:r>
            <a:r>
              <a:rPr lang="ru-RU" dirty="0" smtClean="0"/>
              <a:t>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 В начале </a:t>
            </a:r>
            <a:r>
              <a:rPr lang="ru-RU" u="sng" dirty="0" smtClean="0">
                <a:hlinkClick r:id="rId12" tooltip="XXI век"/>
              </a:rPr>
              <a:t>XXI века</a:t>
            </a:r>
            <a:r>
              <a:rPr lang="ru-RU" dirty="0" smtClean="0"/>
              <a:t> рыбные запасы озера значительно сократились вследствие неконтролируемого (зачастую </a:t>
            </a:r>
            <a:r>
              <a:rPr lang="ru-RU" u="sng" dirty="0" smtClean="0">
                <a:hlinkClick r:id="rId13" tooltip="Браконьер"/>
              </a:rPr>
              <a:t>браконьерского</a:t>
            </a:r>
            <a:r>
              <a:rPr lang="ru-RU" dirty="0" smtClean="0"/>
              <a:t>) вылова местным населением. 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На прибрежной территории обитают </a:t>
            </a:r>
            <a:r>
              <a:rPr lang="ru-RU" b="1" dirty="0" smtClean="0"/>
              <a:t>птицы: </a:t>
            </a:r>
            <a:r>
              <a:rPr lang="ru-RU" u="sng" dirty="0" smtClean="0">
                <a:hlinkClick r:id="rId14" tooltip="Кряква"/>
              </a:rPr>
              <a:t>кряква</a:t>
            </a:r>
            <a:r>
              <a:rPr lang="ru-RU" dirty="0" smtClean="0"/>
              <a:t>, </a:t>
            </a:r>
            <a:r>
              <a:rPr lang="ru-RU" u="sng" dirty="0" err="1" smtClean="0">
                <a:hlinkClick r:id="rId15" tooltip="Чирок-трескунок"/>
              </a:rPr>
              <a:t>чирок-трескунок</a:t>
            </a:r>
            <a:r>
              <a:rPr lang="ru-RU" dirty="0" smtClean="0"/>
              <a:t>, </a:t>
            </a:r>
            <a:r>
              <a:rPr lang="ru-RU" u="sng" dirty="0" smtClean="0">
                <a:hlinkClick r:id="rId16" tooltip="Чирок-свистунок"/>
              </a:rPr>
              <a:t>чирок-свистунок</a:t>
            </a:r>
            <a:r>
              <a:rPr lang="ru-RU" dirty="0" smtClean="0"/>
              <a:t>, </a:t>
            </a:r>
            <a:r>
              <a:rPr lang="ru-RU" u="sng" dirty="0" smtClean="0">
                <a:hlinkClick r:id="rId17" tooltip="Широконоска"/>
              </a:rPr>
              <a:t>широконоска</a:t>
            </a:r>
            <a:r>
              <a:rPr lang="ru-RU" dirty="0" smtClean="0"/>
              <a:t>, </a:t>
            </a:r>
            <a:r>
              <a:rPr lang="ru-RU" u="sng" dirty="0" smtClean="0">
                <a:hlinkClick r:id="rId18" tooltip="Шилохвость"/>
              </a:rPr>
              <a:t>шилохвость</a:t>
            </a:r>
            <a:r>
              <a:rPr lang="ru-RU" dirty="0" smtClean="0"/>
              <a:t>, </a:t>
            </a:r>
            <a:r>
              <a:rPr lang="ru-RU" u="sng" dirty="0" smtClean="0">
                <a:hlinkClick r:id="rId19" tooltip="Хохлатая чернеть"/>
              </a:rPr>
              <a:t>хохлатая чернеть</a:t>
            </a:r>
            <a:r>
              <a:rPr lang="ru-RU" dirty="0" smtClean="0"/>
              <a:t>, </a:t>
            </a:r>
            <a:r>
              <a:rPr lang="ru-RU" u="sng" dirty="0" smtClean="0">
                <a:hlinkClick r:id="rId20" tooltip="Красноголовая чернеть"/>
              </a:rPr>
              <a:t>красноголовая чернеть</a:t>
            </a:r>
            <a:r>
              <a:rPr lang="ru-RU" dirty="0" smtClean="0"/>
              <a:t>, </a:t>
            </a:r>
            <a:r>
              <a:rPr lang="ru-RU" u="sng" dirty="0" smtClean="0">
                <a:hlinkClick r:id="rId21" tooltip="Лысуха"/>
              </a:rPr>
              <a:t>лысуха</a:t>
            </a:r>
            <a:r>
              <a:rPr lang="ru-RU" dirty="0" smtClean="0"/>
              <a:t>, </a:t>
            </a:r>
            <a:r>
              <a:rPr lang="ru-RU" u="sng" dirty="0" smtClean="0">
                <a:hlinkClick r:id="rId22" tooltip="Большая поганка"/>
              </a:rPr>
              <a:t>большая поганка</a:t>
            </a:r>
            <a:r>
              <a:rPr lang="ru-RU" dirty="0" smtClean="0"/>
              <a:t>, </a:t>
            </a:r>
            <a:r>
              <a:rPr lang="ru-RU" u="sng" dirty="0" smtClean="0">
                <a:hlinkClick r:id="rId23" tooltip="Большая выпь"/>
              </a:rPr>
              <a:t>большая выпь</a:t>
            </a:r>
            <a:r>
              <a:rPr lang="ru-RU" dirty="0" smtClean="0"/>
              <a:t>, </a:t>
            </a:r>
            <a:r>
              <a:rPr lang="ru-RU" u="sng" dirty="0" smtClean="0">
                <a:hlinkClick r:id="rId24" tooltip="Озёрная чайка"/>
              </a:rPr>
              <a:t>озёрная чайка</a:t>
            </a:r>
            <a:r>
              <a:rPr lang="ru-RU" dirty="0" smtClean="0"/>
              <a:t>, </a:t>
            </a:r>
            <a:r>
              <a:rPr lang="ru-RU" u="sng" dirty="0" smtClean="0">
                <a:hlinkClick r:id="rId25" tooltip="Сизая чайка"/>
              </a:rPr>
              <a:t>сизая чайка</a:t>
            </a:r>
            <a:r>
              <a:rPr lang="ru-RU" dirty="0" smtClean="0"/>
              <a:t>, </a:t>
            </a:r>
            <a:r>
              <a:rPr lang="ru-RU" u="sng" dirty="0" smtClean="0">
                <a:hlinkClick r:id="rId26" tooltip="Чёрная крачка"/>
              </a:rPr>
              <a:t>чёрная крачка</a:t>
            </a:r>
            <a:r>
              <a:rPr lang="ru-RU" dirty="0" smtClean="0"/>
              <a:t>, </a:t>
            </a:r>
            <a:r>
              <a:rPr lang="ru-RU" u="sng" dirty="0" smtClean="0">
                <a:hlinkClick r:id="rId27" tooltip="Полевой лунь"/>
              </a:rPr>
              <a:t>полевой лунь</a:t>
            </a:r>
            <a:r>
              <a:rPr lang="ru-RU" dirty="0" smtClean="0"/>
              <a:t>, </a:t>
            </a:r>
            <a:r>
              <a:rPr lang="ru-RU" u="sng" dirty="0" smtClean="0">
                <a:hlinkClick r:id="rId28" tooltip="Скопа"/>
              </a:rPr>
              <a:t>скопа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Рузское</a:t>
            </a:r>
            <a:r>
              <a:rPr lang="ru-RU" dirty="0" smtClean="0"/>
              <a:t> водохранилище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err="1"/>
              <a:t>Рузское</a:t>
            </a:r>
            <a:r>
              <a:rPr lang="ru-RU" dirty="0"/>
              <a:t> водохранилище расположено на реке Руза, притоке реки Москвы, с плотиной у деревни </a:t>
            </a:r>
            <a:r>
              <a:rPr lang="ru-RU" dirty="0" err="1"/>
              <a:t>Палашкино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Заполнено </a:t>
            </a:r>
            <a:r>
              <a:rPr lang="ru-RU" dirty="0"/>
              <a:t>в 1965—1966 годах. Полезный объем 216 млн. м³, площадь 33 км². Ширина до 4 км, длина около 33 км, глубина до 21,2 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Замерзает в конце ноября, вскрывается в конце апреля.</a:t>
            </a:r>
          </a:p>
          <a:p>
            <a:r>
              <a:rPr lang="ru-RU" dirty="0"/>
              <a:t>Судоходно. Используется для водоснабжения Москвы, а также регулирования стока реки Рузы.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Рузское</a:t>
            </a:r>
            <a:r>
              <a:rPr lang="ru-RU" dirty="0" smtClean="0"/>
              <a:t> водохранилище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Все о рыбалк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6786610" cy="48337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www.ezem.ru/public/upload/Ruz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28604"/>
            <a:ext cx="5200650" cy="587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Рузское</a:t>
            </a:r>
            <a:r>
              <a:rPr lang="ru-RU" dirty="0" smtClean="0"/>
              <a:t> водохранилище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Знаменитое место рыбной ловли среди рыболовов-любителей. Зимой, весной, осенью и летом в водохранилище ловятся: лещ, щука, судак, окунь, плотва, ёрш, уклейка, </a:t>
            </a:r>
            <a:r>
              <a:rPr lang="ru-RU" dirty="0" err="1"/>
              <a:t>густера</a:t>
            </a:r>
            <a:r>
              <a:rPr lang="ru-RU" dirty="0"/>
              <a:t>, реже налим. </a:t>
            </a:r>
            <a:endParaRPr lang="ru-RU" dirty="0" smtClean="0"/>
          </a:p>
          <a:p>
            <a:r>
              <a:rPr lang="ru-RU" dirty="0" smtClean="0"/>
              <a:t>Ранее </a:t>
            </a:r>
            <a:r>
              <a:rPr lang="ru-RU" dirty="0"/>
              <a:t>осуществлялось рыбоводство.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берегах расположились несколько домов отдыха и пионерлагерей, посёлок </a:t>
            </a:r>
            <a:r>
              <a:rPr lang="ru-RU" dirty="0" err="1"/>
              <a:t>Беляная</a:t>
            </a:r>
            <a:r>
              <a:rPr lang="ru-RU" dirty="0"/>
              <a:t> Гора и село </a:t>
            </a:r>
            <a:r>
              <a:rPr lang="ru-RU" dirty="0" err="1"/>
              <a:t>Осташёво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Рузское</a:t>
            </a:r>
            <a:r>
              <a:rPr lang="ru-RU" dirty="0" smtClean="0"/>
              <a:t> водохранилище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Продажа земельных участков в Подмосковье. Элитная недвижимос…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00174"/>
            <a:ext cx="6929486" cy="4619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Озернинское</a:t>
            </a:r>
            <a:r>
              <a:rPr lang="ru-RU" dirty="0" smtClean="0"/>
              <a:t> водохранилище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 Появилось в 1967 году в результате строительства гидроузла на реке </a:t>
            </a:r>
            <a:r>
              <a:rPr lang="ru-RU" dirty="0" err="1"/>
              <a:t>Озерне</a:t>
            </a:r>
            <a:r>
              <a:rPr lang="ru-RU" dirty="0"/>
              <a:t>.</a:t>
            </a:r>
          </a:p>
          <a:p>
            <a:r>
              <a:rPr lang="ru-RU" dirty="0"/>
              <a:t>Полезный объем 140 </a:t>
            </a:r>
            <a:r>
              <a:rPr lang="ru-RU" dirty="0" err="1"/>
              <a:t>млн</a:t>
            </a:r>
            <a:r>
              <a:rPr lang="ru-RU" dirty="0"/>
              <a:t> м³, площадь 23,1 км². Ширина до 2 км, длина около 19 км, глубина до 20,5 м. Имеет многолетнее регулирование стока. Замерзает в конце ноября, вскрывается в середине апреля. </a:t>
            </a:r>
            <a:endParaRPr lang="ru-RU" dirty="0" smtClean="0"/>
          </a:p>
          <a:p>
            <a:r>
              <a:rPr lang="ru-RU" dirty="0" smtClean="0"/>
              <a:t>Несудоходно</a:t>
            </a:r>
            <a:r>
              <a:rPr lang="ru-RU" dirty="0"/>
              <a:t>. Используется для водоснабжения Москвы (подача воды к Рублёвскому гидроузлу). Место отдыха.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928694"/>
          </a:xfrm>
        </p:spPr>
        <p:txBody>
          <a:bodyPr/>
          <a:lstStyle/>
          <a:p>
            <a:r>
              <a:rPr lang="ru-RU" dirty="0" err="1" smtClean="0"/>
              <a:t>Озернинское</a:t>
            </a:r>
            <a:r>
              <a:rPr lang="ru-RU" dirty="0" smtClean="0"/>
              <a:t> водохранилище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Озернинское водохранилищ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1"/>
            <a:ext cx="750099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Озернинское</a:t>
            </a:r>
            <a:r>
              <a:rPr lang="ru-RU" dirty="0" smtClean="0"/>
              <a:t> водохранилище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/>
              <a:t>Над водохранилищем по двум мостам проходит большое московское автомобильное кольцо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На берегах водоёма в советское время построен санаторий и несколько пионерлагерей, из крупных населённых пунктов только село </a:t>
            </a:r>
            <a:r>
              <a:rPr lang="ru-RU" dirty="0" err="1"/>
              <a:t>Нововолково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Picture 4" descr="Московская область, город Руз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429132"/>
            <a:ext cx="4714908" cy="2656066"/>
          </a:xfrm>
          <a:prstGeom prst="rect">
            <a:avLst/>
          </a:prstGeom>
          <a:noFill/>
        </p:spPr>
      </p:pic>
      <p:pic>
        <p:nvPicPr>
          <p:cNvPr id="3078" name="Picture 6" descr="https://encrypted-tbn1.gstatic.com/images?q=tbn:ANd9GcSGWDkQjjsM1rC6LeVkW3mT8FPg1M6nE-7_rW0_Q6xgJNEn3PVS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143380"/>
            <a:ext cx="4076700" cy="2867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Озернинское</a:t>
            </a:r>
            <a:r>
              <a:rPr lang="ru-RU" dirty="0" smtClean="0"/>
              <a:t> водохранилище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700" name="Picture 4" descr="Московская область, город Руза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7858180" cy="4426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Руза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299"/>
            <a:ext cx="8229600" cy="3143272"/>
          </a:xfrm>
        </p:spPr>
        <p:txBody>
          <a:bodyPr/>
          <a:lstStyle/>
          <a:p>
            <a:r>
              <a:rPr lang="ru-RU" sz="2800" b="1" dirty="0"/>
              <a:t>Руза – река</a:t>
            </a:r>
            <a:r>
              <a:rPr lang="ru-RU" sz="2800" dirty="0"/>
              <a:t> в Московской области, приток Москвы-реки. Начало берет у деревни Малое Крутое Шаховского района, отсюда она течет на </a:t>
            </a:r>
            <a:r>
              <a:rPr lang="ru-RU" sz="2800" dirty="0" err="1"/>
              <a:t>юго</a:t>
            </a:r>
            <a:r>
              <a:rPr lang="ru-RU" sz="2800" dirty="0"/>
              <a:t>- восток по территории Волоколамского и Рузского районов в пределах Московской возвышенности.</a:t>
            </a:r>
          </a:p>
          <a:p>
            <a:endParaRPr lang="ru-RU" dirty="0"/>
          </a:p>
        </p:txBody>
      </p:sp>
      <p:pic>
        <p:nvPicPr>
          <p:cNvPr id="1026" name="Picture 2" descr="Познание начинается с удивления - В окрестности Руз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857628"/>
            <a:ext cx="4876800" cy="3657600"/>
          </a:xfrm>
          <a:prstGeom prst="rect">
            <a:avLst/>
          </a:prstGeom>
          <a:noFill/>
        </p:spPr>
      </p:pic>
      <p:pic>
        <p:nvPicPr>
          <p:cNvPr id="1032" name="Picture 8" descr="http://im3-tub-ru.yandex.net/i?id=d01fbe07a6727e65582214db1502bf1f-102-144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3950483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Моя семья - Фотоальбомы - журнал БЕЛОЕ ВРЕМ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714668"/>
            <a:ext cx="14287500" cy="1071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Озерна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dirty="0" err="1"/>
              <a:t>Озерна</a:t>
            </a:r>
            <a:r>
              <a:rPr lang="ru-RU" dirty="0"/>
              <a:t> — река в Московской области, наибольший левый приток </a:t>
            </a:r>
            <a:r>
              <a:rPr lang="ru-RU" u="sng" dirty="0">
                <a:hlinkClick r:id="rId2"/>
              </a:rPr>
              <a:t>Рузы</a:t>
            </a:r>
            <a:r>
              <a:rPr lang="ru-RU" dirty="0"/>
              <a:t>. Вытекает из озера </a:t>
            </a:r>
            <a:r>
              <a:rPr lang="ru-RU" dirty="0" err="1"/>
              <a:t>Тростенское</a:t>
            </a:r>
            <a:r>
              <a:rPr lang="ru-RU" dirty="0"/>
              <a:t> около посёлка Онуфриево на уровне 195 м и впадает в </a:t>
            </a:r>
            <a:r>
              <a:rPr lang="ru-RU" u="sng" dirty="0">
                <a:hlinkClick r:id="rId2"/>
              </a:rPr>
              <a:t>Рузу</a:t>
            </a:r>
            <a:r>
              <a:rPr lang="ru-RU" dirty="0"/>
              <a:t> около посёлка </a:t>
            </a:r>
            <a:r>
              <a:rPr lang="ru-RU" dirty="0" err="1"/>
              <a:t>Ракитино</a:t>
            </a:r>
            <a:r>
              <a:rPr lang="ru-RU" dirty="0"/>
              <a:t> на уровне 167 м. Длина реки 63 </a:t>
            </a:r>
            <a:r>
              <a:rPr lang="ru-RU" dirty="0" smtClean="0"/>
              <a:t>км. В </a:t>
            </a:r>
            <a:r>
              <a:rPr lang="ru-RU" dirty="0"/>
              <a:t>верховьях, до устья </a:t>
            </a:r>
            <a:r>
              <a:rPr lang="ru-RU" dirty="0" err="1"/>
              <a:t>Пряды</a:t>
            </a:r>
            <a:r>
              <a:rPr lang="ru-RU" dirty="0"/>
              <a:t>, долина заболочена, ниже река образует много излучин. Берега </a:t>
            </a:r>
            <a:r>
              <a:rPr lang="ru-RU" dirty="0" err="1"/>
              <a:t>Озерны</a:t>
            </a:r>
            <a:r>
              <a:rPr lang="ru-RU" dirty="0"/>
              <a:t> преимущественно высокие и лесистые. Сток реки регулируют </a:t>
            </a:r>
            <a:r>
              <a:rPr lang="ru-RU" dirty="0" err="1"/>
              <a:t>Тростенское</a:t>
            </a:r>
            <a:r>
              <a:rPr lang="ru-RU" dirty="0"/>
              <a:t> озеро и </a:t>
            </a:r>
            <a:r>
              <a:rPr lang="ru-RU" u="sng" dirty="0">
                <a:hlinkClick r:id="rId3"/>
              </a:rPr>
              <a:t>болота</a:t>
            </a:r>
            <a:r>
              <a:rPr lang="ru-RU" dirty="0"/>
              <a:t>. В </a:t>
            </a:r>
            <a:r>
              <a:rPr lang="ru-RU" u="sng" dirty="0">
                <a:hlinkClick r:id="rId4"/>
              </a:rPr>
              <a:t>1966 </a:t>
            </a:r>
            <a:r>
              <a:rPr lang="ru-RU" u="sng" dirty="0" smtClean="0">
                <a:hlinkClick r:id="rId4"/>
              </a:rPr>
              <a:t>год</a:t>
            </a:r>
            <a:r>
              <a:rPr lang="ru-RU" dirty="0" smtClean="0">
                <a:solidFill>
                  <a:srgbClr val="FFC000"/>
                </a:solidFill>
              </a:rPr>
              <a:t>у </a:t>
            </a:r>
            <a:r>
              <a:rPr lang="ru-RU" dirty="0" smtClean="0"/>
              <a:t> </a:t>
            </a:r>
            <a:r>
              <a:rPr lang="ru-RU" dirty="0"/>
              <a:t>у Васильевского сооружена плотина, образовавшая </a:t>
            </a:r>
            <a:r>
              <a:rPr lang="ru-RU" u="sng" dirty="0" err="1">
                <a:hlinkClick r:id="rId5"/>
              </a:rPr>
              <a:t>Озернинское</a:t>
            </a:r>
            <a:r>
              <a:rPr lang="ru-RU" u="sng" dirty="0">
                <a:hlinkClick r:id="rId5"/>
              </a:rPr>
              <a:t> водохранилище</a:t>
            </a:r>
            <a:r>
              <a:rPr lang="ru-RU" dirty="0"/>
              <a:t>. В древности по </a:t>
            </a:r>
            <a:r>
              <a:rPr lang="ru-RU" dirty="0" err="1"/>
              <a:t>Озерне</a:t>
            </a:r>
            <a:r>
              <a:rPr lang="ru-RU" dirty="0"/>
              <a:t> проходил торговый путь.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</a:t>
            </a:r>
            <a:r>
              <a:rPr lang="ru-RU" dirty="0" err="1" smtClean="0"/>
              <a:t>Озерна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Продается земельный участок (24 сот), Московская область, Новорижское ш.., Покровское :: РБК Недвижимост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71611"/>
            <a:ext cx="6929486" cy="5197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Москва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/>
              <a:t>Река Москва</a:t>
            </a:r>
            <a:r>
              <a:rPr lang="ru-RU" dirty="0"/>
              <a:t> берет начало на Московской возвышенности из </a:t>
            </a:r>
            <a:r>
              <a:rPr lang="ru-RU" dirty="0" err="1"/>
              <a:t>Старьковского</a:t>
            </a:r>
            <a:r>
              <a:rPr lang="ru-RU" dirty="0"/>
              <a:t> болота, впадает в реку Оку у Коломны. Длина реки – 473 км, площадь водосбора – 17,6 тыс. кв. км. На ней 8 </a:t>
            </a:r>
            <a:r>
              <a:rPr lang="ru-RU" dirty="0" err="1"/>
              <a:t>плотнин</a:t>
            </a:r>
            <a:r>
              <a:rPr lang="ru-RU" dirty="0"/>
              <a:t>, 7 из них со шлюзами для прохождения судов. Притоки Москвы-реки: Исконна, Руза, Истра, </a:t>
            </a:r>
            <a:r>
              <a:rPr lang="ru-RU" dirty="0" err="1"/>
              <a:t>Нерская</a:t>
            </a:r>
            <a:r>
              <a:rPr lang="ru-RU" dirty="0"/>
              <a:t>, Пахра, </a:t>
            </a:r>
            <a:r>
              <a:rPr lang="ru-RU" dirty="0" err="1"/>
              <a:t>Северка</a:t>
            </a:r>
            <a:r>
              <a:rPr lang="ru-RU" dirty="0"/>
              <a:t>, Коломенка.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Река Москва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9458" name="Picture 2" descr="Рузский район, Московская обл. Очень интересные участки в Москве на сайте бесплатных объявлений adengo.ru: бесплатные частные о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572296" cy="49359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Озеро Глубокое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Озеро Глубокое </a:t>
            </a:r>
            <a:r>
              <a:rPr lang="ru-RU" dirty="0" smtClean="0"/>
              <a:t>находится                                                    среди глухих, заболоченных                                             лесов  Рузского района.</a:t>
            </a:r>
          </a:p>
          <a:p>
            <a:r>
              <a:rPr lang="ru-RU" dirty="0" smtClean="0"/>
              <a:t> Его площадь составляет                                            около 59 </a:t>
            </a:r>
            <a:r>
              <a:rPr lang="ru-RU" u="sng" dirty="0" smtClean="0">
                <a:hlinkClick r:id="rId2" tooltip="Гектар"/>
              </a:rPr>
              <a:t>га</a:t>
            </a:r>
            <a:r>
              <a:rPr lang="ru-RU" dirty="0" smtClean="0"/>
              <a:t>, а глубина                                                                         достигает 32 метров.</a:t>
            </a:r>
          </a:p>
          <a:p>
            <a:r>
              <a:rPr lang="ru-RU" dirty="0" smtClean="0"/>
              <a:t> Вода чистая. До </a:t>
            </a:r>
            <a:r>
              <a:rPr lang="ru-RU" u="sng" dirty="0" smtClean="0">
                <a:hlinkClick r:id="rId3" tooltip="1970-е"/>
              </a:rPr>
              <a:t>1970-х</a:t>
            </a:r>
            <a:r>
              <a:rPr lang="ru-RU" dirty="0" smtClean="0"/>
              <a:t> вода в озере имела желтоватый цвет, однако после строительства системы водосборных каналов, расположенных вокруг озера, вода стала прозрачной, но уровень воды в озере при этом понизился.</a:t>
            </a:r>
            <a:endParaRPr lang="ru-RU" dirty="0"/>
          </a:p>
        </p:txBody>
      </p:sp>
      <p:pic>
        <p:nvPicPr>
          <p:cNvPr id="1026" name="Picture 2" descr="Реферат Глубокое (озеро Московская область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86598" y="1428736"/>
            <a:ext cx="375740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198</TotalTime>
  <Words>945</Words>
  <Application>Microsoft Office PowerPoint</Application>
  <PresentationFormat>Экран (4:3)</PresentationFormat>
  <Paragraphs>60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Обычная</vt:lpstr>
      <vt:lpstr>Водные богатства  Рузского района</vt:lpstr>
      <vt:lpstr>Слайд 2</vt:lpstr>
      <vt:lpstr>Река Руза</vt:lpstr>
      <vt:lpstr>Слайд 4</vt:lpstr>
      <vt:lpstr>Река Озерна</vt:lpstr>
      <vt:lpstr>Река Озерна</vt:lpstr>
      <vt:lpstr>Река Москва</vt:lpstr>
      <vt:lpstr>Река Москва</vt:lpstr>
      <vt:lpstr>Озеро Глубокое</vt:lpstr>
      <vt:lpstr>Озеро Глубокое</vt:lpstr>
      <vt:lpstr>Озеро Глубокое</vt:lpstr>
      <vt:lpstr>Озеро Глубокое</vt:lpstr>
      <vt:lpstr>Озеро Тростенское</vt:lpstr>
      <vt:lpstr>Озеро Тростенское</vt:lpstr>
      <vt:lpstr>Озеро Тростенское </vt:lpstr>
      <vt:lpstr>Озеро Тростенское</vt:lpstr>
      <vt:lpstr>Озеро Тростенское </vt:lpstr>
      <vt:lpstr>Рузское водохранилище</vt:lpstr>
      <vt:lpstr>Рузское водохранилище</vt:lpstr>
      <vt:lpstr>Рузское водохранилище</vt:lpstr>
      <vt:lpstr>Рузское водохранилище</vt:lpstr>
      <vt:lpstr>Озернинское водохранилище</vt:lpstr>
      <vt:lpstr>Озернинское водохранилище</vt:lpstr>
      <vt:lpstr>Озернинское водохранилище</vt:lpstr>
      <vt:lpstr>Озернинское водохранилище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Водные богатства  Рузского района</dc:title>
  <dc:creator>Елена Выскребенцева</dc:creator>
  <cp:lastModifiedBy>Елена Выскребенцева</cp:lastModifiedBy>
  <cp:revision>22</cp:revision>
  <dcterms:created xsi:type="dcterms:W3CDTF">2014-11-26T19:33:34Z</dcterms:created>
  <dcterms:modified xsi:type="dcterms:W3CDTF">2015-10-13T20:36:56Z</dcterms:modified>
</cp:coreProperties>
</file>