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75" r:id="rId2"/>
    <p:sldId id="276" r:id="rId3"/>
    <p:sldId id="277" r:id="rId4"/>
    <p:sldId id="278" r:id="rId5"/>
    <p:sldId id="28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1AF6"/>
    <a:srgbClr val="CC6600"/>
    <a:srgbClr val="003BB0"/>
    <a:srgbClr val="002776"/>
    <a:srgbClr val="0A0402"/>
    <a:srgbClr val="0009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14" autoAdjust="0"/>
  </p:normalViewPr>
  <p:slideViewPr>
    <p:cSldViewPr>
      <p:cViewPr varScale="1">
        <p:scale>
          <a:sx n="107" d="100"/>
          <a:sy n="107" d="100"/>
        </p:scale>
        <p:origin x="-17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EB233B7E-86FD-4033-A07D-FE84504377A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FEEA6-3C09-476A-B00A-A730FCCF07F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D4459-AF8F-4703-A2CB-0987ECD8E67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11DB05A7-4F3E-4EA8-A4F5-8E8CE5A2BED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77699-E9B0-48E9-B01D-5005DAEE2AB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951AE-8BDB-449E-BDA0-38C8CC89D4F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825E5B55-F7C2-4865-B15B-5280DB38B87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F04684-EDD8-494F-AFEF-A9BAFAB298B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23912A-66DE-4CAC-AD9E-4D1C7C17A4D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D076D-7D4D-46F7-9E76-4A8D61F23DF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BD5CB-066F-4829-B57F-1C25D089A87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F2776-2499-4999-AF8D-4CD68A5052B1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rgbClr val="CC6600"/>
            </a:gs>
            <a:gs pos="90000">
              <a:srgbClr val="00CCCC"/>
            </a:gs>
            <a:gs pos="77000">
              <a:srgbClr val="4DB3E6"/>
            </a:gs>
            <a:gs pos="66000">
              <a:srgbClr val="9999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268760"/>
            <a:ext cx="6061300" cy="400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87849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</a:rPr>
              <a:t>3.Из кого состояло население России? Найдите лишнее слово. </a:t>
            </a:r>
          </a:p>
          <a:p>
            <a:r>
              <a:rPr lang="ru-RU" sz="2800" dirty="0">
                <a:solidFill>
                  <a:prstClr val="black"/>
                </a:solidFill>
              </a:rPr>
              <a:t>а)Князья</a:t>
            </a:r>
          </a:p>
          <a:p>
            <a:r>
              <a:rPr lang="ru-RU" sz="2800" dirty="0">
                <a:solidFill>
                  <a:prstClr val="black"/>
                </a:solidFill>
              </a:rPr>
              <a:t>б)Бояре </a:t>
            </a:r>
          </a:p>
          <a:p>
            <a:r>
              <a:rPr lang="ru-RU" sz="2800" dirty="0">
                <a:solidFill>
                  <a:prstClr val="black"/>
                </a:solidFill>
              </a:rPr>
              <a:t>в)Крестьяне</a:t>
            </a:r>
          </a:p>
          <a:p>
            <a:r>
              <a:rPr lang="ru-RU" sz="2800" dirty="0">
                <a:solidFill>
                  <a:prstClr val="black"/>
                </a:solidFill>
              </a:rPr>
              <a:t>г)Стрельцы</a:t>
            </a:r>
          </a:p>
          <a:p>
            <a:r>
              <a:rPr lang="ru-RU" sz="2800" dirty="0">
                <a:solidFill>
                  <a:prstClr val="black"/>
                </a:solidFill>
              </a:rPr>
              <a:t>д)Рабовладельцы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6937" y="5517232"/>
            <a:ext cx="53124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ru-RU" sz="5400" b="1" dirty="0" smtClean="0">
                <a:solidFill>
                  <a:srgbClr val="FF0000"/>
                </a:solidFill>
              </a:rPr>
              <a:t>Рабовладельцы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28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6600"/>
            </a:gs>
            <a:gs pos="29000">
              <a:srgbClr val="00CCCC"/>
            </a:gs>
            <a:gs pos="6000">
              <a:srgbClr val="9999FF"/>
            </a:gs>
            <a:gs pos="69000">
              <a:srgbClr val="2E6792"/>
            </a:gs>
            <a:gs pos="100000">
              <a:srgbClr val="00669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435" y="908720"/>
            <a:ext cx="88569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</a:rPr>
              <a:t>4.Какой памятник был сооружен в Нижнем Новгороде в наше время в память ополчения?</a:t>
            </a:r>
          </a:p>
          <a:p>
            <a:r>
              <a:rPr lang="ru-RU" sz="2800" dirty="0">
                <a:solidFill>
                  <a:prstClr val="black"/>
                </a:solidFill>
              </a:rPr>
              <a:t>а)Обелиск – меч</a:t>
            </a:r>
          </a:p>
          <a:p>
            <a:r>
              <a:rPr lang="ru-RU" sz="2800" dirty="0">
                <a:solidFill>
                  <a:prstClr val="black"/>
                </a:solidFill>
              </a:rPr>
              <a:t>б)Скульптура руководителей ополчения</a:t>
            </a:r>
          </a:p>
          <a:p>
            <a:r>
              <a:rPr lang="ru-RU" sz="2800" dirty="0">
                <a:solidFill>
                  <a:prstClr val="black"/>
                </a:solidFill>
              </a:rPr>
              <a:t>в)Михайло-Архангельский собор</a:t>
            </a:r>
          </a:p>
          <a:p>
            <a:r>
              <a:rPr lang="ru-RU" sz="2800" dirty="0">
                <a:solidFill>
                  <a:prstClr val="black"/>
                </a:solidFill>
              </a:rPr>
              <a:t>г)Каменный кремль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733256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>
                <a:solidFill>
                  <a:srgbClr val="FF0000"/>
                </a:solidFill>
              </a:rPr>
              <a:t>Скульптура руководителей ополчения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412776"/>
            <a:ext cx="2337172" cy="43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23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rgbClr val="CC6600"/>
            </a:gs>
            <a:gs pos="62000">
              <a:srgbClr val="00CCCC"/>
            </a:gs>
            <a:gs pos="60000">
              <a:srgbClr val="9999FF"/>
            </a:gs>
            <a:gs pos="77000">
              <a:srgbClr val="2E6792"/>
            </a:gs>
            <a:gs pos="89000">
              <a:srgbClr val="006699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8569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</a:rPr>
              <a:t>5.Какая икона была главной святыней Нижегородского ополчения?</a:t>
            </a:r>
          </a:p>
          <a:p>
            <a:r>
              <a:rPr lang="ru-RU" sz="2800" dirty="0">
                <a:solidFill>
                  <a:prstClr val="black"/>
                </a:solidFill>
              </a:rPr>
              <a:t>а)Икона </a:t>
            </a:r>
            <a:r>
              <a:rPr lang="ru-RU" sz="2800" dirty="0" err="1">
                <a:solidFill>
                  <a:prstClr val="black"/>
                </a:solidFill>
              </a:rPr>
              <a:t>Иверской</a:t>
            </a:r>
            <a:r>
              <a:rPr lang="ru-RU" sz="2800" dirty="0">
                <a:solidFill>
                  <a:prstClr val="black"/>
                </a:solidFill>
              </a:rPr>
              <a:t> Божьей Матери</a:t>
            </a:r>
          </a:p>
          <a:p>
            <a:r>
              <a:rPr lang="ru-RU" sz="2800" dirty="0">
                <a:solidFill>
                  <a:prstClr val="black"/>
                </a:solidFill>
              </a:rPr>
              <a:t>б)Икона Казанской Божьей Матери</a:t>
            </a:r>
          </a:p>
          <a:p>
            <a:r>
              <a:rPr lang="ru-RU" sz="2800" dirty="0">
                <a:solidFill>
                  <a:prstClr val="black"/>
                </a:solidFill>
              </a:rPr>
              <a:t>в)Икона Смоленской Божьей Матери</a:t>
            </a:r>
          </a:p>
          <a:p>
            <a:r>
              <a:rPr lang="ru-RU" sz="2800" dirty="0">
                <a:solidFill>
                  <a:prstClr val="black"/>
                </a:solidFill>
              </a:rPr>
              <a:t>г)Икона Тихвинской Божьей Матери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410" y="2691971"/>
            <a:ext cx="3305462" cy="4023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07904" y="4077072"/>
            <a:ext cx="52565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FF0000"/>
                </a:solidFill>
              </a:rPr>
              <a:t>Икона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lvl="0"/>
            <a:r>
              <a:rPr lang="ru-RU" sz="3200" b="1" dirty="0" smtClean="0">
                <a:solidFill>
                  <a:srgbClr val="FF0000"/>
                </a:solidFill>
              </a:rPr>
              <a:t>Казанской </a:t>
            </a:r>
            <a:r>
              <a:rPr lang="ru-RU" sz="3200" b="1" dirty="0">
                <a:solidFill>
                  <a:srgbClr val="FF0000"/>
                </a:solidFill>
              </a:rPr>
              <a:t>Божьей Матери</a:t>
            </a:r>
          </a:p>
        </p:txBody>
      </p:sp>
    </p:spTree>
    <p:extLst>
      <p:ext uri="{BB962C8B-B14F-4D97-AF65-F5344CB8AC3E}">
        <p14:creationId xmlns:p14="http://schemas.microsoft.com/office/powerpoint/2010/main" val="396702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6600"/>
            </a:gs>
            <a:gs pos="31000">
              <a:srgbClr val="00CCCC"/>
            </a:gs>
            <a:gs pos="10000">
              <a:srgbClr val="9999FF"/>
            </a:gs>
            <a:gs pos="54000">
              <a:srgbClr val="2E6792"/>
            </a:gs>
            <a:gs pos="89000">
              <a:srgbClr val="006699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67504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</a:rPr>
              <a:t>6.Найдите лишнее оружие, которым ополченцы не могли пользоваться.</a:t>
            </a:r>
          </a:p>
          <a:p>
            <a:r>
              <a:rPr lang="ru-RU" sz="2800" dirty="0">
                <a:solidFill>
                  <a:prstClr val="black"/>
                </a:solidFill>
              </a:rPr>
              <a:t>а)Ружье</a:t>
            </a:r>
          </a:p>
          <a:p>
            <a:r>
              <a:rPr lang="ru-RU" sz="2800" dirty="0">
                <a:solidFill>
                  <a:prstClr val="black"/>
                </a:solidFill>
              </a:rPr>
              <a:t>б)Сабля</a:t>
            </a:r>
          </a:p>
          <a:p>
            <a:r>
              <a:rPr lang="ru-RU" sz="2800" dirty="0">
                <a:solidFill>
                  <a:prstClr val="black"/>
                </a:solidFill>
              </a:rPr>
              <a:t>в)Боевой топор</a:t>
            </a:r>
          </a:p>
          <a:p>
            <a:r>
              <a:rPr lang="ru-RU" sz="2800" dirty="0">
                <a:solidFill>
                  <a:prstClr val="black"/>
                </a:solidFill>
              </a:rPr>
              <a:t>г)Палица</a:t>
            </a:r>
          </a:p>
          <a:p>
            <a:r>
              <a:rPr lang="ru-RU" sz="2800" dirty="0">
                <a:solidFill>
                  <a:prstClr val="black"/>
                </a:solidFill>
              </a:rPr>
              <a:t>д)Винтовка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8162" y="1273968"/>
            <a:ext cx="6153690" cy="3235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30540" y="5474841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dirty="0" smtClean="0">
                <a:solidFill>
                  <a:srgbClr val="FF0000"/>
                </a:solidFill>
              </a:rPr>
              <a:t>Палица и Винтовка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88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1342" y="0"/>
            <a:ext cx="3746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241AF6"/>
                </a:solidFill>
                <a:latin typeface="Arial" pitchFamily="34" charset="0"/>
                <a:ea typeface="Calibri"/>
                <a:cs typeface="Arial" pitchFamily="34" charset="0"/>
              </a:rPr>
              <a:t>Кто за Родину горой, </a:t>
            </a:r>
            <a:endParaRPr lang="ru-RU" sz="2800" dirty="0">
              <a:solidFill>
                <a:srgbClr val="241AF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21713" y="0"/>
            <a:ext cx="3527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241AF6"/>
                </a:solidFill>
                <a:latin typeface="Arial" pitchFamily="34" charset="0"/>
                <a:ea typeface="Calibri"/>
                <a:cs typeface="Arial" pitchFamily="34" charset="0"/>
              </a:rPr>
              <a:t>тот истинный герой.</a:t>
            </a:r>
            <a:endParaRPr lang="ru-RU" sz="2800" dirty="0">
              <a:solidFill>
                <a:srgbClr val="241AF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252" y="404664"/>
            <a:ext cx="3260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241AF6"/>
                </a:solidFill>
                <a:latin typeface="Arial" pitchFamily="34" charset="0"/>
                <a:ea typeface="Calibri"/>
                <a:cs typeface="Arial" pitchFamily="34" charset="0"/>
              </a:rPr>
              <a:t>Нет земли краше, </a:t>
            </a:r>
            <a:endParaRPr lang="ru-RU" sz="2800" dirty="0">
              <a:solidFill>
                <a:srgbClr val="241AF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404664"/>
            <a:ext cx="3249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241AF6"/>
                </a:solidFill>
                <a:latin typeface="Arial" pitchFamily="34" charset="0"/>
                <a:ea typeface="Calibri"/>
                <a:cs typeface="Arial" pitchFamily="34" charset="0"/>
              </a:rPr>
              <a:t>чем страна наша. </a:t>
            </a:r>
            <a:endParaRPr lang="ru-RU" sz="2800" dirty="0">
              <a:solidFill>
                <a:srgbClr val="241AF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252" y="795321"/>
            <a:ext cx="4146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241AF6"/>
                </a:solidFill>
                <a:latin typeface="Arial" pitchFamily="34" charset="0"/>
                <a:ea typeface="Calibri"/>
                <a:cs typeface="Arial" pitchFamily="34" charset="0"/>
              </a:rPr>
              <a:t>Человек без родины — </a:t>
            </a:r>
            <a:endParaRPr lang="ru-RU" sz="2800" dirty="0">
              <a:solidFill>
                <a:srgbClr val="241AF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1" y="795736"/>
            <a:ext cx="4040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241AF6"/>
                </a:solidFill>
                <a:latin typeface="Arial" pitchFamily="34" charset="0"/>
                <a:ea typeface="Calibri"/>
                <a:cs typeface="Arial" pitchFamily="34" charset="0"/>
              </a:rPr>
              <a:t>что соловей без песни.</a:t>
            </a:r>
            <a:endParaRPr lang="ru-RU" sz="2800" dirty="0">
              <a:solidFill>
                <a:srgbClr val="241AF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1196752"/>
            <a:ext cx="2614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241AF6"/>
                </a:solidFill>
                <a:latin typeface="Arial" pitchFamily="34" charset="0"/>
                <a:ea typeface="Calibri"/>
                <a:cs typeface="Arial" pitchFamily="34" charset="0"/>
              </a:rPr>
              <a:t>Родная земля </a:t>
            </a:r>
            <a:endParaRPr lang="ru-RU" sz="2800" dirty="0">
              <a:solidFill>
                <a:srgbClr val="241AF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85408" y="1203896"/>
            <a:ext cx="2900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241AF6"/>
                </a:solidFill>
                <a:latin typeface="Arial" pitchFamily="34" charset="0"/>
                <a:ea typeface="Calibri"/>
                <a:cs typeface="Arial" pitchFamily="34" charset="0"/>
              </a:rPr>
              <a:t>и в горсти мила.</a:t>
            </a:r>
            <a:endParaRPr lang="ru-RU" sz="2800" dirty="0">
              <a:solidFill>
                <a:srgbClr val="241AF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0252" y="1628800"/>
            <a:ext cx="2756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241AF6"/>
                </a:solidFill>
                <a:latin typeface="Arial" pitchFamily="34" charset="0"/>
                <a:ea typeface="Calibri"/>
                <a:cs typeface="Arial" pitchFamily="34" charset="0"/>
              </a:rPr>
              <a:t>Береги Родину </a:t>
            </a:r>
            <a:endParaRPr lang="ru-RU" sz="2800" dirty="0">
              <a:solidFill>
                <a:srgbClr val="241AF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30750" y="1628800"/>
            <a:ext cx="27163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241AF6"/>
                </a:solidFill>
                <a:latin typeface="Arial" pitchFamily="34" charset="0"/>
                <a:ea typeface="Calibri"/>
                <a:cs typeface="Arial" pitchFamily="34" charset="0"/>
              </a:rPr>
              <a:t>как зеницу ока.</a:t>
            </a:r>
            <a:endParaRPr lang="ru-RU" sz="2800" dirty="0">
              <a:solidFill>
                <a:srgbClr val="241AF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7354" y="2060848"/>
            <a:ext cx="59491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241AF6"/>
                </a:solidFill>
                <a:latin typeface="Arial" pitchFamily="34" charset="0"/>
                <a:ea typeface="Calibri"/>
                <a:cs typeface="Arial" pitchFamily="34" charset="0"/>
              </a:rPr>
              <a:t>На чужбине и калач не в радость, </a:t>
            </a:r>
            <a:endParaRPr lang="ru-RU" sz="2800" dirty="0">
              <a:solidFill>
                <a:srgbClr val="241AF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53744" y="2042381"/>
            <a:ext cx="4641784" cy="1083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241AF6"/>
                </a:solidFill>
                <a:latin typeface="Arial" pitchFamily="34" charset="0"/>
                <a:ea typeface="Calibri"/>
                <a:cs typeface="Arial" pitchFamily="34" charset="0"/>
              </a:rPr>
              <a:t>              а </a:t>
            </a:r>
            <a:r>
              <a:rPr lang="ru-RU" sz="2800" dirty="0">
                <a:solidFill>
                  <a:srgbClr val="241AF6"/>
                </a:solidFill>
                <a:latin typeface="Arial" pitchFamily="34" charset="0"/>
                <a:ea typeface="Calibri"/>
                <a:cs typeface="Arial" pitchFamily="34" charset="0"/>
              </a:rPr>
              <a:t>на родине </a:t>
            </a:r>
            <a:endParaRPr lang="ru-RU" sz="2800" dirty="0" smtClean="0">
              <a:solidFill>
                <a:srgbClr val="241AF6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241AF6"/>
                </a:solidFill>
                <a:latin typeface="Arial" pitchFamily="34" charset="0"/>
                <a:ea typeface="Calibri"/>
                <a:cs typeface="Arial" pitchFamily="34" charset="0"/>
              </a:rPr>
              <a:t>и </a:t>
            </a:r>
            <a:r>
              <a:rPr lang="ru-RU" sz="2800" dirty="0">
                <a:solidFill>
                  <a:srgbClr val="241AF6"/>
                </a:solidFill>
                <a:latin typeface="Arial" pitchFamily="34" charset="0"/>
                <a:ea typeface="Calibri"/>
                <a:cs typeface="Arial" pitchFamily="34" charset="0"/>
              </a:rPr>
              <a:t>чёрный хлеб в сладость.</a:t>
            </a:r>
            <a:endParaRPr lang="ru-RU" sz="2800" dirty="0">
              <a:solidFill>
                <a:srgbClr val="241AF6"/>
              </a:solidFill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7504" y="2905780"/>
            <a:ext cx="5371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241AF6"/>
                </a:solidFill>
                <a:latin typeface="Arial" pitchFamily="34" charset="0"/>
                <a:ea typeface="Calibri"/>
                <a:cs typeface="Arial" pitchFamily="34" charset="0"/>
              </a:rPr>
              <a:t>Одна у человека родная мать, </a:t>
            </a:r>
            <a:endParaRPr lang="ru-RU" sz="2800" dirty="0">
              <a:solidFill>
                <a:srgbClr val="241AF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20072" y="2905780"/>
            <a:ext cx="38012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241AF6"/>
                </a:solidFill>
                <a:latin typeface="Arial" pitchFamily="34" charset="0"/>
                <a:ea typeface="Calibri"/>
                <a:cs typeface="Arial" pitchFamily="34" charset="0"/>
              </a:rPr>
              <a:t>одна у него и Родина. </a:t>
            </a:r>
            <a:endParaRPr lang="ru-RU" sz="2800" dirty="0">
              <a:solidFill>
                <a:srgbClr val="241AF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7354" y="5191439"/>
            <a:ext cx="32105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241AF6"/>
                </a:solidFill>
                <a:latin typeface="Arial" pitchFamily="34" charset="0"/>
                <a:ea typeface="Calibri"/>
                <a:cs typeface="Arial" pitchFamily="34" charset="0"/>
              </a:rPr>
              <a:t>Если народ един, </a:t>
            </a:r>
            <a:endParaRPr lang="ru-RU" sz="2800" dirty="0">
              <a:solidFill>
                <a:srgbClr val="241AF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03848" y="5191439"/>
            <a:ext cx="2726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241AF6"/>
                </a:solidFill>
                <a:latin typeface="Arial" pitchFamily="34" charset="0"/>
                <a:ea typeface="Calibri"/>
                <a:cs typeface="Arial" pitchFamily="34" charset="0"/>
              </a:rPr>
              <a:t>он непобедим. </a:t>
            </a:r>
            <a:endParaRPr lang="ru-RU" sz="2800" dirty="0">
              <a:solidFill>
                <a:srgbClr val="241AF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0252" y="4653382"/>
            <a:ext cx="40358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241AF6"/>
                </a:solidFill>
                <a:latin typeface="Arial" pitchFamily="34" charset="0"/>
                <a:ea typeface="Calibri"/>
                <a:cs typeface="Arial" pitchFamily="34" charset="0"/>
              </a:rPr>
              <a:t>И лес шумит дружней, </a:t>
            </a:r>
            <a:endParaRPr lang="ru-RU" sz="2800" dirty="0">
              <a:solidFill>
                <a:srgbClr val="241AF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23928" y="4653382"/>
            <a:ext cx="39204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241AF6"/>
                </a:solidFill>
                <a:latin typeface="Arial" pitchFamily="34" charset="0"/>
                <a:ea typeface="Calibri"/>
                <a:cs typeface="Arial" pitchFamily="34" charset="0"/>
              </a:rPr>
              <a:t>когда деревьев много.</a:t>
            </a:r>
            <a:endParaRPr lang="ru-RU" sz="2800" dirty="0">
              <a:solidFill>
                <a:srgbClr val="241AF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7354" y="5714659"/>
            <a:ext cx="53807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241AF6"/>
                </a:solidFill>
                <a:latin typeface="Arial" pitchFamily="34" charset="0"/>
                <a:ea typeface="Calibri"/>
                <a:cs typeface="Arial" pitchFamily="34" charset="0"/>
              </a:rPr>
              <a:t>Народная дружба и братство - </a:t>
            </a:r>
            <a:endParaRPr lang="ru-RU" sz="2800" dirty="0">
              <a:solidFill>
                <a:srgbClr val="241AF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36133" y="5714659"/>
            <a:ext cx="295978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241AF6"/>
                </a:solidFill>
                <a:latin typeface="Arial" pitchFamily="34" charset="0"/>
                <a:ea typeface="Calibri"/>
                <a:cs typeface="Arial" pitchFamily="34" charset="0"/>
              </a:rPr>
              <a:t>дороже всякого </a:t>
            </a:r>
            <a:endParaRPr lang="ru-RU" sz="2800" dirty="0" smtClean="0">
              <a:solidFill>
                <a:srgbClr val="241AF6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r"/>
            <a:r>
              <a:rPr lang="ru-RU" sz="2800" dirty="0" smtClean="0">
                <a:solidFill>
                  <a:srgbClr val="241AF6"/>
                </a:solidFill>
                <a:latin typeface="Arial" pitchFamily="34" charset="0"/>
                <a:ea typeface="Calibri"/>
                <a:cs typeface="Arial" pitchFamily="34" charset="0"/>
              </a:rPr>
              <a:t>богатства</a:t>
            </a:r>
            <a:r>
              <a:rPr lang="ru-RU" sz="2800" dirty="0">
                <a:solidFill>
                  <a:srgbClr val="241AF6"/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  <a:endParaRPr lang="ru-RU" sz="2800" dirty="0">
              <a:solidFill>
                <a:srgbClr val="241AF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12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609</TotalTime>
  <Words>184</Words>
  <Application>Microsoft Office PowerPoint</Application>
  <PresentationFormat>Экран (4:3)</PresentationFormat>
  <Paragraphs>49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XTreme.ws</cp:lastModifiedBy>
  <cp:revision>38</cp:revision>
  <dcterms:created xsi:type="dcterms:W3CDTF">2014-10-26T07:37:50Z</dcterms:created>
  <dcterms:modified xsi:type="dcterms:W3CDTF">2015-09-18T05:06:43Z</dcterms:modified>
</cp:coreProperties>
</file>