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4" r:id="rId4"/>
    <p:sldId id="266" r:id="rId5"/>
    <p:sldId id="267" r:id="rId6"/>
    <p:sldId id="271" r:id="rId7"/>
    <p:sldId id="272" r:id="rId8"/>
    <p:sldId id="259" r:id="rId9"/>
    <p:sldId id="263" r:id="rId10"/>
    <p:sldId id="262" r:id="rId11"/>
    <p:sldId id="261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53E54C-0B4B-4B8C-AF6A-77286723EC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wmf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8.gif"/><Relationship Id="rId7" Type="http://schemas.openxmlformats.org/officeDocument/2006/relationships/image" Target="../media/image21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Relationship Id="rId6" Type="http://schemas.openxmlformats.org/officeDocument/2006/relationships/slide" Target="slide12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</a:rPr>
              <a:t>Урок обучения грамоте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1 класс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27150" y="612775"/>
            <a:ext cx="4273550" cy="1143000"/>
          </a:xfrm>
        </p:spPr>
        <p:txBody>
          <a:bodyPr/>
          <a:lstStyle/>
          <a:p>
            <a:r>
              <a:rPr lang="ru-RU" sz="5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Ребусы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08413" cy="4114800"/>
          </a:xfrm>
        </p:spPr>
        <p:txBody>
          <a:bodyPr/>
          <a:lstStyle/>
          <a:p>
            <a:pPr>
              <a:buFontTx/>
              <a:buNone/>
            </a:pPr>
            <a:endParaRPr lang="ru-RU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97375" y="1979613"/>
            <a:ext cx="3817938" cy="4106862"/>
          </a:xfrm>
        </p:spPr>
        <p:txBody>
          <a:bodyPr/>
          <a:lstStyle/>
          <a:p>
            <a:pPr>
              <a:buFontTx/>
              <a:buNone/>
            </a:pPr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76825" y="908050"/>
            <a:ext cx="3744913" cy="2663825"/>
            <a:chOff x="144" y="1872"/>
            <a:chExt cx="2304" cy="1299"/>
          </a:xfrm>
        </p:grpSpPr>
        <p:sp>
          <p:nvSpPr>
            <p:cNvPr id="34822" name="WordArt 6"/>
            <p:cNvSpPr>
              <a:spLocks noChangeArrowheads="1" noChangeShapeType="1" noTextEdit="1"/>
            </p:cNvSpPr>
            <p:nvPr/>
          </p:nvSpPr>
          <p:spPr bwMode="auto">
            <a:xfrm rot="5400000">
              <a:off x="646" y="1370"/>
              <a:ext cx="1299" cy="2304"/>
            </a:xfrm>
            <a:prstGeom prst="rect">
              <a:avLst/>
            </a:prstGeom>
          </p:spPr>
          <p:txBody>
            <a:bodyPr vert="wordArt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ru-RU" sz="3600" kern="10"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solidFill>
                    <a:srgbClr val="339966"/>
                  </a:solidFill>
                  <a:latin typeface="Arial"/>
                  <a:cs typeface="Arial"/>
                </a:rPr>
                <a:t>А</a:t>
              </a:r>
            </a:p>
          </p:txBody>
        </p:sp>
        <p:sp>
          <p:nvSpPr>
            <p:cNvPr id="34823" name="Rectangle 7"/>
            <p:cNvSpPr>
              <a:spLocks noChangeArrowheads="1"/>
            </p:cNvSpPr>
            <p:nvPr/>
          </p:nvSpPr>
          <p:spPr bwMode="auto">
            <a:xfrm>
              <a:off x="961" y="2256"/>
              <a:ext cx="704" cy="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4000">
                  <a:latin typeface="Tahoma" pitchFamily="34" charset="0"/>
                </a:rPr>
                <a:t>сла</a:t>
              </a:r>
            </a:p>
          </p:txBody>
        </p:sp>
      </p:grp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2244725" y="3843338"/>
            <a:ext cx="9874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latin typeface="Tahoma" pitchFamily="34" charset="0"/>
              </a:rPr>
              <a:t>тра</a:t>
            </a:r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492375"/>
            <a:ext cx="273685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6372225" y="3860800"/>
            <a:ext cx="1943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4000" b="1">
                <a:solidFill>
                  <a:schemeClr val="tx2"/>
                </a:solidFill>
                <a:latin typeface="Tahoma" pitchFamily="34" charset="0"/>
              </a:rPr>
              <a:t>сл</a:t>
            </a:r>
            <a:r>
              <a:rPr lang="ru-RU" sz="4000" b="1">
                <a:solidFill>
                  <a:srgbClr val="CC3300"/>
                </a:solidFill>
                <a:latin typeface="Tahoma" pitchFamily="34" charset="0"/>
              </a:rPr>
              <a:t>а</a:t>
            </a:r>
            <a:r>
              <a:rPr lang="ru-RU" sz="4000" b="1">
                <a:solidFill>
                  <a:schemeClr val="tx2"/>
                </a:solidFill>
                <a:latin typeface="Tahoma" pitchFamily="34" charset="0"/>
              </a:rPr>
              <a:t>-в</a:t>
            </a:r>
            <a:r>
              <a:rPr lang="ru-RU" sz="4000" b="1">
                <a:solidFill>
                  <a:srgbClr val="CC3300"/>
                </a:solidFill>
                <a:latin typeface="Tahoma" pitchFamily="34" charset="0"/>
              </a:rPr>
              <a:t>а</a:t>
            </a: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627313" y="5445125"/>
            <a:ext cx="2162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4000" b="1">
                <a:solidFill>
                  <a:schemeClr val="tx2"/>
                </a:solidFill>
                <a:latin typeface="Tahoma" pitchFamily="34" charset="0"/>
              </a:rPr>
              <a:t>тр</a:t>
            </a:r>
            <a:r>
              <a:rPr lang="ru-RU" sz="4000" b="1">
                <a:solidFill>
                  <a:srgbClr val="CC3300"/>
                </a:solidFill>
                <a:latin typeface="Tahoma" pitchFamily="34" charset="0"/>
              </a:rPr>
              <a:t>а</a:t>
            </a:r>
            <a:r>
              <a:rPr lang="ru-RU" sz="4000" b="1">
                <a:solidFill>
                  <a:schemeClr val="tx2"/>
                </a:solidFill>
                <a:latin typeface="Tahoma" pitchFamily="34" charset="0"/>
              </a:rPr>
              <a:t>-в</a:t>
            </a:r>
            <a:r>
              <a:rPr lang="ru-RU" sz="4000" b="1">
                <a:solidFill>
                  <a:srgbClr val="CC3300"/>
                </a:solidFill>
                <a:latin typeface="Tahoma" pitchFamily="34" charset="0"/>
              </a:rPr>
              <a:t>а</a:t>
            </a:r>
          </a:p>
        </p:txBody>
      </p:sp>
      <p:sp>
        <p:nvSpPr>
          <p:cNvPr id="34828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453188"/>
            <a:ext cx="288925" cy="215900"/>
          </a:xfrm>
          <a:prstGeom prst="actionButtonHome">
            <a:avLst/>
          </a:prstGeom>
          <a:solidFill>
            <a:schemeClr val="accent2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H="1">
            <a:off x="4572000" y="5516563"/>
            <a:ext cx="144463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H="1">
            <a:off x="7235825" y="3933825"/>
            <a:ext cx="144463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/>
      <p:bldP spid="34827" grpId="0"/>
      <p:bldP spid="34829" grpId="0" animBg="1"/>
      <p:bldP spid="348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Слово рассыпалось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58888" y="2492375"/>
            <a:ext cx="2592387" cy="4114800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>
                <a:solidFill>
                  <a:srgbClr val="CC3300"/>
                </a:solidFill>
              </a:rPr>
              <a:t>а</a:t>
            </a:r>
            <a:r>
              <a:rPr lang="ru-RU" sz="4400" b="1">
                <a:solidFill>
                  <a:schemeClr val="tx2"/>
                </a:solidFill>
              </a:rPr>
              <a:t>мрт</a:t>
            </a:r>
          </a:p>
          <a:p>
            <a:pPr>
              <a:buFontTx/>
              <a:buNone/>
            </a:pPr>
            <a:r>
              <a:rPr lang="ru-RU" sz="4400" b="1">
                <a:solidFill>
                  <a:srgbClr val="CC0000"/>
                </a:solidFill>
              </a:rPr>
              <a:t>аа</a:t>
            </a:r>
            <a:r>
              <a:rPr lang="ru-RU" sz="4400" b="1">
                <a:solidFill>
                  <a:schemeClr val="tx2"/>
                </a:solidFill>
              </a:rPr>
              <a:t>мм</a:t>
            </a:r>
          </a:p>
          <a:p>
            <a:pPr>
              <a:buFontTx/>
              <a:buNone/>
            </a:pPr>
            <a:r>
              <a:rPr lang="ru-RU" sz="4400" b="1">
                <a:solidFill>
                  <a:srgbClr val="CC0000"/>
                </a:solidFill>
              </a:rPr>
              <a:t>а</a:t>
            </a:r>
            <a:r>
              <a:rPr lang="ru-RU" sz="4400" b="1">
                <a:solidFill>
                  <a:schemeClr val="tx2"/>
                </a:solidFill>
              </a:rPr>
              <a:t>зубр</a:t>
            </a:r>
          </a:p>
          <a:p>
            <a:pPr>
              <a:buFontTx/>
              <a:buNone/>
            </a:pPr>
            <a:r>
              <a:rPr lang="ru-RU" sz="4400" b="1">
                <a:solidFill>
                  <a:srgbClr val="CC0000"/>
                </a:solidFill>
              </a:rPr>
              <a:t>а</a:t>
            </a:r>
            <a:r>
              <a:rPr lang="ru-RU" sz="4400" b="1">
                <a:solidFill>
                  <a:schemeClr val="tx2"/>
                </a:solidFill>
              </a:rPr>
              <a:t>с</a:t>
            </a:r>
            <a:r>
              <a:rPr lang="ru-RU" sz="4400" b="1">
                <a:solidFill>
                  <a:srgbClr val="CC0000"/>
                </a:solidFill>
              </a:rPr>
              <a:t>а</a:t>
            </a:r>
            <a:r>
              <a:rPr lang="ru-RU" sz="4400" b="1">
                <a:solidFill>
                  <a:schemeClr val="tx2"/>
                </a:solidFill>
              </a:rPr>
              <a:t>н</a:t>
            </a:r>
            <a:r>
              <a:rPr lang="ru-RU" sz="4400" b="1">
                <a:solidFill>
                  <a:srgbClr val="CC0000"/>
                </a:solidFill>
              </a:rPr>
              <a:t>а</a:t>
            </a:r>
            <a:r>
              <a:rPr lang="ru-RU" sz="4400" b="1">
                <a:solidFill>
                  <a:schemeClr val="tx2"/>
                </a:solidFill>
              </a:rPr>
              <a:t>н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2492375"/>
            <a:ext cx="2952750" cy="3671888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>
                <a:solidFill>
                  <a:schemeClr val="tx2"/>
                </a:solidFill>
              </a:rPr>
              <a:t>м</a:t>
            </a:r>
            <a:r>
              <a:rPr lang="ru-RU" sz="4400" b="1">
                <a:solidFill>
                  <a:srgbClr val="CC0000"/>
                </a:solidFill>
              </a:rPr>
              <a:t>а</a:t>
            </a:r>
            <a:r>
              <a:rPr lang="ru-RU" sz="4400" b="1">
                <a:solidFill>
                  <a:schemeClr val="tx2"/>
                </a:solidFill>
              </a:rPr>
              <a:t>рт</a:t>
            </a:r>
          </a:p>
          <a:p>
            <a:pPr>
              <a:buFontTx/>
              <a:buNone/>
            </a:pPr>
            <a:r>
              <a:rPr lang="ru-RU" sz="4400" b="1">
                <a:solidFill>
                  <a:schemeClr val="tx2"/>
                </a:solidFill>
              </a:rPr>
              <a:t>м</a:t>
            </a:r>
            <a:r>
              <a:rPr lang="ru-RU" sz="4400" b="1">
                <a:solidFill>
                  <a:srgbClr val="CC0000"/>
                </a:solidFill>
              </a:rPr>
              <a:t>а</a:t>
            </a:r>
            <a:r>
              <a:rPr lang="ru-RU" sz="4400" b="1">
                <a:solidFill>
                  <a:schemeClr val="tx2"/>
                </a:solidFill>
              </a:rPr>
              <a:t>-м</a:t>
            </a:r>
            <a:r>
              <a:rPr lang="ru-RU" sz="4400" b="1">
                <a:solidFill>
                  <a:srgbClr val="CC0000"/>
                </a:solidFill>
              </a:rPr>
              <a:t>а</a:t>
            </a:r>
          </a:p>
          <a:p>
            <a:pPr>
              <a:buFontTx/>
              <a:buNone/>
            </a:pPr>
            <a:r>
              <a:rPr lang="ru-RU" sz="4400" b="1">
                <a:solidFill>
                  <a:srgbClr val="CC0000"/>
                </a:solidFill>
              </a:rPr>
              <a:t>а</a:t>
            </a:r>
            <a:r>
              <a:rPr lang="ru-RU" sz="4400" b="1">
                <a:solidFill>
                  <a:schemeClr val="tx2"/>
                </a:solidFill>
              </a:rPr>
              <a:t>р-буз</a:t>
            </a:r>
          </a:p>
          <a:p>
            <a:pPr>
              <a:buFontTx/>
              <a:buNone/>
            </a:pPr>
            <a:r>
              <a:rPr lang="ru-RU" sz="4400" b="1">
                <a:solidFill>
                  <a:srgbClr val="CC0000"/>
                </a:solidFill>
              </a:rPr>
              <a:t>а</a:t>
            </a:r>
            <a:r>
              <a:rPr lang="ru-RU" sz="4400" b="1">
                <a:solidFill>
                  <a:schemeClr val="tx2"/>
                </a:solidFill>
              </a:rPr>
              <a:t>-н</a:t>
            </a:r>
            <a:r>
              <a:rPr lang="ru-RU" sz="4400" b="1">
                <a:solidFill>
                  <a:srgbClr val="CC0000"/>
                </a:solidFill>
              </a:rPr>
              <a:t>а</a:t>
            </a:r>
            <a:r>
              <a:rPr lang="ru-RU" sz="4400" b="1">
                <a:solidFill>
                  <a:schemeClr val="tx2"/>
                </a:solidFill>
              </a:rPr>
              <a:t>-н</a:t>
            </a:r>
            <a:r>
              <a:rPr lang="ru-RU" sz="4400" b="1">
                <a:solidFill>
                  <a:srgbClr val="CC0000"/>
                </a:solidFill>
              </a:rPr>
              <a:t>а</a:t>
            </a:r>
            <a:r>
              <a:rPr lang="ru-RU" sz="4400" b="1">
                <a:solidFill>
                  <a:schemeClr val="tx2"/>
                </a:solidFill>
              </a:rPr>
              <a:t>с</a:t>
            </a:r>
          </a:p>
        </p:txBody>
      </p:sp>
      <p:sp>
        <p:nvSpPr>
          <p:cNvPr id="3277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453188"/>
            <a:ext cx="288925" cy="215900"/>
          </a:xfrm>
          <a:prstGeom prst="actionButtonHome">
            <a:avLst/>
          </a:prstGeom>
          <a:solidFill>
            <a:schemeClr val="accent2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>
            <a:off x="6588125" y="4149725"/>
            <a:ext cx="71438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>
            <a:off x="5940425" y="3357563"/>
            <a:ext cx="71438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7092950" y="4941888"/>
            <a:ext cx="71438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75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 advAuto="0"/>
      <p:bldP spid="32774" grpId="0" animBg="1"/>
      <p:bldP spid="32775" grpId="0" animBg="1"/>
      <p:bldP spid="327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039812"/>
          </a:xfrm>
        </p:spPr>
        <p:txBody>
          <a:bodyPr/>
          <a:lstStyle/>
          <a:p>
            <a:r>
              <a:rPr lang="ru-RU" sz="6000" b="1"/>
              <a:t>Желаем успехов!</a:t>
            </a:r>
          </a:p>
        </p:txBody>
      </p:sp>
      <p:pic>
        <p:nvPicPr>
          <p:cNvPr id="177158" name="Picture 6" descr="дарю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1200" y="1398588"/>
            <a:ext cx="5638800" cy="5286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Копия (2) 386470a5767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4076700"/>
            <a:ext cx="2232025" cy="2173288"/>
          </a:xfrm>
          <a:prstGeom prst="rect">
            <a:avLst/>
          </a:prstGeom>
          <a:noFill/>
        </p:spPr>
      </p:pic>
      <p:pic>
        <p:nvPicPr>
          <p:cNvPr id="13315" name="Picture 3" descr="2023bb5324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628775"/>
            <a:ext cx="2232025" cy="1655763"/>
          </a:xfrm>
          <a:prstGeom prst="rect">
            <a:avLst/>
          </a:prstGeom>
          <a:noFill/>
        </p:spPr>
      </p:pic>
      <p:pic>
        <p:nvPicPr>
          <p:cNvPr id="13316" name="Picture 4" descr="Копия 07f6419331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005263"/>
            <a:ext cx="2192338" cy="2263775"/>
          </a:xfrm>
          <a:prstGeom prst="rect">
            <a:avLst/>
          </a:prstGeom>
          <a:noFill/>
        </p:spPr>
      </p:pic>
      <p:pic>
        <p:nvPicPr>
          <p:cNvPr id="13317" name="Picture 5" descr="Копия (2) 07f6419331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25" y="1628775"/>
            <a:ext cx="2305050" cy="1966913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>
          <a:xfrm>
            <a:off x="971550" y="609600"/>
            <a:ext cx="8020050" cy="1143000"/>
          </a:xfrm>
          <a:noFill/>
          <a:ln/>
        </p:spPr>
        <p:txBody>
          <a:bodyPr lIns="91440" tIns="45720" rIns="91440" bIns="45720">
            <a:normAutofit fontScale="90000"/>
          </a:bodyPr>
          <a:lstStyle/>
          <a:p>
            <a:r>
              <a:rPr lang="ru-RU" sz="4000" b="1"/>
              <a:t>О чём рассказывают эти рисунки?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779838" y="4868863"/>
            <a:ext cx="1439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latin typeface="Verdana" pitchFamily="34" charset="0"/>
              </a:rPr>
              <a:t>звуки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635375" y="2492375"/>
            <a:ext cx="1657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latin typeface="Verdana" pitchFamily="34" charset="0"/>
              </a:rPr>
              <a:t>буквы</a:t>
            </a:r>
          </a:p>
        </p:txBody>
      </p:sp>
      <p:pic>
        <p:nvPicPr>
          <p:cNvPr id="13321" name="Picture 9" descr="znak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2420938"/>
            <a:ext cx="1008062" cy="654050"/>
          </a:xfrm>
          <a:prstGeom prst="rect">
            <a:avLst/>
          </a:prstGeom>
          <a:noFill/>
        </p:spPr>
      </p:pic>
      <p:pic>
        <p:nvPicPr>
          <p:cNvPr id="13322" name="Picture 10" descr="znak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2492375"/>
            <a:ext cx="1008062" cy="654050"/>
          </a:xfrm>
          <a:prstGeom prst="rect">
            <a:avLst/>
          </a:prstGeom>
          <a:noFill/>
        </p:spPr>
      </p:pic>
      <p:pic>
        <p:nvPicPr>
          <p:cNvPr id="13323" name="Picture 11" descr="znak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4797425"/>
            <a:ext cx="1008062" cy="654050"/>
          </a:xfrm>
          <a:prstGeom prst="rect">
            <a:avLst/>
          </a:prstGeom>
          <a:noFill/>
        </p:spPr>
      </p:pic>
      <p:pic>
        <p:nvPicPr>
          <p:cNvPr id="13324" name="Picture 12" descr="znak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4724400"/>
            <a:ext cx="1008062" cy="65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05d93436b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82088" cy="6858000"/>
          </a:xfrm>
          <a:prstGeom prst="rect">
            <a:avLst/>
          </a:prstGeom>
          <a:noFill/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11188" y="1628775"/>
            <a:ext cx="3816350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/>
              <a:t>Он бывает тихим, громким,</a:t>
            </a:r>
          </a:p>
          <a:p>
            <a:r>
              <a:rPr lang="ru-RU" sz="2400" b="1" i="1"/>
              <a:t>А еще глухим и звонким.</a:t>
            </a:r>
          </a:p>
          <a:p>
            <a:r>
              <a:rPr lang="ru-RU" sz="2400" b="1" i="1"/>
              <a:t>Рот ему как дом родной,</a:t>
            </a:r>
          </a:p>
          <a:p>
            <a:r>
              <a:rPr lang="ru-RU" sz="2400" b="1" i="1"/>
              <a:t>Из него летит волной.</a:t>
            </a:r>
          </a:p>
          <a:p>
            <a:r>
              <a:rPr lang="ru-RU" sz="2400" b="1" i="1"/>
              <a:t>Любит с эхом подразниться,</a:t>
            </a:r>
          </a:p>
          <a:p>
            <a:r>
              <a:rPr lang="ru-RU" sz="2400" b="1" i="1"/>
              <a:t>В барабане схорониться.</a:t>
            </a:r>
          </a:p>
          <a:p>
            <a:r>
              <a:rPr lang="ru-RU" sz="2400" b="1" i="1"/>
              <a:t>Если где услышим стук,</a:t>
            </a:r>
          </a:p>
          <a:p>
            <a:r>
              <a:rPr lang="ru-RU" sz="2400" b="1" i="1"/>
              <a:t>Значит к нам добрался…</a:t>
            </a:r>
            <a:r>
              <a:rPr lang="ru-RU" sz="2800" b="1" i="1"/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156325" y="2682875"/>
            <a:ext cx="109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CC0000"/>
                </a:solidFill>
              </a:rPr>
              <a:t>звук</a:t>
            </a:r>
            <a:endParaRPr lang="ru-RU" sz="4000">
              <a:latin typeface="Arial" charset="0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555875" y="260350"/>
            <a:ext cx="4032250" cy="914400"/>
          </a:xfrm>
          <a:prstGeom prst="roundRect">
            <a:avLst>
              <a:gd name="adj" fmla="val 16667"/>
            </a:avLst>
          </a:prstGeom>
          <a:solidFill>
            <a:srgbClr val="CCFF66">
              <a:alpha val="57001"/>
            </a:srgbClr>
          </a:solidFill>
          <a:ln w="38100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990000"/>
                </a:solidFill>
              </a:rPr>
              <a:t>Доскажи словечко</a:t>
            </a:r>
          </a:p>
        </p:txBody>
      </p:sp>
      <p:pic>
        <p:nvPicPr>
          <p:cNvPr id="17416" name="Picture 8" descr="6a3914a94a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3663" y="2420938"/>
            <a:ext cx="644525" cy="129698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05d93436b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0"/>
            <a:ext cx="9082087" cy="6858000"/>
          </a:xfrm>
          <a:prstGeom prst="rect">
            <a:avLst/>
          </a:prstGeom>
          <a:noFill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4213" y="2060575"/>
            <a:ext cx="3816350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/>
              <a:t>Воздух свободно идет через рот,</a:t>
            </a:r>
          </a:p>
          <a:p>
            <a:r>
              <a:rPr lang="ru-RU" sz="2400" b="1" i="1"/>
              <a:t>Нет препятствий разных,</a:t>
            </a:r>
          </a:p>
          <a:p>
            <a:r>
              <a:rPr lang="ru-RU" sz="2400" b="1" i="1"/>
              <a:t>Голос участвует, голос поет</a:t>
            </a:r>
            <a:endParaRPr lang="ru-RU" altLang="ja-JP" sz="2400" b="1" i="1"/>
          </a:p>
          <a:p>
            <a:r>
              <a:rPr lang="ru-RU" altLang="ja-JP" sz="2400" b="1" i="1"/>
              <a:t>Звук получается…</a:t>
            </a:r>
            <a:r>
              <a:rPr lang="ru-RU" sz="2800" b="1" i="1"/>
              <a:t>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795963" y="2609850"/>
            <a:ext cx="2028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CC0000"/>
                </a:solidFill>
              </a:rPr>
              <a:t>гласный</a:t>
            </a: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2627313" y="333375"/>
            <a:ext cx="4032250" cy="914400"/>
          </a:xfrm>
          <a:prstGeom prst="roundRect">
            <a:avLst>
              <a:gd name="adj" fmla="val 16667"/>
            </a:avLst>
          </a:prstGeom>
          <a:solidFill>
            <a:srgbClr val="CCFF66">
              <a:alpha val="57001"/>
            </a:srgbClr>
          </a:solidFill>
          <a:ln w="38100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990000"/>
                </a:solidFill>
              </a:rPr>
              <a:t>Доскажи словечко</a:t>
            </a:r>
          </a:p>
        </p:txBody>
      </p:sp>
      <p:pic>
        <p:nvPicPr>
          <p:cNvPr id="18440" name="Picture 8" descr="6a3914a94a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6538" y="2276475"/>
            <a:ext cx="715962" cy="14398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b05d93436b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3" y="0"/>
            <a:ext cx="9082087" cy="6858000"/>
          </a:xfrm>
          <a:prstGeom prst="rect">
            <a:avLst/>
          </a:prstGeom>
          <a:noFill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4213" y="1412875"/>
            <a:ext cx="460851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/>
              <a:t>А какие звуки согласны</a:t>
            </a:r>
          </a:p>
          <a:p>
            <a:r>
              <a:rPr lang="ru-RU" sz="2400" b="1" i="1"/>
              <a:t>Шелестеть, шептать, скрипеть,</a:t>
            </a:r>
          </a:p>
          <a:p>
            <a:r>
              <a:rPr lang="ru-RU" sz="2400" b="1" i="1"/>
              <a:t>Даже фыркать и шипеть,</a:t>
            </a:r>
          </a:p>
          <a:p>
            <a:r>
              <a:rPr lang="ru-RU" sz="2400" b="1" i="1"/>
              <a:t>Но не хочется им петь.</a:t>
            </a:r>
          </a:p>
          <a:p>
            <a:r>
              <a:rPr lang="ru-RU" sz="2400" b="1" i="1"/>
              <a:t>Ссс… - змеиный слышен свист.</a:t>
            </a:r>
          </a:p>
          <a:p>
            <a:r>
              <a:rPr lang="ru-RU" sz="2400" b="1" i="1"/>
              <a:t>Шшш… - шуршит опавший лист.</a:t>
            </a:r>
          </a:p>
          <a:p>
            <a:r>
              <a:rPr lang="ru-RU" sz="2400" b="1" i="1"/>
              <a:t>Жжж… - шмели в саду жужжат.</a:t>
            </a:r>
          </a:p>
          <a:p>
            <a:r>
              <a:rPr lang="ru-RU" sz="2400" b="1" i="1"/>
              <a:t>Ррр… - моторы тарахтят.</a:t>
            </a:r>
            <a:endParaRPr lang="ru-RU" sz="2800" b="1" i="1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795963" y="2609850"/>
            <a:ext cx="2508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CC0000"/>
                </a:solidFill>
              </a:rPr>
              <a:t>согласный</a:t>
            </a: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2627313" y="333375"/>
            <a:ext cx="4032250" cy="914400"/>
          </a:xfrm>
          <a:prstGeom prst="roundRect">
            <a:avLst>
              <a:gd name="adj" fmla="val 16667"/>
            </a:avLst>
          </a:prstGeom>
          <a:solidFill>
            <a:srgbClr val="CCFF66">
              <a:alpha val="57001"/>
            </a:srgbClr>
          </a:solidFill>
          <a:ln w="38100">
            <a:solidFill>
              <a:srgbClr val="808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i="1">
                <a:solidFill>
                  <a:srgbClr val="990000"/>
                </a:solidFill>
              </a:rPr>
              <a:t>Угадай!</a:t>
            </a:r>
          </a:p>
        </p:txBody>
      </p:sp>
      <p:pic>
        <p:nvPicPr>
          <p:cNvPr id="20488" name="Picture 8" descr="6a3914a94a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6538" y="2276475"/>
            <a:ext cx="715962" cy="14398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/>
              <a:t>Гласные буквы: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8800">
                <a:solidFill>
                  <a:srgbClr val="FF3300"/>
                </a:solidFill>
              </a:rPr>
              <a:t>  </a:t>
            </a:r>
            <a:r>
              <a:rPr lang="ru-RU" sz="9600">
                <a:solidFill>
                  <a:srgbClr val="FF3300"/>
                </a:solidFill>
              </a:rPr>
              <a:t>а о э у ы</a:t>
            </a:r>
          </a:p>
          <a:p>
            <a:pPr>
              <a:buFontTx/>
              <a:buNone/>
            </a:pPr>
            <a:r>
              <a:rPr lang="ru-RU" sz="9600">
                <a:solidFill>
                  <a:srgbClr val="FF3300"/>
                </a:solidFill>
              </a:rPr>
              <a:t>  я ё е ю 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/>
              <a:t>Гласные буквы: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8800">
                <a:solidFill>
                  <a:srgbClr val="FF3300"/>
                </a:solidFill>
              </a:rPr>
              <a:t>  </a:t>
            </a:r>
            <a:r>
              <a:rPr lang="ru-RU" sz="9600">
                <a:solidFill>
                  <a:srgbClr val="FF3300"/>
                </a:solidFill>
              </a:rPr>
              <a:t>а о э у ы</a:t>
            </a:r>
          </a:p>
          <a:p>
            <a:pPr>
              <a:buFontTx/>
              <a:buNone/>
            </a:pPr>
            <a:r>
              <a:rPr lang="ru-RU" sz="9600">
                <a:solidFill>
                  <a:srgbClr val="FF3300"/>
                </a:solidFill>
              </a:rPr>
              <a:t>  я ё е ю и</a:t>
            </a:r>
          </a:p>
        </p:txBody>
      </p:sp>
      <p:sp>
        <p:nvSpPr>
          <p:cNvPr id="172037" name="Oval 5"/>
          <p:cNvSpPr>
            <a:spLocks noChangeArrowheads="1"/>
          </p:cNvSpPr>
          <p:nvPr/>
        </p:nvSpPr>
        <p:spPr bwMode="auto">
          <a:xfrm>
            <a:off x="533400" y="3886200"/>
            <a:ext cx="762000" cy="762000"/>
          </a:xfrm>
          <a:prstGeom prst="ellipse">
            <a:avLst/>
          </a:prstGeom>
          <a:solidFill>
            <a:srgbClr val="0FC31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2038" name="Oval 6"/>
          <p:cNvSpPr>
            <a:spLocks noChangeArrowheads="1"/>
          </p:cNvSpPr>
          <p:nvPr/>
        </p:nvSpPr>
        <p:spPr bwMode="auto">
          <a:xfrm>
            <a:off x="457200" y="2133600"/>
            <a:ext cx="762000" cy="7620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6372225" y="188913"/>
            <a:ext cx="2447925" cy="1081087"/>
          </a:xfrm>
          <a:prstGeom prst="cloudCallout">
            <a:avLst>
              <a:gd name="adj1" fmla="val 18157"/>
              <a:gd name="adj2" fmla="val 28412"/>
            </a:avLst>
          </a:prstGeom>
          <a:gradFill rotWithShape="1">
            <a:gsLst>
              <a:gs pos="0">
                <a:srgbClr val="3399FF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3924300" y="1268413"/>
            <a:ext cx="1873250" cy="936625"/>
          </a:xfrm>
          <a:prstGeom prst="cloudCallout">
            <a:avLst>
              <a:gd name="adj1" fmla="val 25509"/>
              <a:gd name="adj2" fmla="val 34574"/>
            </a:avLst>
          </a:prstGeom>
          <a:gradFill rotWithShape="1">
            <a:gsLst>
              <a:gs pos="0">
                <a:srgbClr val="3399FF"/>
              </a:gs>
              <a:gs pos="100000">
                <a:srgbClr val="66FFFF"/>
              </a:gs>
            </a:gsLst>
            <a:lin ang="5400000" scaled="1"/>
          </a:gradFill>
          <a:ln w="952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539750" y="476250"/>
            <a:ext cx="2447925" cy="1081088"/>
          </a:xfrm>
          <a:prstGeom prst="cloudCallout">
            <a:avLst>
              <a:gd name="adj1" fmla="val 18157"/>
              <a:gd name="adj2" fmla="val 28412"/>
            </a:avLst>
          </a:prstGeom>
          <a:gradFill rotWithShape="1">
            <a:gsLst>
              <a:gs pos="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>
              <a:latin typeface="Arial" charset="0"/>
            </a:endParaRPr>
          </a:p>
        </p:txBody>
      </p:sp>
      <p:pic>
        <p:nvPicPr>
          <p:cNvPr id="39941" name="Picture 5" descr="j039856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636838"/>
            <a:ext cx="2016125" cy="2635250"/>
          </a:xfrm>
          <a:prstGeom prst="rect">
            <a:avLst/>
          </a:prstGeom>
          <a:noFill/>
        </p:spPr>
      </p:pic>
      <p:pic>
        <p:nvPicPr>
          <p:cNvPr id="39942" name="Picture 6" descr="30c5bf45d70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t="60089"/>
          <a:stretch>
            <a:fillRect/>
          </a:stretch>
        </p:blipFill>
        <p:spPr bwMode="auto">
          <a:xfrm>
            <a:off x="0" y="5157788"/>
            <a:ext cx="9144000" cy="1700212"/>
          </a:xfrm>
          <a:prstGeom prst="rect">
            <a:avLst/>
          </a:prstGeom>
          <a:noFill/>
        </p:spPr>
      </p:pic>
      <p:pic>
        <p:nvPicPr>
          <p:cNvPr id="39943" name="Picture 7" descr="2137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222" r="46965"/>
          <a:stretch>
            <a:fillRect/>
          </a:stretch>
        </p:blipFill>
        <p:spPr bwMode="auto">
          <a:xfrm>
            <a:off x="250825" y="4652963"/>
            <a:ext cx="1692275" cy="1993900"/>
          </a:xfrm>
          <a:prstGeom prst="rect">
            <a:avLst/>
          </a:prstGeom>
          <a:noFill/>
        </p:spPr>
      </p:pic>
      <p:pic>
        <p:nvPicPr>
          <p:cNvPr id="39944" name="Picture 8" descr="2137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965" t="30222"/>
          <a:stretch>
            <a:fillRect/>
          </a:stretch>
        </p:blipFill>
        <p:spPr bwMode="auto">
          <a:xfrm>
            <a:off x="3708400" y="4076700"/>
            <a:ext cx="1727200" cy="1993900"/>
          </a:xfrm>
          <a:prstGeom prst="rect">
            <a:avLst/>
          </a:prstGeom>
          <a:noFill/>
        </p:spPr>
      </p:pic>
      <p:pic>
        <p:nvPicPr>
          <p:cNvPr id="39945" name="Picture 9" descr="2137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222" r="46965"/>
          <a:stretch>
            <a:fillRect/>
          </a:stretch>
        </p:blipFill>
        <p:spPr bwMode="auto">
          <a:xfrm>
            <a:off x="3059113" y="3933825"/>
            <a:ext cx="1692275" cy="1993900"/>
          </a:xfrm>
          <a:prstGeom prst="rect">
            <a:avLst/>
          </a:prstGeom>
          <a:noFill/>
        </p:spPr>
      </p:pic>
      <p:pic>
        <p:nvPicPr>
          <p:cNvPr id="39946" name="Picture 10" descr="2137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965" t="30222"/>
          <a:stretch>
            <a:fillRect/>
          </a:stretch>
        </p:blipFill>
        <p:spPr bwMode="auto">
          <a:xfrm>
            <a:off x="5364163" y="4005263"/>
            <a:ext cx="1655762" cy="1993900"/>
          </a:xfrm>
          <a:prstGeom prst="rect">
            <a:avLst/>
          </a:prstGeom>
          <a:noFill/>
        </p:spPr>
      </p:pic>
      <p:pic>
        <p:nvPicPr>
          <p:cNvPr id="39947" name="Picture 11" descr="2137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278" r="68335"/>
          <a:stretch>
            <a:fillRect/>
          </a:stretch>
        </p:blipFill>
        <p:spPr bwMode="auto">
          <a:xfrm>
            <a:off x="3419475" y="4149725"/>
            <a:ext cx="865188" cy="1849438"/>
          </a:xfrm>
          <a:prstGeom prst="rect">
            <a:avLst/>
          </a:prstGeom>
          <a:noFill/>
        </p:spPr>
      </p:pic>
      <p:pic>
        <p:nvPicPr>
          <p:cNvPr id="39948" name="Picture 12" descr="Bee0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5" y="4149725"/>
            <a:ext cx="649288" cy="560388"/>
          </a:xfrm>
          <a:prstGeom prst="rect">
            <a:avLst/>
          </a:prstGeom>
          <a:noFill/>
        </p:spPr>
      </p:pic>
      <p:pic>
        <p:nvPicPr>
          <p:cNvPr id="39949" name="Picture 13" descr="Bee0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77243">
            <a:off x="3203575" y="2708275"/>
            <a:ext cx="647700" cy="560388"/>
          </a:xfrm>
          <a:prstGeom prst="rect">
            <a:avLst/>
          </a:prstGeom>
          <a:noFill/>
        </p:spPr>
      </p:pic>
      <p:pic>
        <p:nvPicPr>
          <p:cNvPr id="39950" name="Picture 14" descr="87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5013325"/>
            <a:ext cx="649287" cy="576263"/>
          </a:xfrm>
          <a:prstGeom prst="rect">
            <a:avLst/>
          </a:prstGeom>
          <a:noFill/>
        </p:spPr>
      </p:pic>
      <p:pic>
        <p:nvPicPr>
          <p:cNvPr id="39951" name="Picture 15" descr="Bee0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82442" flipH="1">
            <a:off x="5867400" y="2924175"/>
            <a:ext cx="647700" cy="560388"/>
          </a:xfrm>
          <a:prstGeom prst="rect">
            <a:avLst/>
          </a:prstGeom>
          <a:noFill/>
        </p:spPr>
      </p:pic>
      <p:pic>
        <p:nvPicPr>
          <p:cNvPr id="39952" name="Picture 1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 - винни пух.wav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9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49 -0.00023 L 0.72656 -0.00023 L 0.72656 -0.41828 L 0.04149 -0.41828 L 0.04149 -0.00023 Z " pathEditMode="relative" rAng="0" ptsTypes="FFFFF">
                                      <p:cBhvr>
                                        <p:cTn id="8" dur="3000" spd="-100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000"/>
                            </p:stCondLst>
                            <p:childTnLst>
                              <p:par>
                                <p:cTn id="42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50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9500"/>
                            </p:stCondLst>
                            <p:childTnLst>
                              <p:par>
                                <p:cTn id="6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16927 0.07361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5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9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500"/>
                            </p:stCondLst>
                            <p:childTnLst>
                              <p:par>
                                <p:cTn id="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2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4500"/>
                            </p:stCondLst>
                            <p:childTnLst>
                              <p:par>
                                <p:cTn id="7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9" dur="20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C -0.02865 0.12708 0.02552 0.26157 0.12135 0.30046 C 0.21736 0.33958 0.31875 0.26875 0.34809 0.14097 C 0.37708 0.01458 0.32257 -0.12107 0.22708 -0.15995 C 0.13125 -0.19908 0.02916 -0.12708 1.94444E-6 1.11111E-6 Z " pathEditMode="relative" rAng="-4378185" ptsTypes="fffff">
                                      <p:cBhvr>
                                        <p:cTn id="81" dur="2000" spd="-1000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5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3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3500"/>
                            </p:stCondLst>
                            <p:childTnLst>
                              <p:par>
                                <p:cTn id="8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6500"/>
                            </p:stCondLst>
                            <p:childTnLst>
                              <p:par>
                                <p:cTn id="9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1500"/>
                            </p:stCondLst>
                            <p:childTnLst>
                              <p:par>
                                <p:cTn id="9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2000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3500"/>
                            </p:stCondLst>
                            <p:childTnLst>
                              <p:par>
                                <p:cTn id="10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8" dur="2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5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6551612" cy="1055687"/>
          </a:xfrm>
        </p:spPr>
        <p:txBody>
          <a:bodyPr/>
          <a:lstStyle/>
          <a:p>
            <a:r>
              <a:rPr lang="ru-RU" sz="4000"/>
              <a:t>      </a:t>
            </a:r>
            <a:r>
              <a:rPr lang="ru-RU" sz="48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Отгадайте слово</a:t>
            </a:r>
          </a:p>
        </p:txBody>
      </p:sp>
      <p:pic>
        <p:nvPicPr>
          <p:cNvPr id="35843" name="Picture 3" descr="аист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628775"/>
            <a:ext cx="1905000" cy="1981200"/>
          </a:xfrm>
          <a:noFill/>
          <a:ln/>
        </p:spPr>
      </p:pic>
      <p:pic>
        <p:nvPicPr>
          <p:cNvPr id="35844" name="Picture 4" descr="голубь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797425"/>
            <a:ext cx="1608138" cy="1428750"/>
          </a:xfrm>
          <a:prstGeom prst="rect">
            <a:avLst/>
          </a:prstGeom>
          <a:noFill/>
        </p:spPr>
      </p:pic>
      <p:pic>
        <p:nvPicPr>
          <p:cNvPr id="35845" name="Picture 5" descr="утка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5157788"/>
            <a:ext cx="2520950" cy="1008062"/>
          </a:xfrm>
          <a:prstGeom prst="rect">
            <a:avLst/>
          </a:prstGeom>
          <a:noFill/>
        </p:spPr>
      </p:pic>
      <p:pic>
        <p:nvPicPr>
          <p:cNvPr id="35846" name="Picture 6" descr="тигр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1844675"/>
            <a:ext cx="1828800" cy="1981200"/>
          </a:xfrm>
          <a:prstGeom prst="rect">
            <a:avLst/>
          </a:prstGeom>
          <a:noFill/>
        </p:spPr>
      </p:pic>
      <p:sp>
        <p:nvSpPr>
          <p:cNvPr id="35847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453188"/>
            <a:ext cx="288925" cy="215900"/>
          </a:xfrm>
          <a:prstGeom prst="actionButtonHome">
            <a:avLst/>
          </a:prstGeom>
          <a:solidFill>
            <a:schemeClr val="accent2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2411413" y="2565400"/>
            <a:ext cx="144462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5849" name="Picture 9" descr="e3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08763" y="4508500"/>
            <a:ext cx="1614487" cy="1657350"/>
          </a:xfrm>
          <a:prstGeom prst="rect">
            <a:avLst/>
          </a:prstGeom>
          <a:noFill/>
        </p:spPr>
      </p:pic>
      <p:pic>
        <p:nvPicPr>
          <p:cNvPr id="35850" name="Picture 10" descr="camel6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3573463"/>
            <a:ext cx="1533525" cy="1438275"/>
          </a:xfrm>
          <a:prstGeom prst="rect">
            <a:avLst/>
          </a:prstGeom>
          <a:noFill/>
        </p:spPr>
      </p:pic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611188" y="2636838"/>
            <a:ext cx="360362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7200" b="1">
                <a:solidFill>
                  <a:srgbClr val="CC0000"/>
                </a:solidFill>
                <a:latin typeface="Tahoma" pitchFamily="34" charset="0"/>
              </a:rPr>
              <a:t>а</a:t>
            </a: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V="1">
            <a:off x="2484438" y="3068638"/>
            <a:ext cx="4751387" cy="73025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1835150" y="3068638"/>
            <a:ext cx="51133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971550" y="3500438"/>
            <a:ext cx="503238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7200" b="1">
                <a:solidFill>
                  <a:schemeClr val="tx2"/>
                </a:solidFill>
                <a:latin typeface="Tahoma" pitchFamily="34" charset="0"/>
              </a:rPr>
              <a:t>в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268538" y="5157788"/>
            <a:ext cx="431800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7200" b="1">
                <a:solidFill>
                  <a:schemeClr val="tx2"/>
                </a:solidFill>
                <a:latin typeface="Tahoma" pitchFamily="34" charset="0"/>
              </a:rPr>
              <a:t>г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4427538" y="5013325"/>
            <a:ext cx="711200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7200" b="1">
                <a:solidFill>
                  <a:schemeClr val="tx2"/>
                </a:solidFill>
                <a:latin typeface="Tahoma" pitchFamily="34" charset="0"/>
              </a:rPr>
              <a:t>у</a:t>
            </a:r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6732588" y="4724400"/>
            <a:ext cx="574675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7200" b="1">
                <a:solidFill>
                  <a:schemeClr val="tx2"/>
                </a:solidFill>
                <a:latin typeface="Tahoma" pitchFamily="34" charset="0"/>
              </a:rPr>
              <a:t>с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7956550" y="2636838"/>
            <a:ext cx="576263" cy="1079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7200" b="1">
                <a:solidFill>
                  <a:schemeClr val="tx2"/>
                </a:solidFill>
                <a:latin typeface="Tahoma" pitchFamily="34" charset="0"/>
              </a:rPr>
              <a:t>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73 -3.00486E-6 L 0.15608 -0.0157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5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54291E-6 L 0.20885 -0.1415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5.01966E-7 L 0.16528 -0.3830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05344E-7 L 0.02413 -0.36202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6 -0.07865 L -0.13386 -0.31992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23 -0.0576 L -0.17326 -0.0155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358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8" grpId="0" animBg="1"/>
      <p:bldP spid="35851" grpId="0" build="allAtOnce"/>
      <p:bldP spid="35854" grpId="0"/>
      <p:bldP spid="35854" grpId="1"/>
      <p:bldP spid="35855" grpId="0"/>
      <p:bldP spid="35855" grpId="1"/>
      <p:bldP spid="35856" grpId="0"/>
      <p:bldP spid="35856" grpId="1"/>
      <p:bldP spid="35857" grpId="0"/>
      <p:bldP spid="35857" grpId="1"/>
      <p:bldP spid="35858" grpId="0"/>
      <p:bldP spid="35858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</TotalTime>
  <Words>187</Words>
  <Application>Microsoft Office PowerPoint</Application>
  <PresentationFormat>Экран (4:3)</PresentationFormat>
  <Paragraphs>59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Урок обучения грамоте 1 класс</vt:lpstr>
      <vt:lpstr>О чём рассказывают эти рисунки?</vt:lpstr>
      <vt:lpstr>Слайд 3</vt:lpstr>
      <vt:lpstr>Слайд 4</vt:lpstr>
      <vt:lpstr>Слайд 5</vt:lpstr>
      <vt:lpstr>Гласные буквы:</vt:lpstr>
      <vt:lpstr>Гласные буквы:</vt:lpstr>
      <vt:lpstr>Слайд 8</vt:lpstr>
      <vt:lpstr>      Отгадайте слово</vt:lpstr>
      <vt:lpstr>Ребусы</vt:lpstr>
      <vt:lpstr>Слово рассыпалось</vt:lpstr>
      <vt:lpstr>Желаем успехов!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сентября</dc:title>
  <dc:creator>Наташа</dc:creator>
  <cp:lastModifiedBy>Наташа</cp:lastModifiedBy>
  <cp:revision>4</cp:revision>
  <dcterms:created xsi:type="dcterms:W3CDTF">2015-09-20T18:18:00Z</dcterms:created>
  <dcterms:modified xsi:type="dcterms:W3CDTF">2015-09-27T15:57:56Z</dcterms:modified>
</cp:coreProperties>
</file>