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70" r:id="rId2"/>
    <p:sldId id="271" r:id="rId3"/>
    <p:sldId id="272" r:id="rId4"/>
    <p:sldId id="261" r:id="rId5"/>
    <p:sldId id="262" r:id="rId6"/>
    <p:sldId id="264" r:id="rId7"/>
    <p:sldId id="263" r:id="rId8"/>
    <p:sldId id="265" r:id="rId9"/>
    <p:sldId id="256" r:id="rId10"/>
    <p:sldId id="266" r:id="rId11"/>
    <p:sldId id="267" r:id="rId12"/>
    <p:sldId id="269" r:id="rId13"/>
    <p:sldId id="268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76" autoAdjust="0"/>
    <p:restoredTop sz="94624" autoAdjust="0"/>
  </p:normalViewPr>
  <p:slideViewPr>
    <p:cSldViewPr>
      <p:cViewPr varScale="1">
        <p:scale>
          <a:sx n="63" d="100"/>
          <a:sy n="63" d="100"/>
        </p:scale>
        <p:origin x="-13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9D2A-BD56-4FC9-9A65-3CA93AE66BE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2C7B-34A1-43ED-B0AD-C872015E37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9D2A-BD56-4FC9-9A65-3CA93AE66BE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2C7B-34A1-43ED-B0AD-C872015E37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9D2A-BD56-4FC9-9A65-3CA93AE66BE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2C7B-34A1-43ED-B0AD-C872015E37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9D2A-BD56-4FC9-9A65-3CA93AE66BE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2C7B-34A1-43ED-B0AD-C872015E37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9D2A-BD56-4FC9-9A65-3CA93AE66BE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2C7B-34A1-43ED-B0AD-C872015E37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9D2A-BD56-4FC9-9A65-3CA93AE66BE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2C7B-34A1-43ED-B0AD-C872015E37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9D2A-BD56-4FC9-9A65-3CA93AE66BE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2C7B-34A1-43ED-B0AD-C872015E37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9D2A-BD56-4FC9-9A65-3CA93AE66BE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2C7B-34A1-43ED-B0AD-C872015E37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9D2A-BD56-4FC9-9A65-3CA93AE66BE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2C7B-34A1-43ED-B0AD-C872015E37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9D2A-BD56-4FC9-9A65-3CA93AE66BE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2C7B-34A1-43ED-B0AD-C872015E37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9D2A-BD56-4FC9-9A65-3CA93AE66BE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8572C7B-34A1-43ED-B0AD-C872015E37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189D2A-BD56-4FC9-9A65-3CA93AE66BE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572C7B-34A1-43ED-B0AD-C872015E371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556792"/>
            <a:ext cx="7999040" cy="475252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Урок </a:t>
            </a:r>
            <a:r>
              <a:rPr lang="ru-RU" sz="3600" b="1" dirty="0" smtClean="0"/>
              <a:t>математики в </a:t>
            </a:r>
            <a:r>
              <a:rPr lang="ru-RU" sz="3600" b="1" dirty="0" smtClean="0"/>
              <a:t>6 </a:t>
            </a:r>
            <a:r>
              <a:rPr lang="ru-RU" sz="3600" b="1" dirty="0" smtClean="0"/>
              <a:t>классе</a:t>
            </a:r>
            <a:r>
              <a:rPr lang="ru-RU" sz="3600" b="1" dirty="0" smtClean="0"/>
              <a:t>».</a:t>
            </a:r>
          </a:p>
          <a:p>
            <a:pPr algn="ctr"/>
            <a:r>
              <a:rPr lang="ru-RU" sz="3600" b="1" dirty="0" smtClean="0"/>
              <a:t> </a:t>
            </a:r>
            <a:r>
              <a:rPr lang="ru-RU" sz="3600" b="1" dirty="0" smtClean="0"/>
              <a:t>Автор: </a:t>
            </a:r>
            <a:r>
              <a:rPr lang="ru-RU" sz="3600" b="1" dirty="0" smtClean="0"/>
              <a:t>Викторова </a:t>
            </a:r>
            <a:r>
              <a:rPr lang="ru-RU" sz="3600" b="1" dirty="0" err="1" smtClean="0"/>
              <a:t>Юния</a:t>
            </a:r>
            <a:r>
              <a:rPr lang="ru-RU" sz="3600" b="1" dirty="0" smtClean="0"/>
              <a:t> Юрьевна, </a:t>
            </a:r>
            <a:r>
              <a:rPr lang="ru-RU" sz="3600" b="1" dirty="0" smtClean="0"/>
              <a:t>учитель математики </a:t>
            </a:r>
            <a:r>
              <a:rPr lang="ru-RU" sz="3600" b="1" dirty="0" smtClean="0"/>
              <a:t>МБОУ «Лицей «Школа менеджеров»</a:t>
            </a:r>
            <a:endParaRPr lang="ru-RU" sz="3600" b="1" dirty="0"/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5008" y="1371600"/>
            <a:ext cx="2670040" cy="2714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357298"/>
            <a:ext cx="8711952" cy="485778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Выражение стоящие над чертой, называют </a:t>
            </a:r>
            <a:r>
              <a:rPr lang="ru-RU" sz="3600" b="1" i="1" dirty="0" smtClean="0">
                <a:latin typeface="+mj-lt"/>
              </a:rPr>
              <a:t>числителем</a:t>
            </a:r>
            <a:r>
              <a:rPr lang="ru-RU" sz="3600" dirty="0" smtClean="0">
                <a:solidFill>
                  <a:schemeClr val="bg1"/>
                </a:solidFill>
              </a:rPr>
              <a:t>,</a:t>
            </a:r>
            <a:r>
              <a:rPr lang="ru-RU" sz="3600" dirty="0" smtClean="0">
                <a:solidFill>
                  <a:schemeClr val="tx2"/>
                </a:solidFill>
              </a:rPr>
              <a:t> </a:t>
            </a:r>
            <a:r>
              <a:rPr lang="ru-RU" sz="3600" dirty="0" smtClean="0">
                <a:solidFill>
                  <a:schemeClr val="bg1"/>
                </a:solidFill>
              </a:rPr>
              <a:t>а под чертой- </a:t>
            </a:r>
            <a:r>
              <a:rPr lang="ru-RU" sz="3600" b="1" i="1" dirty="0" smtClean="0">
                <a:latin typeface="+mj-lt"/>
              </a:rPr>
              <a:t>знаменателем</a:t>
            </a:r>
            <a:endParaRPr lang="ru-RU" sz="3600" b="1" i="1" dirty="0">
              <a:latin typeface="+mj-lt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642910" y="4143380"/>
          <a:ext cx="7713137" cy="2052690"/>
        </p:xfrm>
        <a:graphic>
          <a:graphicData uri="http://schemas.openxmlformats.org/presentationml/2006/ole">
            <p:oleObj spid="_x0000_s24578" name="Формула" r:id="rId3" imgW="1574640" imgH="419040" progId="Equation.3">
              <p:embed/>
            </p:oleObj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42900"/>
            <a:ext cx="1643042" cy="164304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4612" y="1142984"/>
            <a:ext cx="6072230" cy="440965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</a:rPr>
              <a:t>С дробными выражениями можно выполнять действия по тем же правилам, что и с обыкновенными дробями</a:t>
            </a:r>
            <a:endParaRPr lang="ru-RU" sz="3600" b="1" dirty="0">
              <a:solidFill>
                <a:schemeClr val="tx2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14752"/>
            <a:ext cx="2928958" cy="29289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714356"/>
            <a:ext cx="7215238" cy="5572164"/>
          </a:xfrm>
        </p:spPr>
        <p:txBody>
          <a:bodyPr>
            <a:normAutofit fontScale="47500" lnSpcReduction="20000"/>
          </a:bodyPr>
          <a:lstStyle/>
          <a:p>
            <a:r>
              <a:rPr lang="ru-RU" sz="8400" dirty="0" smtClean="0"/>
              <a:t>,8 – </a:t>
            </a:r>
            <a:r>
              <a:rPr lang="ru-RU" sz="8400" b="1" dirty="0" err="1" smtClean="0"/>
              <a:t>ь</a:t>
            </a:r>
            <a:endParaRPr lang="ru-RU" sz="8400" dirty="0" smtClean="0"/>
          </a:p>
          <a:p>
            <a:r>
              <a:rPr lang="ru-RU" sz="8400" dirty="0" smtClean="0"/>
              <a:t>   3-    </a:t>
            </a:r>
            <a:r>
              <a:rPr lang="ru-RU" sz="8400" b="1" dirty="0" smtClean="0"/>
              <a:t>а</a:t>
            </a:r>
            <a:endParaRPr lang="ru-RU" sz="8400" dirty="0" smtClean="0"/>
          </a:p>
          <a:p>
            <a:r>
              <a:rPr lang="ru-RU" sz="8400" dirty="0" smtClean="0"/>
              <a:t>4,3 –  </a:t>
            </a:r>
            <a:r>
              <a:rPr lang="ru-RU" sz="8400" b="1" dirty="0" err="1" smtClean="0"/>
              <a:t>д</a:t>
            </a:r>
            <a:endParaRPr lang="ru-RU" sz="8400" dirty="0" smtClean="0"/>
          </a:p>
          <a:p>
            <a:r>
              <a:rPr lang="ru-RU" sz="8400" dirty="0" smtClean="0"/>
              <a:t>0,2 –  </a:t>
            </a:r>
            <a:r>
              <a:rPr lang="ru-RU" sz="8400" b="1" dirty="0" smtClean="0"/>
              <a:t>в</a:t>
            </a:r>
            <a:endParaRPr lang="ru-RU" sz="8400" dirty="0" smtClean="0"/>
          </a:p>
          <a:p>
            <a:r>
              <a:rPr lang="ru-RU" sz="8400" dirty="0" smtClean="0"/>
              <a:t>12,4 – </a:t>
            </a:r>
            <a:r>
              <a:rPr lang="ru-RU" sz="8400" b="1" dirty="0" smtClean="0"/>
              <a:t>е</a:t>
            </a:r>
            <a:endParaRPr lang="ru-RU" sz="8400" dirty="0" smtClean="0"/>
          </a:p>
          <a:p>
            <a:r>
              <a:rPr lang="ru-RU" sz="8400" dirty="0" smtClean="0"/>
              <a:t>0,5 –   </a:t>
            </a:r>
            <a:r>
              <a:rPr lang="ru-RU" sz="8400" b="1" dirty="0" err="1" smtClean="0"/>
              <a:t>р</a:t>
            </a:r>
            <a:endParaRPr lang="ru-RU" sz="8400" dirty="0" smtClean="0"/>
          </a:p>
          <a:p>
            <a:r>
              <a:rPr lang="ru-RU" sz="8400" dirty="0" smtClean="0"/>
              <a:t>0,3</a:t>
            </a:r>
            <a:r>
              <a:rPr lang="ru-RU" sz="8400" b="1" dirty="0" smtClean="0"/>
              <a:t> –  б</a:t>
            </a:r>
            <a:endParaRPr lang="ru-RU" sz="8400" dirty="0" smtClean="0"/>
          </a:p>
          <a:p>
            <a:r>
              <a:rPr lang="ru-RU" sz="8400" dirty="0" smtClean="0"/>
              <a:t>1,4</a:t>
            </a:r>
            <a:r>
              <a:rPr lang="ru-RU" sz="8400" b="1" dirty="0" smtClean="0"/>
              <a:t> –  </a:t>
            </a:r>
            <a:r>
              <a:rPr lang="ru-RU" sz="8400" b="1" dirty="0" err="1" smtClean="0"/>
              <a:t>н</a:t>
            </a:r>
            <a:endParaRPr lang="ru-RU" sz="8400" dirty="0" smtClean="0"/>
          </a:p>
          <a:p>
            <a:r>
              <a:rPr lang="ru-RU" sz="8400" dirty="0" smtClean="0"/>
              <a:t>12,6</a:t>
            </a:r>
            <a:r>
              <a:rPr lang="ru-RU" sz="8400" b="1" dirty="0" smtClean="0"/>
              <a:t>-  о</a:t>
            </a:r>
            <a:endParaRPr lang="ru-RU" sz="8400" dirty="0" smtClean="0"/>
          </a:p>
          <a:p>
            <a:pPr algn="l"/>
            <a:endParaRPr lang="ru-RU" dirty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42844" y="1785926"/>
          <a:ext cx="5896570" cy="2786082"/>
        </p:xfrm>
        <a:graphic>
          <a:graphicData uri="http://schemas.openxmlformats.org/presentationml/2006/ole">
            <p:oleObj spid="_x0000_s28674" name="Формула" r:id="rId3" imgW="1269720" imgH="596880" progId="Equation.3">
              <p:embed/>
            </p:oleObj>
          </a:graphicData>
        </a:graphic>
      </p:graphicFrame>
    </p:spTree>
  </p:cSld>
  <p:clrMapOvr>
    <a:masterClrMapping/>
  </p:clrMapOvr>
  <p:transition spd="med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857364"/>
            <a:ext cx="7783258" cy="4643470"/>
          </a:xfrm>
        </p:spPr>
        <p:txBody>
          <a:bodyPr>
            <a:normAutofit fontScale="92500" lnSpcReduction="10000"/>
          </a:bodyPr>
          <a:lstStyle/>
          <a:p>
            <a:pPr algn="l"/>
            <a:endParaRPr lang="ru-RU" dirty="0" smtClean="0">
              <a:solidFill>
                <a:schemeClr val="bg1"/>
              </a:solidFill>
            </a:endParaRPr>
          </a:p>
          <a:p>
            <a:pPr marL="514350" indent="-514350" algn="l"/>
            <a:r>
              <a:rPr lang="ru-RU" dirty="0" smtClean="0">
                <a:solidFill>
                  <a:schemeClr val="bg1"/>
                </a:solidFill>
              </a:rPr>
              <a:t>1)                                                                           </a:t>
            </a:r>
            <a:r>
              <a:rPr lang="ru-RU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Д</a:t>
            </a:r>
          </a:p>
          <a:p>
            <a:pPr marL="514350" indent="-514350" algn="l"/>
            <a:endParaRPr lang="ru-RU" dirty="0" smtClean="0">
              <a:solidFill>
                <a:schemeClr val="bg1"/>
              </a:solidFill>
            </a:endParaRPr>
          </a:p>
          <a:p>
            <a:pPr marL="514350" indent="-514350" algn="l"/>
            <a:r>
              <a:rPr lang="ru-RU" dirty="0" smtClean="0">
                <a:solidFill>
                  <a:schemeClr val="bg1"/>
                </a:solidFill>
              </a:rPr>
              <a:t>2)                                                                           </a:t>
            </a:r>
            <a:r>
              <a:rPr lang="ru-RU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Р</a:t>
            </a:r>
          </a:p>
          <a:p>
            <a:pPr marL="514350" indent="-514350" algn="l"/>
            <a:endParaRPr lang="ru-RU" dirty="0" smtClean="0">
              <a:solidFill>
                <a:schemeClr val="bg1"/>
              </a:solidFill>
            </a:endParaRPr>
          </a:p>
          <a:p>
            <a:pPr marL="514350" indent="-514350" algn="l"/>
            <a:r>
              <a:rPr lang="ru-RU" dirty="0" smtClean="0">
                <a:solidFill>
                  <a:schemeClr val="bg1"/>
                </a:solidFill>
              </a:rPr>
              <a:t>3)                                                                          </a:t>
            </a:r>
            <a:r>
              <a:rPr lang="ru-RU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О</a:t>
            </a:r>
          </a:p>
          <a:p>
            <a:pPr marL="514350" indent="-514350" algn="l"/>
            <a:endParaRPr lang="ru-RU" dirty="0" smtClean="0">
              <a:solidFill>
                <a:schemeClr val="bg1"/>
              </a:solidFill>
            </a:endParaRPr>
          </a:p>
          <a:p>
            <a:pPr marL="514350" indent="-514350" algn="l"/>
            <a:r>
              <a:rPr lang="ru-RU" dirty="0" smtClean="0">
                <a:solidFill>
                  <a:schemeClr val="bg1"/>
                </a:solidFill>
              </a:rPr>
              <a:t>4)                                                                          </a:t>
            </a:r>
            <a:r>
              <a:rPr lang="ru-RU" sz="35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Б</a:t>
            </a:r>
          </a:p>
          <a:p>
            <a:pPr marL="514350" indent="-514350" algn="l"/>
            <a:endParaRPr lang="ru-RU" dirty="0" smtClean="0">
              <a:solidFill>
                <a:schemeClr val="bg1"/>
              </a:solidFill>
            </a:endParaRPr>
          </a:p>
          <a:p>
            <a:pPr marL="514350" indent="-514350" algn="l"/>
            <a:r>
              <a:rPr lang="ru-RU" dirty="0" smtClean="0">
                <a:solidFill>
                  <a:schemeClr val="bg1"/>
                </a:solidFill>
              </a:rPr>
              <a:t>5)                                                                           </a:t>
            </a:r>
            <a:r>
              <a:rPr lang="ru-RU" sz="35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Ь</a:t>
            </a:r>
          </a:p>
          <a:p>
            <a:pPr marL="514350" indent="-514350" algn="l">
              <a:buAutoNum type="arabicParenR"/>
            </a:pPr>
            <a:endParaRPr lang="ru-RU" dirty="0" smtClean="0">
              <a:solidFill>
                <a:schemeClr val="bg1"/>
              </a:solidFill>
            </a:endParaRPr>
          </a:p>
          <a:p>
            <a:pPr marL="514350" indent="-514350" algn="l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1285852" y="214290"/>
          <a:ext cx="4429156" cy="1657696"/>
        </p:xfrm>
        <a:graphic>
          <a:graphicData uri="http://schemas.openxmlformats.org/presentationml/2006/ole">
            <p:oleObj spid="_x0000_s25601" name="Формула" r:id="rId3" imgW="1638300" imgH="609600" progId="Equation.3">
              <p:embed/>
            </p:oleObj>
          </a:graphicData>
        </a:graphic>
      </p:graphicFrame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1000100" y="2214554"/>
          <a:ext cx="5519892" cy="857256"/>
        </p:xfrm>
        <a:graphic>
          <a:graphicData uri="http://schemas.openxmlformats.org/presentationml/2006/ole">
            <p:oleObj spid="_x0000_s25604" name="Формула" r:id="rId4" imgW="2514600" imgH="393700" progId="Equation.3">
              <p:embed/>
            </p:oleObj>
          </a:graphicData>
        </a:graphic>
      </p:graphicFrame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1214414" y="3286124"/>
          <a:ext cx="2214578" cy="522541"/>
        </p:xfrm>
        <a:graphic>
          <a:graphicData uri="http://schemas.openxmlformats.org/presentationml/2006/ole">
            <p:oleObj spid="_x0000_s25607" name="Формула" r:id="rId5" imgW="850531" imgH="203112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1285852" y="4214818"/>
          <a:ext cx="2357454" cy="489860"/>
        </p:xfrm>
        <a:graphic>
          <a:graphicData uri="http://schemas.openxmlformats.org/presentationml/2006/ole">
            <p:oleObj spid="_x0000_s25610" name="Формула" r:id="rId6" imgW="977760" imgH="203040" progId="Equation.3">
              <p:embed/>
            </p:oleObj>
          </a:graphicData>
        </a:graphic>
      </p:graphicFrame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611" name="Object 11"/>
          <p:cNvGraphicFramePr>
            <a:graphicFrameLocks noChangeAspect="1"/>
          </p:cNvGraphicFramePr>
          <p:nvPr/>
        </p:nvGraphicFramePr>
        <p:xfrm>
          <a:off x="1142977" y="4857760"/>
          <a:ext cx="2214578" cy="500066"/>
        </p:xfrm>
        <a:graphic>
          <a:graphicData uri="http://schemas.openxmlformats.org/presentationml/2006/ole">
            <p:oleObj spid="_x0000_s25611" name="Формула" r:id="rId7" imgW="888614" imgH="203112" progId="Equation.3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1214414" y="5727352"/>
          <a:ext cx="2643206" cy="516612"/>
        </p:xfrm>
        <a:graphic>
          <a:graphicData uri="http://schemas.openxmlformats.org/presentationml/2006/ole">
            <p:oleObj spid="_x0000_s25613" name="Формула" r:id="rId8" imgW="876240" imgH="203040" progId="Equation.3">
              <p:embed/>
            </p:oleObj>
          </a:graphicData>
        </a:graphic>
      </p:graphicFrame>
    </p:spTree>
  </p:cSld>
  <p:clrMapOvr>
    <a:masterClrMapping/>
  </p:clrMapOvr>
  <p:transition spd="med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124744"/>
            <a:ext cx="8613648" cy="4752528"/>
          </a:xfrm>
        </p:spPr>
        <p:txBody>
          <a:bodyPr>
            <a:normAutofit fontScale="32500" lnSpcReduction="20000"/>
          </a:bodyPr>
          <a:lstStyle/>
          <a:p>
            <a:r>
              <a:rPr lang="ru-RU" sz="13500" b="1" dirty="0" smtClean="0"/>
              <a:t>Домашнее задание</a:t>
            </a:r>
            <a:endParaRPr lang="ru-RU" sz="13500" dirty="0" smtClean="0"/>
          </a:p>
          <a:p>
            <a:r>
              <a:rPr lang="ru-RU" sz="13500" b="1" dirty="0" smtClean="0"/>
              <a:t> </a:t>
            </a:r>
            <a:endParaRPr lang="ru-RU" sz="13500" dirty="0" smtClean="0"/>
          </a:p>
          <a:p>
            <a:r>
              <a:rPr lang="ru-RU" sz="13500" b="1" dirty="0" smtClean="0"/>
              <a:t> </a:t>
            </a:r>
            <a:r>
              <a:rPr lang="ru-RU" sz="13500" b="1" dirty="0" smtClean="0"/>
              <a:t>§ 19 стр.110-111</a:t>
            </a:r>
            <a:r>
              <a:rPr lang="ru-RU" sz="13500" dirty="0" smtClean="0"/>
              <a:t>,</a:t>
            </a:r>
          </a:p>
          <a:p>
            <a:r>
              <a:rPr lang="ru-RU" sz="13500" b="1" dirty="0" smtClean="0"/>
              <a:t>№ 710,</a:t>
            </a:r>
          </a:p>
          <a:p>
            <a:r>
              <a:rPr lang="ru-RU" sz="13500" b="1" dirty="0" smtClean="0"/>
              <a:t>№716(</a:t>
            </a:r>
            <a:r>
              <a:rPr lang="ru-RU" sz="13500" b="1" dirty="0" err="1" smtClean="0"/>
              <a:t>а,е</a:t>
            </a:r>
            <a:r>
              <a:rPr lang="ru-RU" sz="13500" b="1" dirty="0" smtClean="0"/>
              <a:t>), </a:t>
            </a:r>
            <a:endParaRPr lang="ru-RU" sz="13500" b="1" dirty="0" smtClean="0"/>
          </a:p>
          <a:p>
            <a:r>
              <a:rPr lang="ru-RU" sz="13500" b="1" dirty="0" smtClean="0"/>
              <a:t>№ </a:t>
            </a:r>
            <a:r>
              <a:rPr lang="ru-RU" sz="13500" b="1" dirty="0" smtClean="0"/>
              <a:t>705</a:t>
            </a:r>
            <a:endParaRPr lang="ru-RU" sz="13500" dirty="0" smtClean="0"/>
          </a:p>
          <a:p>
            <a:r>
              <a:rPr lang="ru-RU" sz="135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348880"/>
            <a:ext cx="7772400" cy="1362456"/>
          </a:xfrm>
        </p:spPr>
        <p:txBody>
          <a:bodyPr/>
          <a:lstStyle/>
          <a:p>
            <a:pPr algn="ctr"/>
            <a:r>
              <a:rPr lang="ru-RU" dirty="0" smtClean="0"/>
              <a:t>Тема урока: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«Дробные выражения»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980728"/>
            <a:ext cx="8218112" cy="501743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Цели  урока:</a:t>
            </a:r>
            <a:endParaRPr lang="ru-RU" sz="2800" dirty="0" smtClean="0"/>
          </a:p>
          <a:p>
            <a:r>
              <a:rPr lang="ru-RU" sz="2800" b="1" dirty="0" smtClean="0"/>
              <a:t>Образовательные: </a:t>
            </a:r>
            <a:r>
              <a:rPr lang="ru-RU" sz="2800" dirty="0" smtClean="0"/>
              <a:t>ввести понятие дробного выражения, знаменателя и числителя дробного выражения ,повторение  действий  с десятичными   и обыкновенными дробями; </a:t>
            </a:r>
          </a:p>
          <a:p>
            <a:r>
              <a:rPr lang="ru-RU" sz="2800" b="1" dirty="0" smtClean="0"/>
              <a:t>Развивающие: </a:t>
            </a:r>
            <a:r>
              <a:rPr lang="ru-RU" sz="2800" dirty="0" smtClean="0"/>
              <a:t>развитие познавательного интереса, логического мышления у учащихся.</a:t>
            </a:r>
          </a:p>
          <a:p>
            <a:r>
              <a:rPr lang="ru-RU" sz="2800" b="1" dirty="0" smtClean="0"/>
              <a:t>Воспитательные: </a:t>
            </a:r>
            <a:r>
              <a:rPr lang="ru-RU" sz="2800" dirty="0" smtClean="0"/>
              <a:t>формирование интереса к предмету, воспитание самостоятельности и чувства ответственности. </a:t>
            </a:r>
          </a:p>
          <a:p>
            <a:endParaRPr lang="ru-RU" sz="2800" dirty="0"/>
          </a:p>
        </p:txBody>
      </p:sp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851648" cy="84295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Устный счет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00174"/>
            <a:ext cx="6500858" cy="1109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4572008"/>
            <a:ext cx="2038342" cy="208106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60000"/>
                <a:lumOff val="4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2786058"/>
            <a:ext cx="650085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500042"/>
            <a:ext cx="7851648" cy="8429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Устный счет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1428736"/>
            <a:ext cx="7786742" cy="4714908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chemeClr val="bg1"/>
                </a:solidFill>
              </a:rPr>
              <a:t>1. </a:t>
            </a:r>
          </a:p>
          <a:p>
            <a:pPr algn="just"/>
            <a:endParaRPr lang="ru-RU" dirty="0" smtClean="0">
              <a:solidFill>
                <a:schemeClr val="bg1"/>
              </a:solidFill>
            </a:endParaRP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2. </a:t>
            </a:r>
          </a:p>
          <a:p>
            <a:pPr algn="just"/>
            <a:endParaRPr lang="ru-RU" b="1" dirty="0" smtClean="0">
              <a:solidFill>
                <a:schemeClr val="bg1"/>
              </a:solidFill>
            </a:endParaRP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3. </a:t>
            </a:r>
          </a:p>
          <a:p>
            <a:pPr algn="just"/>
            <a:endParaRPr lang="ru-RU" dirty="0" smtClean="0">
              <a:solidFill>
                <a:schemeClr val="bg1"/>
              </a:solidFill>
            </a:endParaRP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4.       </a:t>
            </a:r>
            <a:r>
              <a:rPr lang="ru-RU" dirty="0" smtClean="0">
                <a:solidFill>
                  <a:schemeClr val="bg1"/>
                </a:solidFill>
              </a:rPr>
              <a:t>от 20</a:t>
            </a:r>
          </a:p>
          <a:p>
            <a:pPr algn="just"/>
            <a:endParaRPr lang="ru-RU" dirty="0" smtClean="0">
              <a:solidFill>
                <a:schemeClr val="bg1"/>
              </a:solidFill>
            </a:endParaRP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5</a:t>
            </a:r>
            <a:r>
              <a:rPr lang="ru-RU" dirty="0" smtClean="0">
                <a:solidFill>
                  <a:schemeClr val="bg1"/>
                </a:solidFill>
              </a:rPr>
              <a:t>. 40% от 300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1285852" y="1428736"/>
          <a:ext cx="779010" cy="857256"/>
        </p:xfrm>
        <a:graphic>
          <a:graphicData uri="http://schemas.openxmlformats.org/presentationml/2006/ole">
            <p:oleObj spid="_x0000_s4104" name="Формула" r:id="rId3" imgW="533160" imgH="39348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1285852" y="2428868"/>
          <a:ext cx="857256" cy="857256"/>
        </p:xfrm>
        <a:graphic>
          <a:graphicData uri="http://schemas.openxmlformats.org/presentationml/2006/ole">
            <p:oleObj spid="_x0000_s4105" name="Формула" r:id="rId4" imgW="393480" imgH="39348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1285853" y="3286124"/>
          <a:ext cx="801950" cy="857256"/>
        </p:xfrm>
        <a:graphic>
          <a:graphicData uri="http://schemas.openxmlformats.org/presentationml/2006/ole">
            <p:oleObj spid="_x0000_s4106" name="Формула" r:id="rId5" imgW="368280" imgH="39348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1214415" y="4214819"/>
          <a:ext cx="285752" cy="738192"/>
        </p:xfrm>
        <a:graphic>
          <a:graphicData uri="http://schemas.openxmlformats.org/presentationml/2006/ole">
            <p:oleObj spid="_x0000_s4107" name="Формула" r:id="rId6" imgW="152280" imgH="393480" progId="Equation.3">
              <p:embed/>
            </p:oleObj>
          </a:graphicData>
        </a:graphic>
      </p:graphicFrame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428736"/>
            <a:ext cx="7851648" cy="18288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Запишите в виде дроби: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214554"/>
            <a:ext cx="7854696" cy="3357586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ru-RU" sz="4400" dirty="0" smtClean="0"/>
              <a:t>5:7</a:t>
            </a:r>
          </a:p>
          <a:p>
            <a:pPr algn="l">
              <a:buFont typeface="Arial" pitchFamily="34" charset="0"/>
              <a:buChar char="•"/>
            </a:pPr>
            <a:r>
              <a:rPr lang="ru-RU" sz="4400" dirty="0" smtClean="0"/>
              <a:t> 11:21</a:t>
            </a:r>
          </a:p>
          <a:p>
            <a:pPr algn="l">
              <a:buFont typeface="Arial" pitchFamily="34" charset="0"/>
              <a:buChar char="•"/>
            </a:pPr>
            <a:r>
              <a:rPr lang="ru-RU" sz="4400" dirty="0" smtClean="0"/>
              <a:t> </a:t>
            </a:r>
            <a:r>
              <a:rPr lang="en-US" sz="4400" dirty="0" smtClean="0"/>
              <a:t>a</a:t>
            </a:r>
            <a:r>
              <a:rPr lang="ru-RU" sz="4400" dirty="0" smtClean="0"/>
              <a:t>:</a:t>
            </a:r>
            <a:r>
              <a:rPr lang="en-US" sz="4400" dirty="0" smtClean="0"/>
              <a:t>b</a:t>
            </a:r>
            <a:endParaRPr lang="ru-RU" sz="4400" dirty="0" smtClean="0"/>
          </a:p>
          <a:p>
            <a:pPr algn="l">
              <a:buFont typeface="Arial" pitchFamily="34" charset="0"/>
              <a:buChar char="•"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000100" y="1428736"/>
          <a:ext cx="3004875" cy="5060842"/>
        </p:xfrm>
        <a:graphic>
          <a:graphicData uri="http://schemas.openxmlformats.org/presentationml/2006/ole">
            <p:oleObj spid="_x0000_s21506" name="Формула" r:id="rId3" imgW="723600" imgH="1218960" progId="Equation.3">
              <p:embed/>
            </p:oleObj>
          </a:graphicData>
        </a:graphic>
      </p:graphicFrame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2857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000108"/>
            <a:ext cx="7854696" cy="4838284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Любое  частное можно записать с помощью черты дроби</a:t>
            </a:r>
          </a:p>
          <a:p>
            <a:pPr algn="ctr"/>
            <a:r>
              <a:rPr lang="ru-RU" sz="2800" dirty="0" smtClean="0"/>
              <a:t>Например, выражение:</a:t>
            </a:r>
          </a:p>
          <a:p>
            <a:pPr algn="ctr"/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00034" y="3929066"/>
          <a:ext cx="8143900" cy="1756527"/>
        </p:xfrm>
        <a:graphic>
          <a:graphicData uri="http://schemas.openxmlformats.org/presentationml/2006/ole">
            <p:oleObj spid="_x0000_s22530" name="Формула" r:id="rId3" imgW="1942920" imgH="419040" progId="Equation.3">
              <p:embed/>
            </p:oleObj>
          </a:graphicData>
        </a:graphic>
      </p:graphicFrame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6798" y="857232"/>
            <a:ext cx="6637202" cy="105728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Определение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46" y="2571744"/>
            <a:ext cx="6425936" cy="3143272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</a:t>
            </a:r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Частное двух чисел или выражений, в котором знак деления обозначен чертой, называются</a:t>
            </a:r>
            <a:r>
              <a:rPr lang="ru-RU" sz="3600" b="1" dirty="0" smtClean="0"/>
              <a:t> </a:t>
            </a:r>
            <a:r>
              <a:rPr lang="ru-RU" sz="4000" b="1" i="1" dirty="0" smtClean="0">
                <a:solidFill>
                  <a:schemeClr val="tx2"/>
                </a:solidFill>
                <a:latin typeface="+mj-lt"/>
              </a:rPr>
              <a:t>дробными выражениями</a:t>
            </a:r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.</a:t>
            </a:r>
            <a:endParaRPr lang="ru-RU" sz="4800" b="1" i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928958" cy="29289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</TotalTime>
  <Words>208</Words>
  <Application>Microsoft Office PowerPoint</Application>
  <PresentationFormat>Экран (4:3)</PresentationFormat>
  <Paragraphs>54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Поток</vt:lpstr>
      <vt:lpstr>Формула</vt:lpstr>
      <vt:lpstr>Слайд 1</vt:lpstr>
      <vt:lpstr>Тема урока:  «Дробные выражения»</vt:lpstr>
      <vt:lpstr>Слайд 3</vt:lpstr>
      <vt:lpstr>Устный счет</vt:lpstr>
      <vt:lpstr>Устный счет</vt:lpstr>
      <vt:lpstr>Запишите в виде дроби:  </vt:lpstr>
      <vt:lpstr>Слайд 7</vt:lpstr>
      <vt:lpstr>Слайд 8</vt:lpstr>
      <vt:lpstr>Определение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Дробные выражения</dc:title>
  <dc:creator>виктор</dc:creator>
  <cp:lastModifiedBy>виктор</cp:lastModifiedBy>
  <cp:revision>51</cp:revision>
  <dcterms:created xsi:type="dcterms:W3CDTF">2012-12-19T15:54:15Z</dcterms:created>
  <dcterms:modified xsi:type="dcterms:W3CDTF">2013-02-19T17:02:19Z</dcterms:modified>
</cp:coreProperties>
</file>