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828799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Семейная гостиная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«Игры, родившиеся на кухне»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22098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99FF66"/>
                </a:solidFill>
              </a:rPr>
              <a:t>Подготовила</a:t>
            </a:r>
            <a:r>
              <a:rPr lang="ru-RU" dirty="0" smtClean="0">
                <a:solidFill>
                  <a:srgbClr val="99FF66"/>
                </a:solidFill>
              </a:rPr>
              <a:t>: Туманова М.В. воспитатель</a:t>
            </a:r>
            <a:endParaRPr lang="ru-RU" dirty="0">
              <a:solidFill>
                <a:srgbClr val="99FF66"/>
              </a:solidFill>
            </a:endParaRPr>
          </a:p>
        </p:txBody>
      </p:sp>
      <p:pic>
        <p:nvPicPr>
          <p:cNvPr id="1026" name="Picture 2" descr="http://rylik.ru/uploads/posts/2011-12/1325256308_fniceboys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38400"/>
            <a:ext cx="2819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516563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rgbClr val="99FF66"/>
                </a:solidFill>
              </a:rPr>
              <a:t>    Собери </a:t>
            </a:r>
            <a:r>
              <a:rPr lang="ru-RU" b="1" dirty="0" smtClean="0">
                <a:solidFill>
                  <a:srgbClr val="99FF66"/>
                </a:solidFill>
              </a:rPr>
              <a:t>слово</a:t>
            </a:r>
            <a:endParaRPr lang="ru-RU" dirty="0" smtClean="0">
              <a:solidFill>
                <a:srgbClr val="99FF66"/>
              </a:solidFill>
            </a:endParaRPr>
          </a:p>
          <a:p>
            <a:pPr fontAlgn="base">
              <a:buNone/>
            </a:pPr>
            <a:r>
              <a:rPr lang="ru-RU" dirty="0" smtClean="0"/>
              <a:t>    Если </a:t>
            </a:r>
            <a:r>
              <a:rPr lang="ru-RU" dirty="0" smtClean="0"/>
              <a:t>у вас в доме есть доска с магнитными буквами, то знайте, что эти буквы замечательно </a:t>
            </a:r>
            <a:r>
              <a:rPr lang="ru-RU" dirty="0" err="1" smtClean="0"/>
              <a:t>примагничиваются</a:t>
            </a:r>
            <a:r>
              <a:rPr lang="ru-RU" dirty="0" smtClean="0"/>
              <a:t> к холодильнику. Читать на фоне белой стенки холодильника настоящее удовольствие! Пусть ребенок самостоятельно собирает слова, пока вы готовите обед.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40363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99FF66"/>
                </a:solidFill>
              </a:rPr>
              <a:t>Кухонная </a:t>
            </a:r>
            <a:r>
              <a:rPr lang="ru-RU" b="1" dirty="0" smtClean="0">
                <a:solidFill>
                  <a:srgbClr val="99FF66"/>
                </a:solidFill>
              </a:rPr>
              <a:t>песочница</a:t>
            </a:r>
            <a:endParaRPr lang="ru-RU" dirty="0" smtClean="0">
              <a:solidFill>
                <a:srgbClr val="99FF66"/>
              </a:solidFill>
            </a:endParaRPr>
          </a:p>
          <a:p>
            <a:pPr fontAlgn="base">
              <a:buNone/>
            </a:pPr>
            <a:r>
              <a:rPr lang="ru-RU" dirty="0" smtClean="0"/>
              <a:t>    Дома </a:t>
            </a:r>
            <a:r>
              <a:rPr lang="ru-RU" dirty="0" smtClean="0"/>
              <a:t>можно сделать песочницу из любой жесткой коробки, наполнив ее рисом или высушенной в духовке кофейной гущей. Песочница послужит для дальнейших игр.</a:t>
            </a:r>
          </a:p>
          <a:p>
            <a:endParaRPr lang="ru-RU" dirty="0"/>
          </a:p>
        </p:txBody>
      </p:sp>
      <p:pic>
        <p:nvPicPr>
          <p:cNvPr id="22530" name="Picture 2" descr="http://9foto.ru/images/big/2011/01/05/deti-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657600"/>
            <a:ext cx="2952750" cy="368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668963"/>
          </a:xfrm>
        </p:spPr>
        <p:txBody>
          <a:bodyPr>
            <a:normAutofit fontScale="85000" lnSpcReduction="10000"/>
          </a:bodyPr>
          <a:lstStyle/>
          <a:p>
            <a:pPr fontAlgn="base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99FF66"/>
                </a:solidFill>
              </a:rPr>
              <a:t>Что </a:t>
            </a:r>
            <a:r>
              <a:rPr lang="ru-RU" b="1" dirty="0" smtClean="0">
                <a:solidFill>
                  <a:srgbClr val="99FF66"/>
                </a:solidFill>
              </a:rPr>
              <a:t>это?</a:t>
            </a:r>
            <a:endParaRPr lang="ru-RU" dirty="0" smtClean="0">
              <a:solidFill>
                <a:srgbClr val="99FF66"/>
              </a:solidFill>
            </a:endParaRPr>
          </a:p>
          <a:p>
            <a:pPr fontAlgn="base">
              <a:buNone/>
            </a:pPr>
            <a:r>
              <a:rPr lang="ru-RU" dirty="0" smtClean="0"/>
              <a:t>    Что </a:t>
            </a:r>
            <a:r>
              <a:rPr lang="ru-RU" dirty="0" smtClean="0"/>
              <a:t>сегодня на обед? Пусть дети догадаются сами! По правилам игры они могут задавать вам вопросы, на которые отвечать нужно только «да» или «нет». Например, нельзя спросить о продукте: «Какой он формы?» или «Какого он цвета?», но можно спросить: «Он круглый?» или «Он белый?» И так до тех пор, пока не будет найден правильный ответ.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5592763"/>
          </a:xfrm>
        </p:spPr>
        <p:txBody>
          <a:bodyPr>
            <a:normAutofit fontScale="85000" lnSpcReduction="10000"/>
          </a:bodyPr>
          <a:lstStyle/>
          <a:p>
            <a:pPr fontAlgn="base"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99FF66"/>
                </a:solidFill>
              </a:rPr>
              <a:t>Игры </a:t>
            </a:r>
            <a:r>
              <a:rPr lang="ru-RU" b="1" dirty="0" smtClean="0">
                <a:solidFill>
                  <a:srgbClr val="99FF66"/>
                </a:solidFill>
              </a:rPr>
              <a:t>с щипцами</a:t>
            </a:r>
            <a:endParaRPr lang="ru-RU" dirty="0" smtClean="0">
              <a:solidFill>
                <a:srgbClr val="99FF66"/>
              </a:solidFill>
            </a:endParaRPr>
          </a:p>
          <a:p>
            <a:pPr fontAlgn="base">
              <a:buNone/>
            </a:pPr>
            <a:r>
              <a:rPr lang="ru-RU" dirty="0" smtClean="0"/>
              <a:t>     Вам </a:t>
            </a:r>
            <a:r>
              <a:rPr lang="ru-RU" dirty="0" smtClean="0"/>
              <a:t>понадобятся щипцы для сахара. Пусть дети попробуют с их помощью передать друг другу какой-нибудь небольшой предмет: игрушку, маленькую баночку, крышечку от пластиковой бутылки, сырую макаронину или </a:t>
            </a:r>
            <a:r>
              <a:rPr lang="ru-RU" dirty="0" err="1" smtClean="0"/>
              <a:t>рисинку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3554" name="Picture 2" descr="http://content.schools.by/ds.pogorodno/library/24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71949"/>
            <a:ext cx="2066925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rgbClr val="99FF66"/>
                </a:solidFill>
              </a:rPr>
              <a:t>    Опыты </a:t>
            </a:r>
            <a:r>
              <a:rPr lang="ru-RU" b="1" dirty="0" smtClean="0">
                <a:solidFill>
                  <a:srgbClr val="99FF66"/>
                </a:solidFill>
              </a:rPr>
              <a:t>с соломинкой</a:t>
            </a:r>
            <a:endParaRPr lang="ru-RU" dirty="0" smtClean="0">
              <a:solidFill>
                <a:srgbClr val="99FF66"/>
              </a:solidFill>
            </a:endParaRPr>
          </a:p>
          <a:p>
            <a:pPr fontAlgn="base">
              <a:buNone/>
            </a:pPr>
            <a:r>
              <a:rPr lang="ru-RU" dirty="0" smtClean="0"/>
              <a:t>      Наполните </a:t>
            </a:r>
            <a:r>
              <a:rPr lang="ru-RU" dirty="0" smtClean="0"/>
              <a:t>водой какую-нибудь емкость. Пусть ребенок опустит (вертикально) соломинку в воду так, чтобы вода поднялась в нее. Потом, закрыв пальцем верхнее отверстие соломинки, юный химик принесет пробу воды в одну из ячеек для заморозки льда. Таким же образом можно взять пробу сока, чая, молока, смешать две жидкости и посмотреть, как изменится цвет.</a:t>
            </a:r>
          </a:p>
          <a:p>
            <a:pPr fontAlgn="base">
              <a:buNone/>
            </a:pPr>
            <a:r>
              <a:rPr lang="ru-RU" dirty="0" smtClean="0"/>
              <a:t>     Можно </a:t>
            </a:r>
            <a:r>
              <a:rPr lang="ru-RU" dirty="0" smtClean="0"/>
              <a:t>поиграть и в такую игру. Засеките время (установите таймер или следите по часам), и пусть ребенок перельет соломинкой воду из одной чашки в другую за три минуты (соломинкой надо пользоваться так же, как при проведении «химических опытов»).</a:t>
            </a:r>
          </a:p>
          <a:p>
            <a:pPr fontAlgn="base">
              <a:buNone/>
            </a:pPr>
            <a:r>
              <a:rPr lang="ru-RU" dirty="0" smtClean="0"/>
              <a:t>     По </a:t>
            </a:r>
            <a:r>
              <a:rPr lang="ru-RU" dirty="0" smtClean="0"/>
              <a:t>желанию соломинка превратится в подзорную трубу, а дети — в путешественников. Пусть они внимательно рассмотрят через соломинку все предметы, какие есть на кухне, представляя себе, что они смотрят на них издалека, и холодильник на самом деле покажется им величиной с дом.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82" name="Picture 6" descr="https://lh3.googleusercontent.com/-HaQ_hErw7gc/VW8zVJv5yGI/AAAAAAAAqY4/sFBI_M8s8LE/w179-h200/13%2B-%2B1%255B6%255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0"/>
            <a:ext cx="17049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FF66"/>
                </a:solidFill>
              </a:rPr>
              <a:t>Спасибо за внимание!</a:t>
            </a:r>
            <a:endParaRPr lang="ru-RU" dirty="0">
              <a:solidFill>
                <a:srgbClr val="99FF66"/>
              </a:solidFill>
            </a:endParaRPr>
          </a:p>
        </p:txBody>
      </p:sp>
      <p:pic>
        <p:nvPicPr>
          <p:cNvPr id="4" name="Picture 4" descr="http://s2.rimg.info/97d99a8c0af5d5ccd3a59051e673fe5b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4419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343400" cy="6019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	</a:t>
            </a:r>
            <a:r>
              <a:rPr lang="ru-RU" b="1" dirty="0" smtClean="0">
                <a:solidFill>
                  <a:srgbClr val="99FF66"/>
                </a:solidFill>
              </a:rPr>
              <a:t>Цель</a:t>
            </a:r>
            <a:r>
              <a:rPr lang="ru-RU" b="1" dirty="0" smtClean="0">
                <a:solidFill>
                  <a:srgbClr val="99FF66"/>
                </a:solidFill>
              </a:rPr>
              <a:t>: </a:t>
            </a:r>
            <a:r>
              <a:rPr lang="ru-RU" dirty="0" smtClean="0"/>
              <a:t>Повышение педагогической компетентности родителей.</a:t>
            </a:r>
            <a:br>
              <a:rPr lang="ru-RU" dirty="0" smtClean="0"/>
            </a:br>
            <a:r>
              <a:rPr lang="ru-RU" b="1" dirty="0" smtClean="0">
                <a:solidFill>
                  <a:srgbClr val="99FF66"/>
                </a:solidFill>
              </a:rPr>
              <a:t>Задачи:</a:t>
            </a:r>
            <a:r>
              <a:rPr lang="ru-RU" dirty="0" smtClean="0">
                <a:solidFill>
                  <a:srgbClr val="99FF66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1.Привлечь внимание родителей к играм, способствующим развитию речи детей в домашних условиях.</a:t>
            </a:r>
            <a:br>
              <a:rPr lang="ru-RU" dirty="0" smtClean="0"/>
            </a:br>
            <a:r>
              <a:rPr lang="ru-RU" dirty="0" smtClean="0"/>
              <a:t>2. Предоставить родителям практические рекомендации по использованию игр в условиях семьи, направленных на развитие речи и интеллектуальных способностей у детей.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http://rylik.ru/uploads/posts/2011-12/1325256287_fniceboys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3733800" cy="4448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99FF66"/>
                </a:solidFill>
              </a:rPr>
              <a:t>«</a:t>
            </a:r>
            <a:r>
              <a:rPr lang="ru-RU" b="1" dirty="0" smtClean="0">
                <a:solidFill>
                  <a:srgbClr val="99FF66"/>
                </a:solidFill>
              </a:rPr>
              <a:t>Какая, какой, какое?»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Упражняйте ребёнка в подборе прилагательных:</a:t>
            </a:r>
            <a:br>
              <a:rPr lang="ru-RU" dirty="0" smtClean="0"/>
            </a:br>
            <a:r>
              <a:rPr lang="ru-RU" dirty="0" smtClean="0"/>
              <a:t>сковорода... (сухая)</a:t>
            </a:r>
            <a:br>
              <a:rPr lang="ru-RU" dirty="0" smtClean="0"/>
            </a:br>
            <a:r>
              <a:rPr lang="ru-RU" dirty="0" smtClean="0"/>
              <a:t>сахар ... (сладкий)</a:t>
            </a:r>
            <a:br>
              <a:rPr lang="ru-RU" dirty="0" smtClean="0"/>
            </a:br>
            <a:r>
              <a:rPr lang="ru-RU" dirty="0" smtClean="0"/>
              <a:t>стакан... (чистый)</a:t>
            </a:r>
            <a:br>
              <a:rPr lang="ru-RU" dirty="0" smtClean="0"/>
            </a:br>
            <a:r>
              <a:rPr lang="ru-RU" dirty="0" smtClean="0"/>
              <a:t>посуда ...(чистая)</a:t>
            </a:r>
            <a:br>
              <a:rPr lang="ru-RU" dirty="0" smtClean="0"/>
            </a:br>
            <a:r>
              <a:rPr lang="ru-RU" dirty="0" smtClean="0"/>
              <a:t>слива ... (кислая)</a:t>
            </a:r>
            <a:br>
              <a:rPr lang="ru-RU" dirty="0" smtClean="0"/>
            </a:br>
            <a:r>
              <a:rPr lang="ru-RU" dirty="0" smtClean="0"/>
              <a:t>абрикос…(сладкий)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038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99FF66"/>
                </a:solidFill>
              </a:rPr>
              <a:t>«Что сделал?»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Назовите слово, а ребёнку предложите назвать действие. </a:t>
            </a:r>
            <a:br>
              <a:rPr lang="ru-RU" dirty="0" smtClean="0"/>
            </a:br>
            <a:r>
              <a:rPr lang="ru-RU" dirty="0" smtClean="0"/>
              <a:t>кастрюлю – принёс,</a:t>
            </a:r>
            <a:br>
              <a:rPr lang="ru-RU" dirty="0" smtClean="0"/>
            </a:br>
            <a:r>
              <a:rPr lang="ru-RU" dirty="0" smtClean="0"/>
              <a:t>салфетку – смял,</a:t>
            </a:r>
            <a:br>
              <a:rPr lang="ru-RU" dirty="0" smtClean="0"/>
            </a:br>
            <a:r>
              <a:rPr lang="ru-RU" dirty="0" smtClean="0"/>
              <a:t>скатерть – снял,</a:t>
            </a:r>
            <a:br>
              <a:rPr lang="ru-RU" dirty="0" smtClean="0"/>
            </a:br>
            <a:r>
              <a:rPr lang="ru-RU" dirty="0" smtClean="0"/>
              <a:t>стакан – унёс,</a:t>
            </a:r>
            <a:br>
              <a:rPr lang="ru-RU" dirty="0" smtClean="0"/>
            </a:br>
            <a:r>
              <a:rPr lang="ru-RU" dirty="0" smtClean="0"/>
              <a:t>поднос – поднёс.</a:t>
            </a:r>
            <a:endParaRPr lang="ru-RU" dirty="0"/>
          </a:p>
        </p:txBody>
      </p:sp>
      <p:pic>
        <p:nvPicPr>
          <p:cNvPr id="15362" name="Picture 2" descr="http://mezinowskiyds5.ucoz.ru/953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572000"/>
            <a:ext cx="5715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5943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99FF66"/>
                </a:solidFill>
              </a:rPr>
              <a:t>«</a:t>
            </a:r>
            <a:r>
              <a:rPr lang="ru-RU" b="1" dirty="0" smtClean="0">
                <a:solidFill>
                  <a:srgbClr val="99FF66"/>
                </a:solidFill>
              </a:rPr>
              <a:t>Составь предложение из предложенных слов»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Предложите ребёнку составить из перечисленных вами слов предложение, но вначале приведите пример, как можно составить предложение.</a:t>
            </a:r>
            <a:br>
              <a:rPr lang="ru-RU" dirty="0" smtClean="0"/>
            </a:br>
            <a:r>
              <a:rPr lang="ru-RU" dirty="0" smtClean="0"/>
              <a:t>стакан, сок (</a:t>
            </a:r>
            <a:r>
              <a:rPr lang="ru-RU" dirty="0" err="1" smtClean="0"/>
              <a:t>сок</a:t>
            </a:r>
            <a:r>
              <a:rPr lang="ru-RU" dirty="0" smtClean="0"/>
              <a:t> налили в стакан)</a:t>
            </a:r>
            <a:br>
              <a:rPr lang="ru-RU" dirty="0" smtClean="0"/>
            </a:br>
            <a:r>
              <a:rPr lang="ru-RU" dirty="0" smtClean="0"/>
              <a:t>свекла, салат, стол (на столе стоял свекольный салат)</a:t>
            </a:r>
            <a:br>
              <a:rPr lang="ru-RU" dirty="0" smtClean="0"/>
            </a:br>
            <a:r>
              <a:rPr lang="ru-RU" dirty="0" smtClean="0"/>
              <a:t>стол, скатерть;</a:t>
            </a:r>
            <a:br>
              <a:rPr lang="ru-RU" dirty="0" smtClean="0"/>
            </a:br>
            <a:r>
              <a:rPr lang="ru-RU" dirty="0" smtClean="0"/>
              <a:t>миска, слива, апельсин;</a:t>
            </a:r>
            <a:br>
              <a:rPr lang="ru-RU" dirty="0" smtClean="0"/>
            </a:br>
            <a:r>
              <a:rPr lang="ru-RU" dirty="0" smtClean="0"/>
              <a:t>капуста, суп, соль;</a:t>
            </a:r>
            <a:br>
              <a:rPr lang="ru-RU" dirty="0" smtClean="0"/>
            </a:br>
            <a:r>
              <a:rPr lang="ru-RU" dirty="0" smtClean="0"/>
              <a:t>доска, колбаса, миска. </a:t>
            </a:r>
            <a:br>
              <a:rPr lang="ru-RU" dirty="0" smtClean="0"/>
            </a:br>
            <a:r>
              <a:rPr lang="ru-RU" dirty="0" smtClean="0"/>
              <a:t>стол, суп.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267200" cy="55927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99FF66"/>
                </a:solidFill>
              </a:rPr>
              <a:t>     «</a:t>
            </a:r>
            <a:r>
              <a:rPr lang="ru-RU" b="1" dirty="0" smtClean="0">
                <a:solidFill>
                  <a:srgbClr val="99FF66"/>
                </a:solidFill>
              </a:rPr>
              <a:t>В названии какой посуды есть звук «С»?»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Ребёнку предлагается оглядеться, если Вы находитесь с ним на кухне, или вспомнить, какая посуда есть на кухне, в названии которой есть звук «С»</a:t>
            </a:r>
            <a:br>
              <a:rPr lang="ru-RU" dirty="0" smtClean="0"/>
            </a:br>
            <a:r>
              <a:rPr lang="ru-RU" dirty="0" smtClean="0"/>
              <a:t>миска, </a:t>
            </a:r>
            <a:br>
              <a:rPr lang="ru-RU" dirty="0" smtClean="0"/>
            </a:br>
            <a:r>
              <a:rPr lang="ru-RU" dirty="0" smtClean="0"/>
              <a:t>маслёнка,</a:t>
            </a:r>
            <a:br>
              <a:rPr lang="ru-RU" dirty="0" smtClean="0"/>
            </a:br>
            <a:r>
              <a:rPr lang="ru-RU" dirty="0" smtClean="0"/>
              <a:t>солонка,</a:t>
            </a:r>
            <a:br>
              <a:rPr lang="ru-RU" dirty="0" smtClean="0"/>
            </a:br>
            <a:r>
              <a:rPr lang="ru-RU" dirty="0" smtClean="0"/>
              <a:t>стакан, </a:t>
            </a:r>
            <a:br>
              <a:rPr lang="ru-RU" dirty="0" smtClean="0"/>
            </a:br>
            <a:r>
              <a:rPr lang="ru-RU" dirty="0" smtClean="0"/>
              <a:t>сито,</a:t>
            </a:r>
            <a:br>
              <a:rPr lang="ru-RU" dirty="0" smtClean="0"/>
            </a:br>
            <a:r>
              <a:rPr lang="ru-RU" dirty="0" smtClean="0"/>
              <a:t>супница</a:t>
            </a:r>
            <a:r>
              <a:rPr lang="ru-RU" dirty="0" smtClean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салатница,</a:t>
            </a:r>
            <a:br>
              <a:rPr lang="ru-RU" dirty="0" smtClean="0"/>
            </a:br>
            <a:r>
              <a:rPr lang="ru-RU" dirty="0" smtClean="0"/>
              <a:t>кастрюля,</a:t>
            </a:r>
            <a:br>
              <a:rPr lang="ru-RU" dirty="0" smtClean="0"/>
            </a:br>
            <a:r>
              <a:rPr lang="ru-RU" dirty="0" smtClean="0"/>
              <a:t>соусница,</a:t>
            </a:r>
            <a:br>
              <a:rPr lang="ru-RU" dirty="0" smtClean="0"/>
            </a:br>
            <a:r>
              <a:rPr lang="ru-RU" dirty="0" smtClean="0"/>
              <a:t>сковородка.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://player.myshared.ru/767194/data/images/img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962400"/>
            <a:ext cx="2362200" cy="25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5867400"/>
          </a:xfrm>
        </p:spPr>
        <p:txBody>
          <a:bodyPr>
            <a:normAutofit fontScale="85000" lnSpcReduction="10000"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rgbClr val="99FF66"/>
                </a:solidFill>
              </a:rPr>
              <a:t>     Опыт </a:t>
            </a:r>
            <a:r>
              <a:rPr lang="ru-RU" b="1" dirty="0" smtClean="0">
                <a:solidFill>
                  <a:srgbClr val="99FF66"/>
                </a:solidFill>
              </a:rPr>
              <a:t>с водой и яйцом</a:t>
            </a:r>
            <a:endParaRPr lang="ru-RU" dirty="0" smtClean="0">
              <a:solidFill>
                <a:srgbClr val="99FF66"/>
              </a:solidFill>
            </a:endParaRPr>
          </a:p>
          <a:p>
            <a:pPr fontAlgn="base">
              <a:buNone/>
            </a:pPr>
            <a:r>
              <a:rPr lang="ru-RU" dirty="0" smtClean="0"/>
              <a:t>     Выполните </a:t>
            </a:r>
            <a:r>
              <a:rPr lang="ru-RU" dirty="0" smtClean="0"/>
              <a:t>с ребенком следующий опыт. Приготовьте два стакана с водой, два яйца, четыре ложки поваренной соли. Один стакан наполните водой и опустите туда яйцо. Оно утонет. В другой стакан на половину налейте воды, положите туда четыре ложки соли и размешайте ее до растворения. Попросите ребенка опустить яйцо в этот стакан — яйцо будет плавать на поверхности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5592763"/>
          </a:xfrm>
        </p:spPr>
        <p:txBody>
          <a:bodyPr>
            <a:normAutofit fontScale="85000" lnSpcReduction="10000"/>
          </a:bodyPr>
          <a:lstStyle/>
          <a:p>
            <a:pPr fontAlgn="base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99FF66"/>
                </a:solidFill>
              </a:rPr>
              <a:t>Переливание </a:t>
            </a:r>
            <a:r>
              <a:rPr lang="ru-RU" b="1" dirty="0" smtClean="0">
                <a:solidFill>
                  <a:srgbClr val="99FF66"/>
                </a:solidFill>
              </a:rPr>
              <a:t>воды</a:t>
            </a:r>
            <a:endParaRPr lang="ru-RU" dirty="0" smtClean="0">
              <a:solidFill>
                <a:srgbClr val="99FF66"/>
              </a:solidFill>
            </a:endParaRPr>
          </a:p>
          <a:p>
            <a:pPr fontAlgn="base">
              <a:buNone/>
            </a:pPr>
            <a:r>
              <a:rPr lang="ru-RU" dirty="0" smtClean="0"/>
              <a:t>    Поставьте </a:t>
            </a:r>
            <a:r>
              <a:rPr lang="ru-RU" dirty="0" smtClean="0"/>
              <a:t>на стол бутылку с узким горлышком. Дайте ребенку воронку и кружку с водой. Он с удовольствием будет переливать воду из кружки в бутылку. Если в доме есть несколько воронок с разной шириной носика, предложите ребенку самому подобрать </a:t>
            </a:r>
            <a:r>
              <a:rPr lang="ru-RU" dirty="0" smtClean="0"/>
              <a:t>подходящую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7410" name="Picture 2" descr="http://s018.radikal.ru/i518/1201/11/5369d52127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343400"/>
            <a:ext cx="2057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4648200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99FF66"/>
                </a:solidFill>
              </a:rPr>
              <a:t>Самые </a:t>
            </a:r>
            <a:r>
              <a:rPr lang="ru-RU" b="1" dirty="0" smtClean="0">
                <a:solidFill>
                  <a:srgbClr val="99FF66"/>
                </a:solidFill>
              </a:rPr>
              <a:t>простые счеты</a:t>
            </a:r>
            <a:endParaRPr lang="ru-RU" dirty="0" smtClean="0">
              <a:solidFill>
                <a:srgbClr val="99FF66"/>
              </a:solidFill>
            </a:endParaRPr>
          </a:p>
          <a:p>
            <a:pPr fontAlgn="base">
              <a:buNone/>
            </a:pPr>
            <a:r>
              <a:rPr lang="ru-RU" dirty="0" smtClean="0"/>
              <a:t>     Как </a:t>
            </a:r>
            <a:r>
              <a:rPr lang="ru-RU" dirty="0" smtClean="0"/>
              <a:t>научить ребенка устному счету? Смастерите ему счеты из макарон!</a:t>
            </a:r>
          </a:p>
          <a:p>
            <a:pPr fontAlgn="base">
              <a:buNone/>
            </a:pPr>
            <a:r>
              <a:rPr lang="ru-RU" dirty="0" smtClean="0"/>
              <a:t>     Для </a:t>
            </a:r>
            <a:r>
              <a:rPr lang="ru-RU" dirty="0" smtClean="0"/>
              <a:t>рамочки возьмите коробку из-под обуви. Проделайте по четыре отверстия с двух сторон. Проденьте в одну из них веревку и завяжите на ней узелок, чтобы она не могла выскочить из отверстия. Теперь наденьте на веревку десять рожков и закрепите ее в противоположном отверстии. Проделайте то же с другими веревками.</a:t>
            </a:r>
          </a:p>
          <a:p>
            <a:pPr fontAlgn="base">
              <a:buNone/>
            </a:pPr>
            <a:r>
              <a:rPr lang="ru-RU" dirty="0" smtClean="0"/>
              <a:t>     Рожки </a:t>
            </a:r>
            <a:r>
              <a:rPr lang="ru-RU" dirty="0" smtClean="0"/>
              <a:t>на самой верхней веревке означают единицы, на второй — десятки, на третьей — сотни и, наконец, на четвертой — тысячи. Объясните ребенку, что каждый рожок представляет одну единицу, сотню, десяток — в зависимости от веревки. Например, два рожка на второй веревке означают «20», три на третьей — «300». Так ребенок будет учиться счету.</a:t>
            </a:r>
          </a:p>
          <a:p>
            <a:endParaRPr lang="ru-RU" dirty="0"/>
          </a:p>
        </p:txBody>
      </p:sp>
      <p:pic>
        <p:nvPicPr>
          <p:cNvPr id="18434" name="Picture 2" descr="http://krasivie-kartinki.ru/images/deti104-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572000"/>
            <a:ext cx="24384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6096000"/>
          </a:xfrm>
        </p:spPr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rgbClr val="99FF66"/>
                </a:solidFill>
              </a:rPr>
              <a:t>         </a:t>
            </a:r>
          </a:p>
          <a:p>
            <a:pPr fontAlgn="base">
              <a:buNone/>
            </a:pPr>
            <a:endParaRPr lang="ru-RU" sz="4400" b="1" dirty="0" smtClean="0">
              <a:solidFill>
                <a:srgbClr val="99FF66"/>
              </a:solidFill>
            </a:endParaRPr>
          </a:p>
          <a:p>
            <a:pPr fontAlgn="base">
              <a:buNone/>
            </a:pPr>
            <a:r>
              <a:rPr lang="ru-RU" sz="4400" b="1" dirty="0" smtClean="0">
                <a:solidFill>
                  <a:srgbClr val="99FF66"/>
                </a:solidFill>
              </a:rPr>
              <a:t>       Охота </a:t>
            </a:r>
            <a:r>
              <a:rPr lang="ru-RU" sz="4400" b="1" dirty="0" smtClean="0">
                <a:solidFill>
                  <a:srgbClr val="99FF66"/>
                </a:solidFill>
              </a:rPr>
              <a:t>на цифры</a:t>
            </a:r>
            <a:endParaRPr lang="ru-RU" sz="4400" dirty="0" smtClean="0">
              <a:solidFill>
                <a:srgbClr val="99FF66"/>
              </a:solidFill>
            </a:endParaRPr>
          </a:p>
          <a:p>
            <a:pPr>
              <a:buNone/>
            </a:pPr>
            <a:r>
              <a:rPr lang="ru-RU" sz="4400" dirty="0" smtClean="0"/>
              <a:t>         Цель </a:t>
            </a:r>
            <a:r>
              <a:rPr lang="ru-RU" sz="4400" dirty="0" smtClean="0"/>
              <a:t>игры — найти все цифры, которые можно увидеть на кухне. Здесь нет ограничений. Конечно, в первую очередь, будут замечены цифры на часах и на емкостях для измерения веса и объема продуктов. Сложнее вспомнить, что цифры есть и на упаковке с сухим завтраком. Можно поискать самое большое число на вашей кухне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4038600" cy="52117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99FF66"/>
                </a:solidFill>
              </a:rPr>
              <a:t>    Угадай </a:t>
            </a:r>
            <a:r>
              <a:rPr lang="ru-RU" sz="4400" b="1" dirty="0" smtClean="0">
                <a:solidFill>
                  <a:srgbClr val="99FF66"/>
                </a:solidFill>
              </a:rPr>
              <a:t>на </a:t>
            </a:r>
            <a:r>
              <a:rPr lang="ru-RU" sz="4400" b="1" dirty="0" smtClean="0">
                <a:solidFill>
                  <a:srgbClr val="99FF66"/>
                </a:solidFill>
              </a:rPr>
              <a:t>вкус</a:t>
            </a:r>
            <a:endParaRPr lang="ru-RU" sz="4400" b="1" dirty="0" smtClean="0">
              <a:solidFill>
                <a:srgbClr val="99FF66"/>
              </a:solidFill>
            </a:endParaRPr>
          </a:p>
          <a:p>
            <a:pPr>
              <a:buNone/>
            </a:pPr>
            <a:r>
              <a:rPr lang="ru-RU" sz="4400" dirty="0" smtClean="0"/>
              <a:t>     Нарежьте </a:t>
            </a:r>
            <a:r>
              <a:rPr lang="ru-RU" sz="4400" dirty="0" smtClean="0"/>
              <a:t>овощи и фрукты небольшими кусочками (яблоко, груша, слива, апельсин, киви, огурец, морковь, капуста, редис, репа). Положите их в тарелку. Предложите ребенку закрыть глаза и дайте ему разжевать дольку овоща или фрукта. Пусть ответит, какой был вкус (кислый, сладкий, горький, соленый), и назовет овощ или фрукт, который он съел.</a:t>
            </a:r>
          </a:p>
          <a:p>
            <a:endParaRPr lang="ru-RU" dirty="0"/>
          </a:p>
        </p:txBody>
      </p:sp>
      <p:pic>
        <p:nvPicPr>
          <p:cNvPr id="20482" name="Picture 2" descr="http://2.bp.blogspot.com/-6-MKxxg7_sc/UbGFyqWTFsI/AAAAAAAABwM/a26z0v_Y5fc/s1600/695113-0b3c6b11c6593d10%D0%B4%D0%B5%D0%B2%D0%BE%D1%87%D0%BA%D0%B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953000"/>
            <a:ext cx="17430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rgbClr val="99FF66"/>
                </a:solidFill>
              </a:rPr>
              <a:t>     Отгадай </a:t>
            </a:r>
            <a:r>
              <a:rPr lang="ru-RU" b="1" dirty="0" smtClean="0">
                <a:solidFill>
                  <a:srgbClr val="99FF66"/>
                </a:solidFill>
              </a:rPr>
              <a:t>предметы</a:t>
            </a:r>
            <a:endParaRPr lang="ru-RU" dirty="0" smtClean="0">
              <a:solidFill>
                <a:srgbClr val="99FF66"/>
              </a:solidFill>
            </a:endParaRPr>
          </a:p>
          <a:p>
            <a:pPr fontAlgn="base">
              <a:buNone/>
            </a:pPr>
            <a:r>
              <a:rPr lang="ru-RU" dirty="0" smtClean="0"/>
              <a:t>     Выберите </a:t>
            </a:r>
            <a:r>
              <a:rPr lang="ru-RU" dirty="0" smtClean="0"/>
              <a:t>любой предмет на кухне, кратко охарактеризуйте его и предложите ребенку отгадать, что вы задумали. Для младших подберите вещи попроще. Например, вы загадали стол. Опишите его так: «Я думаю о чем-то плоском и широком, ты встречаешься с этим предметом за завтраком, обедом и ужином». Если ребенок предпочитает загадки на смекалку, то опишите стол по-другому: «У этого предмета четыре ноги, но ходить он не умеет».</a:t>
            </a:r>
          </a:p>
          <a:p>
            <a:pPr fontAlgn="base"/>
            <a:r>
              <a:rPr lang="ru-RU" dirty="0" smtClean="0"/>
              <a:t>Далее ребенок сам загадывает что-нибудь, и тут уже вы пробуете «опознать» предмет по нескольким скудным описаниям. Можно описывать не только внешний вид предмета, но и его функцию. Например: «Эта вещь очень пригодилась бы нам на необитаемом острове. </a:t>
            </a:r>
            <a:r>
              <a:rPr lang="ru-RU" dirty="0" smtClean="0"/>
              <a:t>Она </a:t>
            </a:r>
            <a:r>
              <a:rPr lang="ru-RU" dirty="0" smtClean="0"/>
              <a:t>бы привлекла внимание проплывающих пароходов». Что же это? Ответ: чайник со свистком!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http://img-fotki.yandex.ru/get/5818/102699435.44e/0_74f5a_d3d2c8f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419600"/>
            <a:ext cx="1676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3505200" cy="5364163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rgbClr val="99FF66"/>
                </a:solidFill>
              </a:rPr>
              <a:t>     Спрятанная </a:t>
            </a:r>
            <a:r>
              <a:rPr lang="ru-RU" b="1" dirty="0" err="1" smtClean="0">
                <a:solidFill>
                  <a:srgbClr val="99FF66"/>
                </a:solidFill>
              </a:rPr>
              <a:t>фасолина</a:t>
            </a:r>
            <a:endParaRPr lang="ru-RU" dirty="0" smtClean="0">
              <a:solidFill>
                <a:srgbClr val="99FF66"/>
              </a:solidFill>
            </a:endParaRPr>
          </a:p>
          <a:p>
            <a:pPr fontAlgn="base">
              <a:buNone/>
            </a:pPr>
            <a:r>
              <a:rPr lang="ru-RU" dirty="0" smtClean="0"/>
              <a:t>     Дайте </a:t>
            </a:r>
            <a:r>
              <a:rPr lang="ru-RU" dirty="0" smtClean="0"/>
              <a:t>ребенку солонку, перечницу и одну </a:t>
            </a:r>
            <a:r>
              <a:rPr lang="ru-RU" dirty="0" err="1" smtClean="0"/>
              <a:t>фасолину</a:t>
            </a:r>
            <a:r>
              <a:rPr lang="ru-RU" dirty="0" smtClean="0"/>
              <a:t>. По правилам игры вы ни в коем случае не должны смотреть, что делает ребенок. Он зарывает </a:t>
            </a:r>
            <a:r>
              <a:rPr lang="ru-RU" dirty="0" err="1" smtClean="0"/>
              <a:t>фасолину</a:t>
            </a:r>
            <a:r>
              <a:rPr lang="ru-RU" dirty="0" smtClean="0"/>
              <a:t> в соль или в перец, потом говорит: «Готово!» — а вы угадываете, где спрятана </a:t>
            </a:r>
            <a:r>
              <a:rPr lang="ru-RU" dirty="0" err="1" smtClean="0"/>
              <a:t>фасолина</a:t>
            </a:r>
            <a:r>
              <a:rPr lang="ru-RU" dirty="0" smtClean="0"/>
              <a:t>.</a:t>
            </a:r>
          </a:p>
          <a:p>
            <a:pPr fontAlgn="base">
              <a:buNone/>
            </a:pPr>
            <a:r>
              <a:rPr lang="ru-RU" dirty="0" smtClean="0"/>
              <a:t>     Можно </a:t>
            </a:r>
            <a:r>
              <a:rPr lang="ru-RU" dirty="0" smtClean="0"/>
              <a:t>прятать любые небольшие предметы в левом и правом кулаке и поочередно угадывать, в каком именно.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762000"/>
            <a:ext cx="4419600" cy="5867400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rgbClr val="99FF66"/>
                </a:solidFill>
              </a:rPr>
              <a:t>     Соль </a:t>
            </a:r>
            <a:r>
              <a:rPr lang="ru-RU" b="1" dirty="0" smtClean="0">
                <a:solidFill>
                  <a:srgbClr val="99FF66"/>
                </a:solidFill>
              </a:rPr>
              <a:t>и перец</a:t>
            </a:r>
            <a:endParaRPr lang="ru-RU" dirty="0" smtClean="0">
              <a:solidFill>
                <a:srgbClr val="99FF66"/>
              </a:solidFill>
            </a:endParaRPr>
          </a:p>
          <a:p>
            <a:pPr fontAlgn="base">
              <a:buNone/>
            </a:pPr>
            <a:r>
              <a:rPr lang="ru-RU" dirty="0" smtClean="0"/>
              <a:t>      Смешайте </a:t>
            </a:r>
            <a:r>
              <a:rPr lang="ru-RU" dirty="0" smtClean="0"/>
              <a:t>немного соли и перца. Затем попросите ребенка отделить ложкой соль от перца. Конечно, эти попытки не принесут никакого результата. Секрет же вот в чем. Нужно потереть ложку о свитер, желательно сделанный из искусственной шерсти или волокна, а затем подержать ее над смесью. За счет статического электричества на ложке перец, как очень легкий, поднимется, и таким образом отделится от соли. Тем самым вы просто и эффективно демонстрируете опыт со статическим электричеством. Для маленьких детей — это волшебство!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 descr="http://best-animation.ru/lanim/deti_anim/deti-2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5562600"/>
            <a:ext cx="19050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1121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Семейная гостиная «Игры, родившиеся на кухне»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Семейная гостиная «Игры, родившиеся на кухне»</dc:title>
  <dc:creator>Мария Туманова</dc:creator>
  <cp:lastModifiedBy>Мария</cp:lastModifiedBy>
  <cp:revision>5</cp:revision>
  <dcterms:created xsi:type="dcterms:W3CDTF">2015-10-08T12:47:22Z</dcterms:created>
  <dcterms:modified xsi:type="dcterms:W3CDTF">2015-10-08T15:11:52Z</dcterms:modified>
</cp:coreProperties>
</file>