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9" r:id="rId3"/>
    <p:sldId id="294" r:id="rId4"/>
    <p:sldId id="286" r:id="rId5"/>
    <p:sldId id="287" r:id="rId6"/>
    <p:sldId id="288" r:id="rId7"/>
    <p:sldId id="289" r:id="rId8"/>
    <p:sldId id="297" r:id="rId9"/>
    <p:sldId id="290" r:id="rId10"/>
    <p:sldId id="291" r:id="rId11"/>
    <p:sldId id="300" r:id="rId12"/>
    <p:sldId id="301" r:id="rId13"/>
    <p:sldId id="29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65"/>
    <a:srgbClr val="CC3300"/>
    <a:srgbClr val="FFC319"/>
    <a:srgbClr val="FCFCFC"/>
    <a:srgbClr val="FDF58D"/>
    <a:srgbClr val="808080"/>
    <a:srgbClr val="E8E8E8"/>
    <a:srgbClr val="FFD8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03" d="100"/>
          <a:sy n="103" d="100"/>
        </p:scale>
        <p:origin x="2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9D2496-206A-4AAD-8F0A-9AD392A6F8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83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EEB02B-F7BC-4073-84B0-37F664F46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39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CE3B19DC-6739-4D33-9E7A-E07D28225C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AF854-7823-451E-8248-DA4C48D8D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DC231-D69E-4515-B15A-BD8E0351C6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59D5E5-78D6-4233-B860-88154D400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9ADEBB-31CE-4F90-BFEC-6EA5506A4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986268-51E5-4BC3-8F0F-29C5D6478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9461C-9C96-4C9D-A2E1-85BAD3EB0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DF726-F12F-44A4-9B7F-8417E407B5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A6512-B2A3-43FE-A6BA-D1B4803CA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D6048-3304-464A-9668-74A276C579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739E-72CB-4DB3-AE07-7F1910083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6B7D5-7CF7-42CC-917B-2B7034FAA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85F93-2B2D-4C27-8547-20DE1D63B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AADEB-2CA1-4626-9882-CDF93E9BA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CECA71-531A-4BF6-B8DC-605153701F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6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85720" y="1928802"/>
            <a:ext cx="7586658" cy="2744796"/>
          </a:xfrm>
        </p:spPr>
        <p:txBody>
          <a:bodyPr/>
          <a:lstStyle/>
          <a:p>
            <a:pPr algn="ctr"/>
            <a:r>
              <a:rPr lang="ru-RU" dirty="0"/>
              <a:t>Требования к устной речи, ребенка </a:t>
            </a:r>
            <a:r>
              <a:rPr lang="ru-RU" dirty="0" smtClean="0"/>
              <a:t>старшего дошкольного возраста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7"/>
          <p:cNvSpPr>
            <a:spLocks noChangeArrowheads="1"/>
          </p:cNvSpPr>
          <p:nvPr/>
        </p:nvSpPr>
        <p:spPr bwMode="gray">
          <a:xfrm flipV="1">
            <a:off x="2071670" y="2428868"/>
            <a:ext cx="5045368" cy="642941"/>
          </a:xfrm>
          <a:prstGeom prst="triangle">
            <a:avLst>
              <a:gd name="adj" fmla="val 4862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1357290" y="285728"/>
            <a:ext cx="6572296" cy="1857388"/>
            <a:chOff x="1285852" y="785794"/>
            <a:chExt cx="6572296" cy="1857388"/>
          </a:xfrm>
        </p:grpSpPr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500166" y="785794"/>
              <a:ext cx="6072230" cy="1857388"/>
              <a:chOff x="555" y="1126"/>
              <a:chExt cx="1502" cy="339"/>
            </a:xfrm>
          </p:grpSpPr>
          <p:sp>
            <p:nvSpPr>
              <p:cNvPr id="10" name="AutoShape 24"/>
              <p:cNvSpPr>
                <a:spLocks noChangeArrowheads="1"/>
              </p:cNvSpPr>
              <p:nvPr/>
            </p:nvSpPr>
            <p:spPr bwMode="gray">
              <a:xfrm>
                <a:off x="555" y="1126"/>
                <a:ext cx="1502" cy="33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3607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36078"/>
                      <a:invGamma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40161" dir="4293903" algn="ctr" rotWithShape="0">
                  <a:srgbClr val="FFFFC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25"/>
              <p:cNvSpPr>
                <a:spLocks noChangeArrowheads="1"/>
              </p:cNvSpPr>
              <p:nvPr/>
            </p:nvSpPr>
            <p:spPr bwMode="gray">
              <a:xfrm>
                <a:off x="574" y="1145"/>
                <a:ext cx="1464" cy="3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89999"/>
                    </a:schemeClr>
                  </a:gs>
                  <a:gs pos="5000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89999"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9569" name="Rectangle 1"/>
            <p:cNvSpPr>
              <a:spLocks noChangeArrowheads="1"/>
            </p:cNvSpPr>
            <p:nvPr/>
          </p:nvSpPr>
          <p:spPr bwMode="auto">
            <a:xfrm>
              <a:off x="1285852" y="1000108"/>
              <a:ext cx="6572296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Грамматическая сторона речи:</a:t>
              </a:r>
              <a:endPara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а) Навыки словоизменения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б) Навыки словообразования</a:t>
              </a:r>
              <a:r>
                <a:rPr kumimoji="0" lang="ru-RU" sz="2800" b="1" i="0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</a:rPr>
                <a:t> 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00034" y="3214686"/>
            <a:ext cx="8143932" cy="3357586"/>
            <a:chOff x="500034" y="3214686"/>
            <a:chExt cx="8143932" cy="3357586"/>
          </a:xfrm>
        </p:grpSpPr>
        <p:sp>
          <p:nvSpPr>
            <p:cNvPr id="16" name="AutoShape 3"/>
            <p:cNvSpPr>
              <a:spLocks noChangeArrowheads="1"/>
            </p:cNvSpPr>
            <p:nvPr/>
          </p:nvSpPr>
          <p:spPr bwMode="gray">
            <a:xfrm rot="5400000">
              <a:off x="2893207" y="821513"/>
              <a:ext cx="3357586" cy="8143932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570" name="Rectangle 2"/>
            <p:cNvSpPr>
              <a:spLocks noChangeArrowheads="1"/>
            </p:cNvSpPr>
            <p:nvPr/>
          </p:nvSpPr>
          <p:spPr bwMode="auto">
            <a:xfrm>
              <a:off x="571472" y="3286124"/>
              <a:ext cx="7858180" cy="3108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изменять существительные по падежам и числам </a:t>
              </a:r>
              <a:r>
                <a:rPr kumimoji="0" lang="ru-RU" sz="1400" b="1" i="1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(например: санки, на санках);</a:t>
              </a:r>
              <a:endParaRPr kumimoji="0" lang="ru-RU" sz="11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sz="14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употреблять различные предлоги;</a:t>
              </a:r>
              <a:endParaRPr kumimoji="0" lang="ru-RU" sz="11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согласовывать существительные с прилагательными в роде, числе, падеже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1400" b="1" i="1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(например: голубое полотенце);</a:t>
              </a:r>
              <a:endParaRPr kumimoji="0" lang="ru-RU" sz="11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согласовывать существительные с числительными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1400" b="1" i="1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(например: один карандаш, два карандаша, пять карандашей);</a:t>
              </a:r>
              <a:endParaRPr kumimoji="0" lang="ru-RU" sz="11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правильно употреблять глаголы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1400" b="1" i="1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(например: бегу, бежишь, бежит, бежим, бегите, бежал, побежит и т.п.);</a:t>
              </a:r>
              <a:endParaRPr kumimoji="0" lang="ru-RU" sz="11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образовывать слова с помощью уменьшительно-ласкательных и увеличительных суффиксов </a:t>
              </a:r>
              <a:r>
                <a:rPr kumimoji="0" lang="ru-RU" sz="1400" b="1" i="1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(например: глаза – глазки – глазищи)</a:t>
              </a:r>
              <a:r>
                <a:rPr kumimoji="0" lang="ru-RU" sz="1400" b="1" i="0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;</a:t>
              </a:r>
              <a:endParaRPr kumimoji="0" lang="ru-RU" sz="11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образовывать глаголы с помощью приставок</a:t>
              </a:r>
              <a:r>
                <a:rPr kumimoji="0" lang="ru-RU" sz="1400" b="1" i="0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1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(например: шел – вышел – перешел – обошел)</a:t>
              </a:r>
              <a:r>
                <a:rPr kumimoji="0" lang="ru-RU" sz="1400" b="1" i="0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;</a:t>
              </a:r>
              <a:endParaRPr kumimoji="0" lang="ru-RU" sz="11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образовывать название детенышей животных;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14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образовывать относительные и притяжательные прилагательные от существительных </a:t>
              </a:r>
              <a:r>
                <a:rPr kumimoji="0" lang="ru-RU" sz="1400" b="1" i="1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(например: малина – малиновое, лиса – лисья);</a:t>
              </a:r>
              <a:r>
                <a:rPr kumimoji="0" lang="ru-RU" sz="1100" b="1" i="0" u="none" strike="noStrike" normalizeH="0" baseline="0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</a:rPr>
                <a:t> </a:t>
              </a:r>
              <a:endParaRPr kumimoji="0" lang="ru-RU" sz="18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</p:txBody>
        </p:sp>
      </p:grpSp>
      <p:pic>
        <p:nvPicPr>
          <p:cNvPr id="109571" name="Picture 3" descr="j02324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20193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42910" y="571480"/>
            <a:ext cx="70508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Игры, способствующие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развитию грамматического строя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85720" y="2285992"/>
            <a:ext cx="8143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азвать предметы зеленого цвета, затем это будет красный, синий и т. д. (</a:t>
            </a:r>
            <a:r>
              <a:rPr lang="ru-RU" b="1" dirty="0" smtClean="0">
                <a:solidFill>
                  <a:srgbClr val="002060"/>
                </a:solidFill>
              </a:rPr>
              <a:t>ЗЕЛЕНЫЙ КУСТ, ЗЕЛЕНАЯ ТРАВА, ЗЕЛЕНОЕ ДЕРЕВО и т. д.).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Посчитать автомобили: ОДНА МАШИНА, ДВЕ МАШИНЫ….. ПЯТЬ МАШИН и т. д. или это будут деревья, дома, прохожие.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785926"/>
            <a:ext cx="5044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 Идя домой попросите ребёнка: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285728"/>
            <a:ext cx="1901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Игры на кухне: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714356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Каша из риса (гречки, пшена, манки, овса) КАКАЯ? Отвар из этих же круп, КАКОЙ?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Найди на кухне круглые предметы, вспомни вкусные слова, назови посуду, мебель, перечисли, что кладут в борщ, винегрет, солянку;  найди соленые, кислые, сладкие, горькие, свежие слова)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500166" y="642918"/>
            <a:ext cx="6072230" cy="1285884"/>
            <a:chOff x="1571604" y="285728"/>
            <a:chExt cx="6072230" cy="1285884"/>
          </a:xfrm>
        </p:grpSpPr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571604" y="285728"/>
              <a:ext cx="6072230" cy="1285884"/>
              <a:chOff x="555" y="1126"/>
              <a:chExt cx="1502" cy="339"/>
            </a:xfrm>
          </p:grpSpPr>
          <p:sp>
            <p:nvSpPr>
              <p:cNvPr id="6" name="AutoShape 24"/>
              <p:cNvSpPr>
                <a:spLocks noChangeArrowheads="1"/>
              </p:cNvSpPr>
              <p:nvPr/>
            </p:nvSpPr>
            <p:spPr bwMode="gray">
              <a:xfrm>
                <a:off x="555" y="1126"/>
                <a:ext cx="1502" cy="33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3607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36078"/>
                      <a:invGamma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40161" dir="4293903" algn="ctr" rotWithShape="0">
                  <a:srgbClr val="FFFFC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" name="AutoShape 25"/>
              <p:cNvSpPr>
                <a:spLocks noChangeArrowheads="1"/>
              </p:cNvSpPr>
              <p:nvPr/>
            </p:nvSpPr>
            <p:spPr bwMode="gray">
              <a:xfrm>
                <a:off x="574" y="1145"/>
                <a:ext cx="1464" cy="3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89999"/>
                    </a:schemeClr>
                  </a:gs>
                  <a:gs pos="5000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89999"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" name="Прямоугольник 1"/>
            <p:cNvSpPr/>
            <p:nvPr/>
          </p:nvSpPr>
          <p:spPr>
            <a:xfrm>
              <a:off x="3214678" y="571480"/>
              <a:ext cx="295670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Связная речь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214414" y="3571876"/>
            <a:ext cx="7000924" cy="3000396"/>
            <a:chOff x="1285852" y="3071810"/>
            <a:chExt cx="7000924" cy="3000396"/>
          </a:xfrm>
        </p:grpSpPr>
        <p:sp>
          <p:nvSpPr>
            <p:cNvPr id="11" name="AutoShape 3"/>
            <p:cNvSpPr>
              <a:spLocks noChangeArrowheads="1"/>
            </p:cNvSpPr>
            <p:nvPr/>
          </p:nvSpPr>
          <p:spPr bwMode="gray">
            <a:xfrm rot="5400000">
              <a:off x="3286116" y="1071546"/>
              <a:ext cx="3000396" cy="7000924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593" name="Rectangle 1"/>
            <p:cNvSpPr>
              <a:spLocks noChangeArrowheads="1"/>
            </p:cNvSpPr>
            <p:nvPr/>
          </p:nvSpPr>
          <p:spPr bwMode="auto">
            <a:xfrm>
              <a:off x="1428728" y="3429000"/>
              <a:ext cx="6786610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20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свободно общаться с взрослыми и сверстниками;</a:t>
              </a:r>
              <a:endParaRPr kumimoji="0" lang="ru-RU" sz="20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20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поддерживать разговор на темы, доступные возрасту;</a:t>
              </a:r>
              <a:endParaRPr kumimoji="0" lang="ru-RU" sz="20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20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рассказывать о пережитых событиях;</a:t>
              </a:r>
              <a:endParaRPr kumimoji="0" lang="ru-RU" sz="20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20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пересказывать содержание сказки, рассказа;</a:t>
              </a:r>
              <a:endParaRPr kumimoji="0" lang="ru-RU" sz="20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20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описывать окружающие предметы;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sz="20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раскрывать содержание картины, некоторых явлениях окружающей действительности. </a:t>
              </a:r>
              <a:endParaRPr kumimoji="0" lang="ru-RU" sz="2000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</a:endParaRPr>
            </a:p>
          </p:txBody>
        </p:sp>
      </p:grpSp>
      <p:sp>
        <p:nvSpPr>
          <p:cNvPr id="14" name="AutoShape 27"/>
          <p:cNvSpPr>
            <a:spLocks noChangeArrowheads="1"/>
          </p:cNvSpPr>
          <p:nvPr/>
        </p:nvSpPr>
        <p:spPr bwMode="gray">
          <a:xfrm flipV="1">
            <a:off x="2143108" y="2214554"/>
            <a:ext cx="5045368" cy="1214445"/>
          </a:xfrm>
          <a:prstGeom prst="triangle">
            <a:avLst>
              <a:gd name="adj" fmla="val 4862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0594" name="Picture 2" descr="j02321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18637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2500306"/>
          <a:ext cx="7929615" cy="29443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85923"/>
                <a:gridCol w="1585923"/>
                <a:gridCol w="1585923"/>
                <a:gridCol w="1585923"/>
                <a:gridCol w="158592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Время появления звуков (возраст)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1-2 года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2-3 года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3-5 лет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 – </a:t>
                      </a:r>
                      <a:r>
                        <a:rPr lang="ru-RU" sz="1800" b="1" cap="none" spc="0" dirty="0" smtClean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7 </a:t>
                      </a:r>
                      <a:r>
                        <a:rPr lang="ru-RU" sz="18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лет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cap="none" spc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none" spc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Звуки </a:t>
                      </a:r>
                      <a:endParaRPr lang="ru-RU" sz="1100" b="1" cap="none" spc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А, О, Э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П, Б, М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И, Ы, У,</a:t>
                      </a:r>
                      <a:endParaRPr lang="ru-RU" sz="1100" b="1" cap="none" spc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Ф, В,</a:t>
                      </a:r>
                      <a:endParaRPr lang="ru-RU" sz="1100" b="1" cap="none" spc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Т, Д, Н,</a:t>
                      </a:r>
                      <a:endParaRPr lang="ru-RU" sz="1100" b="1" cap="none" spc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Г, К, Х, Й</a:t>
                      </a:r>
                      <a:endParaRPr lang="ru-RU" sz="1100" b="1" cap="none" spc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С, З, Ц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Ш, Ж,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Ч, Щ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rgbClr val="00206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Р, Л.</a:t>
                      </a:r>
                      <a:endParaRPr lang="ru-RU" sz="1100" b="1" cap="none" spc="0" dirty="0">
                        <a:ln w="1905"/>
                        <a:solidFill>
                          <a:srgbClr val="00206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642918"/>
            <a:ext cx="82711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римерные сроки окончательного усвоения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Calibri" pitchFamily="34" charset="0"/>
                <a:cs typeface="Times New Roman" pitchFamily="18" charset="0"/>
              </a:rPr>
              <a:t>детьми гласных и согласных звуков.</a:t>
            </a:r>
            <a:endParaRPr kumimoji="0" lang="ru-RU" sz="2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040" y="28572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Причины речевых нарушений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AutoShape 27"/>
          <p:cNvSpPr>
            <a:spLocks noChangeArrowheads="1"/>
          </p:cNvSpPr>
          <p:nvPr/>
        </p:nvSpPr>
        <p:spPr bwMode="gray">
          <a:xfrm flipV="1">
            <a:off x="2000232" y="3571876"/>
            <a:ext cx="5045368" cy="1214445"/>
          </a:xfrm>
          <a:prstGeom prst="triangle">
            <a:avLst>
              <a:gd name="adj" fmla="val 4862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Picture 2" descr="http://www.rastut-goda.ru/images/image/image1/speak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3239157"/>
            <a:ext cx="2342453" cy="355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571472" y="928670"/>
            <a:ext cx="8001056" cy="2428892"/>
            <a:chOff x="571472" y="1071546"/>
            <a:chExt cx="8001056" cy="242889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571472" y="1071546"/>
              <a:ext cx="8001056" cy="2428892"/>
              <a:chOff x="2714612" y="3643315"/>
              <a:chExt cx="4572032" cy="2181225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gray">
              <a:xfrm rot="5400000">
                <a:off x="3910017" y="2447913"/>
                <a:ext cx="2181225" cy="4572029"/>
              </a:xfrm>
              <a:prstGeom prst="roundRect">
                <a:avLst>
                  <a:gd name="adj" fmla="val 19894"/>
                </a:avLst>
              </a:prstGeom>
              <a:gradFill rotWithShape="1">
                <a:gsLst>
                  <a:gs pos="0">
                    <a:srgbClr val="FFFFFF">
                      <a:gamma/>
                      <a:shade val="78824"/>
                      <a:invGamma/>
                      <a:alpha val="98000"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78824"/>
                      <a:invGamma/>
                      <a:alpha val="98000"/>
                    </a:srgbClr>
                  </a:gs>
                </a:gsLst>
                <a:lin ang="5400000" scaled="1"/>
              </a:gradFill>
              <a:ln w="38100" algn="ctr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714612" y="3857628"/>
                <a:ext cx="4572000" cy="6945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endParaRPr lang="ru-RU" sz="28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  <p:sp>
          <p:nvSpPr>
            <p:cNvPr id="11" name="Прямоугольник 10"/>
            <p:cNvSpPr/>
            <p:nvPr/>
          </p:nvSpPr>
          <p:spPr>
            <a:xfrm>
              <a:off x="714348" y="1142984"/>
              <a:ext cx="7786742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Нарушения в строении артикуляционного аппарата.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2400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Заболевания нервной системы  (следствие родовых травм, которые и ведут к поражению речевых зон в коре головного мозга (даже точечных).</a:t>
              </a:r>
              <a:endPara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500166" y="4929198"/>
            <a:ext cx="5715040" cy="1643074"/>
            <a:chOff x="1785918" y="4857760"/>
            <a:chExt cx="5715040" cy="1643074"/>
          </a:xfrm>
        </p:grpSpPr>
        <p:sp>
          <p:nvSpPr>
            <p:cNvPr id="14" name="AutoShape 3"/>
            <p:cNvSpPr>
              <a:spLocks noChangeArrowheads="1"/>
            </p:cNvSpPr>
            <p:nvPr/>
          </p:nvSpPr>
          <p:spPr bwMode="gray">
            <a:xfrm rot="5400000">
              <a:off x="3821903" y="2821779"/>
              <a:ext cx="1643074" cy="5715036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785918" y="5000636"/>
              <a:ext cx="571504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 smtClean="0">
                  <a:ln w="1905"/>
                  <a:solidFill>
                    <a:srgbClr val="00B05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Это в свою очередь  влияет на работу отдельных органов, в том числе и языка. </a:t>
              </a:r>
              <a:endParaRPr lang="ru-RU" sz="28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3375716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571472" y="1767290"/>
            <a:ext cx="814393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Задача взрослых </a:t>
            </a:r>
            <a:r>
              <a:rPr kumimoji="0" lang="ru-RU" sz="4400" b="1" i="0" u="none" strike="noStrike" normalizeH="0" baseline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– сделать все возможное для того, чтобы развить у ребенка устную речь. </a:t>
            </a:r>
            <a:endParaRPr kumimoji="0" lang="ru-RU" sz="4400" b="1" i="0" u="none" strike="noStrike" normalizeH="0" baseline="0" dirty="0" smtClean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pic>
        <p:nvPicPr>
          <p:cNvPr id="91138" name="Picture 2" descr="j02321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72264" y="4459287"/>
            <a:ext cx="2000264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7"/>
          <p:cNvSpPr>
            <a:spLocks noChangeArrowheads="1"/>
          </p:cNvSpPr>
          <p:nvPr/>
        </p:nvSpPr>
        <p:spPr bwMode="gray">
          <a:xfrm flipV="1">
            <a:off x="2143108" y="2357430"/>
            <a:ext cx="5045368" cy="1214445"/>
          </a:xfrm>
          <a:prstGeom prst="triangle">
            <a:avLst>
              <a:gd name="adj" fmla="val 4862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1571604" y="1214422"/>
            <a:ext cx="6072230" cy="839220"/>
            <a:chOff x="1571604" y="1214422"/>
            <a:chExt cx="6072230" cy="839220"/>
          </a:xfrm>
        </p:grpSpPr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1571604" y="1214422"/>
              <a:ext cx="6072230" cy="839220"/>
              <a:chOff x="555" y="1126"/>
              <a:chExt cx="1502" cy="339"/>
            </a:xfrm>
          </p:grpSpPr>
          <p:sp>
            <p:nvSpPr>
              <p:cNvPr id="9" name="AutoShape 24"/>
              <p:cNvSpPr>
                <a:spLocks noChangeArrowheads="1"/>
              </p:cNvSpPr>
              <p:nvPr/>
            </p:nvSpPr>
            <p:spPr bwMode="gray">
              <a:xfrm>
                <a:off x="555" y="1126"/>
                <a:ext cx="1502" cy="33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3607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36078"/>
                      <a:invGamma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40161" dir="4293903" algn="ctr" rotWithShape="0">
                  <a:srgbClr val="FFFFC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25"/>
              <p:cNvSpPr>
                <a:spLocks noChangeArrowheads="1"/>
              </p:cNvSpPr>
              <p:nvPr/>
            </p:nvSpPr>
            <p:spPr bwMode="gray">
              <a:xfrm>
                <a:off x="574" y="1145"/>
                <a:ext cx="1464" cy="3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89999"/>
                    </a:schemeClr>
                  </a:gs>
                  <a:gs pos="5000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89999"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" name="Прямоугольник 1"/>
            <p:cNvSpPr/>
            <p:nvPr/>
          </p:nvSpPr>
          <p:spPr>
            <a:xfrm>
              <a:off x="1714480" y="1357298"/>
              <a:ext cx="582448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Слушать и слышать других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793460" y="4071942"/>
            <a:ext cx="5715040" cy="1643074"/>
            <a:chOff x="2714612" y="3643315"/>
            <a:chExt cx="4572032" cy="2181225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 rot="5400000">
              <a:off x="3910017" y="2447913"/>
              <a:ext cx="2181225" cy="4572029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714612" y="3857628"/>
              <a:ext cx="4572000" cy="18386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28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Трудности в усвоении материала, предъявляемого </a:t>
              </a:r>
              <a:r>
                <a:rPr lang="ru-RU" sz="2800" b="1" dirty="0" smtClean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педагогом </a:t>
              </a:r>
              <a:r>
                <a:rPr lang="ru-RU" sz="2800" b="1" dirty="0">
                  <a:ln w="1905"/>
                  <a:solidFill>
                    <a:srgbClr val="7030A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устно.</a:t>
              </a:r>
            </a:p>
          </p:txBody>
        </p:sp>
      </p:grpSp>
      <p:pic>
        <p:nvPicPr>
          <p:cNvPr id="106497" name="Picture 1" descr="j02328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429520" y="5005387"/>
            <a:ext cx="1276334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7"/>
          <p:cNvSpPr>
            <a:spLocks noChangeArrowheads="1"/>
          </p:cNvSpPr>
          <p:nvPr/>
        </p:nvSpPr>
        <p:spPr bwMode="gray">
          <a:xfrm flipV="1">
            <a:off x="2071669" y="1785925"/>
            <a:ext cx="5045368" cy="1214445"/>
          </a:xfrm>
          <a:prstGeom prst="triangle">
            <a:avLst>
              <a:gd name="adj" fmla="val 4862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785795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DF58D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500166" y="642918"/>
            <a:ext cx="6072230" cy="839220"/>
            <a:chOff x="1500166" y="642918"/>
            <a:chExt cx="6072230" cy="839220"/>
          </a:xfrm>
        </p:grpSpPr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1500166" y="642918"/>
              <a:ext cx="6072230" cy="839220"/>
              <a:chOff x="555" y="1126"/>
              <a:chExt cx="1502" cy="339"/>
            </a:xfrm>
          </p:grpSpPr>
          <p:sp>
            <p:nvSpPr>
              <p:cNvPr id="9" name="AutoShape 24"/>
              <p:cNvSpPr>
                <a:spLocks noChangeArrowheads="1"/>
              </p:cNvSpPr>
              <p:nvPr/>
            </p:nvSpPr>
            <p:spPr bwMode="gray">
              <a:xfrm>
                <a:off x="555" y="1126"/>
                <a:ext cx="1502" cy="33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3607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36078"/>
                      <a:invGamma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40161" dir="4293903" algn="ctr" rotWithShape="0">
                  <a:srgbClr val="FFFFC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25"/>
              <p:cNvSpPr>
                <a:spLocks noChangeArrowheads="1"/>
              </p:cNvSpPr>
              <p:nvPr/>
            </p:nvSpPr>
            <p:spPr bwMode="gray">
              <a:xfrm>
                <a:off x="574" y="1145"/>
                <a:ext cx="1464" cy="3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89999"/>
                    </a:schemeClr>
                  </a:gs>
                  <a:gs pos="5000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89999"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" name="Прямоугольник 1"/>
            <p:cNvSpPr/>
            <p:nvPr/>
          </p:nvSpPr>
          <p:spPr>
            <a:xfrm>
              <a:off x="2071670" y="714357"/>
              <a:ext cx="490743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Звуковая сторона речи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00034" y="3286124"/>
            <a:ext cx="8143932" cy="2500330"/>
            <a:chOff x="500034" y="4071942"/>
            <a:chExt cx="8143932" cy="2500330"/>
          </a:xfrm>
        </p:grpSpPr>
        <p:sp>
          <p:nvSpPr>
            <p:cNvPr id="13" name="AutoShape 3"/>
            <p:cNvSpPr>
              <a:spLocks noChangeArrowheads="1"/>
            </p:cNvSpPr>
            <p:nvPr/>
          </p:nvSpPr>
          <p:spPr bwMode="gray">
            <a:xfrm rot="5400000">
              <a:off x="3321835" y="1250141"/>
              <a:ext cx="2500330" cy="8143932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73" name="Rectangle 1"/>
            <p:cNvSpPr>
              <a:spLocks noChangeArrowheads="1"/>
            </p:cNvSpPr>
            <p:nvPr/>
          </p:nvSpPr>
          <p:spPr bwMode="auto">
            <a:xfrm>
              <a:off x="1000100" y="4286256"/>
              <a:ext cx="7000924" cy="203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правильно произносить все звуки речи;</a:t>
              </a:r>
              <a:endParaRPr lang="ru-RU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четко и внятно произносить слова и фразы со сложной звуковой и слоговой    наполняемостью </a:t>
              </a:r>
              <a:r>
                <a:rPr kumimoji="0" lang="ru-RU" b="1" i="1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(</a:t>
              </a:r>
              <a:r>
                <a:rPr kumimoji="0" lang="ru-RU" b="1" i="1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например: мотоциклист, регулировщик, термометр</a:t>
              </a:r>
              <a:r>
                <a:rPr kumimoji="0" lang="ru-RU" b="1" i="1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);</a:t>
              </a:r>
              <a:endParaRPr kumimoji="0" lang="ru-RU" b="1" i="0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говорить громко или тихо, или даже шепотом, в зависимости от ситуации;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изменять темп речи с учетом содержания высказывания.</a:t>
              </a:r>
              <a:endParaRPr kumimoji="0" lang="ru-RU" b="1" i="0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  <p:pic>
        <p:nvPicPr>
          <p:cNvPr id="105474" name="Picture 2" descr="j02325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1317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7"/>
          <p:cNvSpPr>
            <a:spLocks noChangeArrowheads="1"/>
          </p:cNvSpPr>
          <p:nvPr/>
        </p:nvSpPr>
        <p:spPr bwMode="gray">
          <a:xfrm flipV="1">
            <a:off x="1958020" y="1522996"/>
            <a:ext cx="5045368" cy="928692"/>
          </a:xfrm>
          <a:prstGeom prst="triangle">
            <a:avLst>
              <a:gd name="adj" fmla="val 4862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928671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DF58D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561562" y="420713"/>
            <a:ext cx="6072230" cy="1109948"/>
            <a:chOff x="1571604" y="785794"/>
            <a:chExt cx="6072230" cy="1109948"/>
          </a:xfrm>
        </p:grpSpPr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1571604" y="785794"/>
              <a:ext cx="6072230" cy="839220"/>
              <a:chOff x="555" y="1126"/>
              <a:chExt cx="1502" cy="339"/>
            </a:xfrm>
          </p:grpSpPr>
          <p:sp>
            <p:nvSpPr>
              <p:cNvPr id="9" name="AutoShape 24"/>
              <p:cNvSpPr>
                <a:spLocks noChangeArrowheads="1"/>
              </p:cNvSpPr>
              <p:nvPr/>
            </p:nvSpPr>
            <p:spPr bwMode="gray">
              <a:xfrm>
                <a:off x="555" y="1126"/>
                <a:ext cx="1502" cy="33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3607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36078"/>
                      <a:invGamma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40161" dir="4293903" algn="ctr" rotWithShape="0">
                  <a:srgbClr val="FFFFC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utoShape 25"/>
              <p:cNvSpPr>
                <a:spLocks noChangeArrowheads="1"/>
              </p:cNvSpPr>
              <p:nvPr/>
            </p:nvSpPr>
            <p:spPr bwMode="gray">
              <a:xfrm>
                <a:off x="574" y="1145"/>
                <a:ext cx="1464" cy="3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89999"/>
                    </a:schemeClr>
                  </a:gs>
                  <a:gs pos="5000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89999"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" name="Прямоугольник 10"/>
            <p:cNvSpPr/>
            <p:nvPr/>
          </p:nvSpPr>
          <p:spPr>
            <a:xfrm>
              <a:off x="1779055" y="818524"/>
              <a:ext cx="5742598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Фонематическое процессы</a:t>
              </a:r>
            </a:p>
            <a:p>
              <a:endPara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107522" name="Picture 2" descr="j02320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698" y="1126842"/>
            <a:ext cx="1474283" cy="132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291952" y="3068960"/>
            <a:ext cx="78488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Фонематический слух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способность </a:t>
            </a:r>
            <a:r>
              <a: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слышать,  воспринимать и различать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звуки. </a:t>
            </a:r>
            <a:endParaRPr lang="ru-RU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1617" y="2451688"/>
            <a:ext cx="6129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БУДУЩЕЕ ЧТЕНИЕ И ПИСЬМО ДЕТЕЙ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448" y="4005064"/>
            <a:ext cx="8456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Фонематическое восприятие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умение </a:t>
            </a:r>
            <a:r>
              <a: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определять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последовательность </a:t>
            </a:r>
            <a:r>
              <a: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звуков в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умение </a:t>
            </a:r>
            <a:r>
              <a: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определять позицию звука в слове по отношению к его началу, середине или 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концу;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подсчет </a:t>
            </a:r>
            <a:r>
              <a: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количества звуков в слове</a:t>
            </a:r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14488"/>
            <a:ext cx="8748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Выделить на слух слово с заданным звуком;</a:t>
            </a:r>
            <a:endParaRPr lang="ru-RU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Придумать слова </a:t>
            </a:r>
            <a:r>
              <a:rPr lang="ru-RU" sz="2000" dirty="0">
                <a:solidFill>
                  <a:srgbClr val="002060"/>
                </a:solidFill>
              </a:rPr>
              <a:t>на заданный </a:t>
            </a:r>
            <a:r>
              <a:rPr lang="ru-RU" sz="2000" dirty="0" smtClean="0">
                <a:solidFill>
                  <a:srgbClr val="002060"/>
                </a:solidFill>
              </a:rPr>
              <a:t>звук;</a:t>
            </a:r>
            <a:endParaRPr lang="ru-RU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Найти </a:t>
            </a:r>
            <a:r>
              <a:rPr lang="ru-RU" sz="2000" dirty="0">
                <a:solidFill>
                  <a:srgbClr val="002060"/>
                </a:solidFill>
              </a:rPr>
              <a:t>предметы на заданный </a:t>
            </a:r>
            <a:r>
              <a:rPr lang="ru-RU" sz="2000" dirty="0" smtClean="0">
                <a:solidFill>
                  <a:srgbClr val="002060"/>
                </a:solidFill>
              </a:rPr>
              <a:t>звук;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Назвать первый гласный в словах типа: </a:t>
            </a:r>
            <a:r>
              <a:rPr lang="ru-RU" sz="2000" b="1" dirty="0" smtClean="0">
                <a:solidFill>
                  <a:srgbClr val="FF0000"/>
                </a:solidFill>
              </a:rPr>
              <a:t>АНЯ, ОЛЯ, АЗБУКА, УТКА</a:t>
            </a:r>
            <a:r>
              <a:rPr lang="ru-RU" sz="2000" dirty="0" smtClean="0">
                <a:solidFill>
                  <a:srgbClr val="FF0000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Назвать последний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согласный</a:t>
            </a:r>
            <a:r>
              <a:rPr lang="ru-RU" sz="2000" dirty="0" smtClean="0">
                <a:solidFill>
                  <a:srgbClr val="002060"/>
                </a:solidFill>
              </a:rPr>
              <a:t> в словах типа: </a:t>
            </a:r>
            <a:r>
              <a:rPr lang="ru-RU" sz="2000" b="1" dirty="0" smtClean="0">
                <a:solidFill>
                  <a:srgbClr val="FF0000"/>
                </a:solidFill>
              </a:rPr>
              <a:t>МАК, ДОМ, КОТ, НОС</a:t>
            </a:r>
            <a:r>
              <a:rPr lang="ru-RU" sz="2000" dirty="0" smtClean="0">
                <a:solidFill>
                  <a:srgbClr val="FF0000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Назвать первый согласный в словах типа: </a:t>
            </a:r>
            <a:r>
              <a:rPr lang="ru-RU" sz="2000" b="1" dirty="0" smtClean="0">
                <a:solidFill>
                  <a:srgbClr val="FF0000"/>
                </a:solidFill>
              </a:rPr>
              <a:t>ПОЛ, ВОДА, МАШИНА</a:t>
            </a:r>
            <a:r>
              <a:rPr lang="ru-RU" sz="2000" dirty="0" smtClean="0">
                <a:solidFill>
                  <a:srgbClr val="FF0000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Определить последовательность звуков в словах из трёх звуков: </a:t>
            </a:r>
            <a:r>
              <a:rPr lang="ru-RU" sz="2000" b="1" dirty="0" smtClean="0">
                <a:solidFill>
                  <a:srgbClr val="FF0000"/>
                </a:solidFill>
              </a:rPr>
              <a:t>СОМ, ДЫМ,ИВА.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Определить количество звуков в словах из трёх звуков.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Определить место звука в слове (начало, середина или конец)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285750" indent="-285750" algn="ctr"/>
            <a:r>
              <a:rPr lang="ru-RU" sz="2000" b="1" dirty="0" smtClean="0">
                <a:solidFill>
                  <a:srgbClr val="FF0000"/>
                </a:solidFill>
              </a:rPr>
              <a:t>СОЛНЦЕ                            МОСТ                           НОС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928670"/>
            <a:ext cx="7006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концу года дети должны уметь: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46957"/>
              </p:ext>
            </p:extLst>
          </p:nvPr>
        </p:nvGraphicFramePr>
        <p:xfrm>
          <a:off x="953671" y="5572140"/>
          <a:ext cx="200026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4"/>
                <a:gridCol w="666754"/>
                <a:gridCol w="666754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62684"/>
              </p:ext>
            </p:extLst>
          </p:nvPr>
        </p:nvGraphicFramePr>
        <p:xfrm>
          <a:off x="3571868" y="5572140"/>
          <a:ext cx="200026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4"/>
                <a:gridCol w="619130"/>
                <a:gridCol w="714378"/>
              </a:tblGrid>
              <a:tr h="3174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763"/>
              </p:ext>
            </p:extLst>
          </p:nvPr>
        </p:nvGraphicFramePr>
        <p:xfrm>
          <a:off x="6244222" y="5572140"/>
          <a:ext cx="200026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4"/>
                <a:gridCol w="666754"/>
                <a:gridCol w="666754"/>
              </a:tblGrid>
              <a:tr h="3174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9549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4480" y="928671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DF58D"/>
              </a:solidFill>
            </a:endParaRP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gray">
          <a:xfrm flipV="1">
            <a:off x="2143108" y="2143116"/>
            <a:ext cx="5045368" cy="1214445"/>
          </a:xfrm>
          <a:prstGeom prst="triangle">
            <a:avLst>
              <a:gd name="adj" fmla="val 4862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571604" y="357166"/>
            <a:ext cx="6215106" cy="1357322"/>
            <a:chOff x="1571604" y="357166"/>
            <a:chExt cx="6215106" cy="1357322"/>
          </a:xfrm>
        </p:grpSpPr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571604" y="357166"/>
              <a:ext cx="6072230" cy="1357322"/>
              <a:chOff x="555" y="1126"/>
              <a:chExt cx="1502" cy="339"/>
            </a:xfrm>
          </p:grpSpPr>
          <p:sp>
            <p:nvSpPr>
              <p:cNvPr id="10" name="AutoShape 24"/>
              <p:cNvSpPr>
                <a:spLocks noChangeArrowheads="1"/>
              </p:cNvSpPr>
              <p:nvPr/>
            </p:nvSpPr>
            <p:spPr bwMode="gray">
              <a:xfrm>
                <a:off x="555" y="1126"/>
                <a:ext cx="1502" cy="33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shade val="3607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36078"/>
                      <a:invGamma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>
                <a:outerShdw dist="40161" dir="4293903" algn="ctr" rotWithShape="0">
                  <a:srgbClr val="FFFFC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25"/>
              <p:cNvSpPr>
                <a:spLocks noChangeArrowheads="1"/>
              </p:cNvSpPr>
              <p:nvPr/>
            </p:nvSpPr>
            <p:spPr bwMode="gray">
              <a:xfrm>
                <a:off x="574" y="1145"/>
                <a:ext cx="1464" cy="3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89999"/>
                    </a:schemeClr>
                  </a:gs>
                  <a:gs pos="50000">
                    <a:schemeClr val="accent2">
                      <a:gamma/>
                      <a:tint val="33725"/>
                      <a:invGamma/>
                    </a:schemeClr>
                  </a:gs>
                  <a:gs pos="100000">
                    <a:schemeClr val="accent2">
                      <a:alpha val="89999"/>
                    </a:scheme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8545" name="Rectangle 1"/>
            <p:cNvSpPr>
              <a:spLocks noChangeArrowheads="1"/>
            </p:cNvSpPr>
            <p:nvPr/>
          </p:nvSpPr>
          <p:spPr bwMode="auto">
            <a:xfrm>
              <a:off x="1571604" y="428604"/>
              <a:ext cx="6215106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Лексическая сторона речи (словарный запас)</a:t>
              </a:r>
              <a:r>
                <a:rPr kumimoji="0" lang="ru-RU" sz="3200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</a:rPr>
                <a:t> </a:t>
              </a:r>
            </a:p>
          </p:txBody>
        </p:sp>
      </p:grpSp>
      <p:pic>
        <p:nvPicPr>
          <p:cNvPr id="108547" name="Picture 3" descr="j02324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173355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Группа 18"/>
          <p:cNvGrpSpPr/>
          <p:nvPr/>
        </p:nvGrpSpPr>
        <p:grpSpPr>
          <a:xfrm>
            <a:off x="0" y="3429000"/>
            <a:ext cx="9144000" cy="3071833"/>
            <a:chOff x="428596" y="3286124"/>
            <a:chExt cx="8215370" cy="3609404"/>
          </a:xfrm>
        </p:grpSpPr>
        <p:sp>
          <p:nvSpPr>
            <p:cNvPr id="20" name="AutoShape 3"/>
            <p:cNvSpPr>
              <a:spLocks noChangeArrowheads="1"/>
            </p:cNvSpPr>
            <p:nvPr/>
          </p:nvSpPr>
          <p:spPr bwMode="gray">
            <a:xfrm rot="5400000">
              <a:off x="2893207" y="892951"/>
              <a:ext cx="3357586" cy="8143932"/>
            </a:xfrm>
            <a:prstGeom prst="roundRect">
              <a:avLst>
                <a:gd name="adj" fmla="val 19894"/>
              </a:avLst>
            </a:prstGeom>
            <a:gradFill rotWithShape="1">
              <a:gsLst>
                <a:gs pos="0">
                  <a:srgbClr val="FFFFFF">
                    <a:gamma/>
                    <a:shade val="78824"/>
                    <a:invGamma/>
                    <a:alpha val="98000"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78824"/>
                    <a:invGamma/>
                    <a:alpha val="98000"/>
                  </a:srgbClr>
                </a:gs>
              </a:gsLst>
              <a:lin ang="540000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21" name="Rectangle 2"/>
            <p:cNvSpPr>
              <a:spLocks noChangeArrowheads="1"/>
            </p:cNvSpPr>
            <p:nvPr/>
          </p:nvSpPr>
          <p:spPr bwMode="auto">
            <a:xfrm>
              <a:off x="428596" y="3428999"/>
              <a:ext cx="8143932" cy="3466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 Т</a:t>
              </a: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очно подбирать слова;</a:t>
              </a:r>
              <a:endParaRPr kumimoji="0" lang="ru-RU" b="1" i="0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 Я</a:t>
              </a: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сно выражать свои мысли, связывая различные факты в единое целое;</a:t>
              </a:r>
              <a:endParaRPr kumimoji="0" lang="ru-RU" b="1" i="0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 Дифференцировать обозначения предметов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b="1" i="1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(например: «автомобиль легковой и грузовой, а не просто автомобиль», «обувь зимняя и летняя»);</a:t>
              </a:r>
              <a:endParaRPr kumimoji="0" lang="ru-RU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 У</a:t>
              </a: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потреблять сложные слова </a:t>
              </a:r>
              <a:r>
                <a:rPr kumimoji="0" lang="ru-RU" b="1" i="1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(например: длинноногий);</a:t>
              </a:r>
              <a:endParaRPr kumimoji="0" lang="ru-RU" b="1" i="0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 Употреблять</a:t>
              </a:r>
              <a:r>
                <a:rPr kumimoji="0" lang="ru-RU" b="1" i="0" u="none" strike="noStrike" normalizeH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 в речи глаголы </a:t>
              </a:r>
              <a:r>
                <a:rPr kumimoji="0" lang="ru-RU" b="1" i="1" u="none" strike="noStrike" normalizeH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 ( листья – падают, кружатся, желтеют, ложатся, засыхают).</a:t>
              </a:r>
              <a:endParaRPr kumimoji="0" lang="ru-RU" b="1" i="1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 П</a:t>
              </a:r>
              <a:r>
                <a:rPr kumimoji="0" lang="ru-RU" b="1" i="0" u="none" strike="noStrike" normalizeH="0" baseline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одбирать синонимы </a:t>
              </a:r>
              <a:r>
                <a:rPr kumimoji="0" lang="ru-RU" b="1" i="1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ea typeface="Calibri" pitchFamily="34" charset="0"/>
                  <a:cs typeface="Times New Roman" pitchFamily="18" charset="0"/>
                </a:rPr>
                <a:t>(например: храбрый – смелый – отважный).</a:t>
              </a:r>
              <a:r>
                <a:rPr kumimoji="0" lang="ru-RU" b="1" i="0" u="none" strike="noStrike" normalizeH="0" baseline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ru-RU" b="1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 Подбирать антонимы </a:t>
              </a:r>
              <a:r>
                <a:rPr lang="ru-RU" b="1" i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</a:rPr>
                <a:t>(высокий – низкий, ясный – пасмурный )</a:t>
              </a:r>
              <a:endParaRPr kumimoji="0" lang="ru-RU" b="1" i="0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собрание в подготовительной группе">
  <a:themeElements>
    <a:clrScheme name="Default Design 3">
      <a:dk1>
        <a:srgbClr val="000000"/>
      </a:dk1>
      <a:lt1>
        <a:srgbClr val="FEE9DE"/>
      </a:lt1>
      <a:dk2>
        <a:srgbClr val="000066"/>
      </a:dk2>
      <a:lt2>
        <a:srgbClr val="808080"/>
      </a:lt2>
      <a:accent1>
        <a:srgbClr val="5CB1FE"/>
      </a:accent1>
      <a:accent2>
        <a:srgbClr val="FF7575"/>
      </a:accent2>
      <a:accent3>
        <a:srgbClr val="FEF2EC"/>
      </a:accent3>
      <a:accent4>
        <a:srgbClr val="000000"/>
      </a:accent4>
      <a:accent5>
        <a:srgbClr val="B5D5FE"/>
      </a:accent5>
      <a:accent6>
        <a:srgbClr val="E76969"/>
      </a:accent6>
      <a:hlink>
        <a:srgbClr val="FFC319"/>
      </a:hlink>
      <a:folHlink>
        <a:srgbClr val="A8D02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собрание в подготовительной группе</Template>
  <TotalTime>539</TotalTime>
  <Words>796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собрание в подготовительной группе</vt:lpstr>
      <vt:lpstr>Требования к устной речи, ребенка старшего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Лицей им. Г.Ф. Атякшева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устной речи, ребенка поступающего в 1 класс </dc:title>
  <dc:creator>Кабинет 347</dc:creator>
  <cp:lastModifiedBy>Дмитрий</cp:lastModifiedBy>
  <cp:revision>57</cp:revision>
  <dcterms:created xsi:type="dcterms:W3CDTF">2011-10-26T05:21:46Z</dcterms:created>
  <dcterms:modified xsi:type="dcterms:W3CDTF">2015-10-13T11:00:09Z</dcterms:modified>
</cp:coreProperties>
</file>