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10/5/2015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_%D0%B0%D0%B2%D0%B3%D1%83%D1%81%D1%82%D0%B0" TargetMode="External"/><Relationship Id="rId3" Type="http://schemas.openxmlformats.org/officeDocument/2006/relationships/hyperlink" Target="http://ru.wikipedia.org/wiki/%D0%A1%D0%BE%D0%B1%D0%B0%D0%BA%D0%B0" TargetMode="External"/><Relationship Id="rId7" Type="http://schemas.openxmlformats.org/officeDocument/2006/relationships/hyperlink" Target="http://ru.wikipedia.org/wiki/%D0%A1%D0%BF%D1%83%D1%82%D0%BD%D0%B8%D0%BA-5" TargetMode="External"/><Relationship Id="rId2" Type="http://schemas.openxmlformats.org/officeDocument/2006/relationships/hyperlink" Target="http://ru.wikipedia.org/wiki/%D0%A1%D0%BE%D0%B2%D0%B5%D1%82%D1%81%D0%BA%D0%B8%D0%B9_%D0%A1%D0%BE%D1%8E%D0%B7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7%D0%B5%D0%BC%D0%BB%D1%8F" TargetMode="External"/><Relationship Id="rId5" Type="http://schemas.openxmlformats.org/officeDocument/2006/relationships/hyperlink" Target="http://ru.wikipedia.org/wiki/%D0%9E%D1%80%D0%B1%D0%B8%D1%82%D0%B0%D0%BB%D1%8C%D0%BD%D1%8B%D0%B9_%D0%BA%D0%BE%D1%81%D0%BC%D0%B8%D1%87%D0%B5%D1%81%D0%BA%D0%B8%D0%B9_%D0%BF%D0%BE%D0%BB%D1%91%D1%82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ru.wikipedia.org/wiki/%D0%9A%D0%BE%D1%81%D0%BC%D0%BE%D0%BD%D0%B0%D0%B2%D1%82" TargetMode="External"/><Relationship Id="rId9" Type="http://schemas.openxmlformats.org/officeDocument/2006/relationships/hyperlink" Target="http://ru.wikipedia.org/wiki/1960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1%81%D0%B5%D0%BB%D0%B5%D0%BD%D0%BD%D0%B0%D1%8F" TargetMode="External"/><Relationship Id="rId2" Type="http://schemas.openxmlformats.org/officeDocument/2006/relationships/hyperlink" Target="http://ru.wikipedia.org/wiki/%D0%9A%D0%BE%D1%81%D0%BC%D0%B8%D1%87%D0%B5%D1%81%D0%BA%D0%B8%D0%B9_%D0%BF%D0%BE%D0%BB%D1%91%D1%82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1%D0%BF%D0%B0%D0%BD%D0%B8%D1%8F" TargetMode="External"/><Relationship Id="rId13" Type="http://schemas.openxmlformats.org/officeDocument/2006/relationships/hyperlink" Target="http://ru.wikipedia.org/wiki/%D0%A0%D0%BE%D1%81%D1%81%D0%B8%D1%8F" TargetMode="External"/><Relationship Id="rId18" Type="http://schemas.openxmlformats.org/officeDocument/2006/relationships/hyperlink" Target="http://ru.wikipedia.org/wiki/%D0%AF%D0%BF%D0%BE%D0%BD%D0%B8%D1%8F" TargetMode="External"/><Relationship Id="rId3" Type="http://schemas.openxmlformats.org/officeDocument/2006/relationships/hyperlink" Target="http://ru.wikipedia.org/wiki/%D0%9E%D1%80%D0%B1%D0%B8%D1%82%D0%B0%D0%BB%D1%8C%D0%BD%D0%B0%D1%8F_%D1%81%D1%82%D0%B0%D0%BD%D1%86%D0%B8%D1%8F" TargetMode="External"/><Relationship Id="rId7" Type="http://schemas.openxmlformats.org/officeDocument/2006/relationships/hyperlink" Target="http://ru.wikipedia.org/wiki/%D0%94%D0%B0%D0%BD%D0%B8%D1%8F" TargetMode="External"/><Relationship Id="rId12" Type="http://schemas.openxmlformats.org/officeDocument/2006/relationships/hyperlink" Target="http://ru.wikipedia.org/wiki/%D0%9D%D0%BE%D1%80%D0%B2%D0%B5%D0%B3%D0%B8%D1%8F" TargetMode="External"/><Relationship Id="rId17" Type="http://schemas.openxmlformats.org/officeDocument/2006/relationships/hyperlink" Target="http://ru.wikipedia.org/wiki/%D0%A8%D0%B2%D0%B5%D1%86%D0%B8%D1%8F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6" Type="http://schemas.openxmlformats.org/officeDocument/2006/relationships/hyperlink" Target="http://ru.wikipedia.org/wiki/%D0%A8%D0%B2%D0%B5%D0%B9%D1%86%D0%B0%D1%80%D0%B8%D1%8F" TargetMode="Externa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93%D0%B5%D1%80%D0%BC%D0%B0%D0%BD%D0%B8%D1%8F" TargetMode="External"/><Relationship Id="rId11" Type="http://schemas.openxmlformats.org/officeDocument/2006/relationships/hyperlink" Target="http://ru.wikipedia.org/wiki/%D0%9D%D0%B8%D0%B4%D0%B5%D1%80%D0%BB%D0%B0%D0%BD%D0%B4%D1%8B" TargetMode="External"/><Relationship Id="rId5" Type="http://schemas.openxmlformats.org/officeDocument/2006/relationships/hyperlink" Target="http://ru.wikipedia.org/wiki/%D0%91%D1%80%D0%B0%D0%B7%D0%B8%D0%BB%D0%B8%D1%8F" TargetMode="External"/><Relationship Id="rId15" Type="http://schemas.openxmlformats.org/officeDocument/2006/relationships/hyperlink" Target="http://ru.wikipedia.org/wiki/%D0%A4%D1%80%D0%B0%D0%BD%D1%86%D0%B8%D1%8F" TargetMode="External"/><Relationship Id="rId10" Type="http://schemas.openxmlformats.org/officeDocument/2006/relationships/hyperlink" Target="http://ru.wikipedia.org/wiki/%D0%9A%D0%B0%D0%BD%D0%B0%D0%B4%D0%B0" TargetMode="External"/><Relationship Id="rId19" Type="http://schemas.openxmlformats.org/officeDocument/2006/relationships/hyperlink" Target="http://ru.wikipedia.org/wiki/%CC%E5%E6%E4%F3%ED%E0%F0%EE%E4%ED%E0%FF_%EA%EE%F1%EC%E8%F7%E5%F1%EA%E0%FF_%F1%F2%E0%ED%F6%E8%FF" TargetMode="External"/><Relationship Id="rId4" Type="http://schemas.openxmlformats.org/officeDocument/2006/relationships/hyperlink" Target="http://ru.wikipedia.org/wiki/%D0%91%D0%B5%D0%BB%D1%8C%D0%B3%D0%B8%D1%8F" TargetMode="External"/><Relationship Id="rId9" Type="http://schemas.openxmlformats.org/officeDocument/2006/relationships/hyperlink" Target="http://ru.wikipedia.org/wiki/%D0%98%D1%82%D0%B0%D0%BB%D0%B8%D1%8F" TargetMode="External"/><Relationship Id="rId14" Type="http://schemas.openxmlformats.org/officeDocument/2006/relationships/hyperlink" Target="http://ru.wikipedia.org/wiki/%D0%A1%D0%A8%D0%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F%D0%B8%D0%BB%D0%BE%D1%82%D0%B8%D1%80%D1%83%D0%B5%D0%BC%D1%8B%D0%B9_%D0%BA%D0%BE%D1%81%D0%BC%D0%B8%D1%87%D0%B5%D1%81%D0%BA%D0%B8%D0%B9_%D0%BF%D0%BE%D0%BB%D1%91%D1%8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805264"/>
            <a:ext cx="6400800" cy="81649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ГБДОУ </a:t>
            </a:r>
            <a:r>
              <a:rPr lang="ru-RU" sz="1200" dirty="0" smtClean="0"/>
              <a:t>№82  Красносельского района </a:t>
            </a:r>
          </a:p>
          <a:p>
            <a:r>
              <a:rPr lang="ru-RU" sz="1200" smtClean="0"/>
              <a:t>Санкт-Петербурга</a:t>
            </a:r>
            <a:endParaRPr lang="ru-RU" sz="1200" dirty="0" smtClean="0"/>
          </a:p>
          <a:p>
            <a:r>
              <a:rPr lang="ru-RU" sz="1200" dirty="0" smtClean="0"/>
              <a:t>АВТОР</a:t>
            </a:r>
            <a:r>
              <a:rPr lang="en-US" sz="1200" dirty="0" smtClean="0"/>
              <a:t>:</a:t>
            </a:r>
            <a:r>
              <a:rPr lang="ru-RU" sz="1200" dirty="0" smtClean="0"/>
              <a:t>СМИРНОВА И.Н.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008313" cy="666936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Орбитальная станция</a:t>
            </a:r>
            <a:r>
              <a:rPr lang="ru-RU" dirty="0" smtClean="0">
                <a:solidFill>
                  <a:srgbClr val="002060"/>
                </a:solidFill>
              </a:rPr>
              <a:t> (ОС) — космический аппарат, предназначенный для длительного пребывания людей на околоземной орбите с целью проведения научных исследований в условиях космического пространства, разведки, наблюдений за поверхностью и атмосферой планеты, астрономических наблюдений ... Орбитальная станция от искусственных спутников Земли отличается </a:t>
            </a:r>
            <a:r>
              <a:rPr lang="ru-RU" b="1" dirty="0" smtClean="0">
                <a:solidFill>
                  <a:srgbClr val="002060"/>
                </a:solidFill>
              </a:rPr>
              <a:t>наличием экипажа</a:t>
            </a:r>
            <a:r>
              <a:rPr lang="ru-RU" dirty="0" smtClean="0">
                <a:solidFill>
                  <a:srgbClr val="002060"/>
                </a:solidFill>
              </a:rPr>
              <a:t>, который периодически сменяется с помощью транспортных пилотируемых кораблей (в том числе многоразовых), доставляющих на ОС смену экипажа, запасы топлива и материалов для функционирования технических систем станции, средства жизнеобеспечения экипажа, личную корреспонденцию, запасные части для ремонта и модернизации самой станции, блоки оборудования для расширения её функций, материалы для проведения новых исследований и т. п. Спускаемый аппарат транспортного корабля доставляет на Землю сменённых членов экипажа и результаты проведённых исследований и наблюдений.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lQp88Wv6P1DRbTB1n46AJv3XbWAp1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111750" cy="404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>
            <a:spLocks noGrp="1"/>
          </p:cNvSpPr>
          <p:nvPr>
            <p:ph type="body" idx="2"/>
          </p:nvPr>
        </p:nvSpPr>
        <p:spPr>
          <a:xfrm>
            <a:off x="457200" y="260350"/>
            <a:ext cx="3008313" cy="58658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Одной из основных целей при создании МКС являлась возможность проведения на станции экспериментов, требующих наличия уникальных условий космического полёта: </a:t>
            </a:r>
            <a:r>
              <a:rPr lang="ru-RU" dirty="0" err="1" smtClean="0">
                <a:solidFill>
                  <a:srgbClr val="002060"/>
                </a:solidFill>
              </a:rPr>
              <a:t>микрогравитации</a:t>
            </a:r>
            <a:r>
              <a:rPr lang="ru-RU" dirty="0" smtClean="0">
                <a:solidFill>
                  <a:srgbClr val="002060"/>
                </a:solidFill>
              </a:rPr>
              <a:t>, вакуума, космических излучений, не ослабленных земной атмосферой. Главные области исследований включают в себя биологию (в том числе биомедицинские исследования и биотехнологию), физику (включая физику жидкостей, материаловедение и квантовую физику), астрономию, космологию и метеорологию. Исследования проводятся с помощью научного оборудования, в основном расположенного в специализированных научных модулях-лабораториях, часть оборудования для экспериментов, требующих вакуума, закреплена снаружи станции, вне её </a:t>
            </a:r>
            <a:r>
              <a:rPr lang="ru-RU" dirty="0" err="1" smtClean="0">
                <a:solidFill>
                  <a:srgbClr val="002060"/>
                </a:solidFill>
              </a:rPr>
              <a:t>гермообъёма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94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7488832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07474"/>
            <a:ext cx="82296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b="1" dirty="0" smtClean="0"/>
              <a:t>Освоение космоса открыло перед наукой безграничные возможности. Космонавтика нужна науке - она грандиозный и могучий инструмент изучения Вселенной, Земли, самого человека. С каждым днем все более расширяется сфера прикладного использования космонавтики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Юрий Гагарин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Автор: В. Степанов</a:t>
            </a: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В космической ракете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С название «Восток»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Он первым на планете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Подняться к звёздам смог.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Поёт об этом песни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Весенняя капель: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Навеки будут вместе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Гагарин и апрель.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pace_060-cro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3658"/>
            <a:ext cx="5111750" cy="38318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ОБРАЗОВАТЕЛЬНАЯ ОБЛАСТЬ</a:t>
            </a:r>
            <a:br>
              <a:rPr lang="ru-RU" sz="1800" dirty="0" smtClean="0"/>
            </a:br>
            <a:r>
              <a:rPr lang="en-US" sz="1800" dirty="0" smtClean="0"/>
              <a:t>:</a:t>
            </a:r>
            <a:r>
              <a:rPr lang="ru-RU" sz="1800" dirty="0" smtClean="0"/>
              <a:t>  ПОЗНАНИЕ, СОЦИАЛИЗАЦИЯ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ЦЕЛИ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ВОСПИТЫВАТЬ ЧУВСТВО ГОРДОСТИ ЗА СВОЮ СТРАНУ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ПОЗНАКОМИТЬ С ИСТОРИЕЙ ОСВОЕНИЯ КОСМОСА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ЗАДАЧИ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sz="2000" dirty="0" smtClean="0"/>
              <a:t>ОЗНАКОМИТЬ ДЕТЕЙ С ПРОФЕССИЕЙ КОСМОНАВТА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12 АПРЕЛЯ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12 АПРЕЛЯ 1961 ГОДА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ЮРИЙ   ГАГАРИН 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НА КОСМИЧЕСКОМ КАРАБЛЕ</a:t>
            </a:r>
            <a:r>
              <a:rPr lang="en-US" sz="1800" dirty="0" smtClean="0">
                <a:solidFill>
                  <a:srgbClr val="002060"/>
                </a:solidFill>
              </a:rPr>
              <a:t>”</a:t>
            </a:r>
            <a:r>
              <a:rPr lang="ru-RU" sz="1800" dirty="0" smtClean="0">
                <a:solidFill>
                  <a:srgbClr val="002060"/>
                </a:solidFill>
              </a:rPr>
              <a:t>ВОСТОК</a:t>
            </a:r>
            <a:r>
              <a:rPr lang="en-US" sz="1800" dirty="0" smtClean="0">
                <a:solidFill>
                  <a:srgbClr val="002060"/>
                </a:solidFill>
              </a:rPr>
              <a:t>”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СТАРТОВАЛ С КОСМОДРОМА БАЙКОНУР И В ПЕРВЫЕ В МИРЕ СОВЕРШИЛ  ОРБИТАЛЬНЫЙ ОБЛЕТ ПЛАНЕТЫ  ЗЕМЛЯ.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ПОЛЕТ   В  ОКОЛОЗЕМНОМ КОСМИЧЕСКОМ  ПРОСТРАНСТВЕ  ПРОДЛИЛСЯ 108 МИНУТ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soviet-posters-photos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87800" y="494506"/>
            <a:ext cx="4286250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9fab9d780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4068" y="273050"/>
            <a:ext cx="4633714" cy="585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Заголовок 1"/>
          <p:cNvSpPr>
            <a:spLocks noGrp="1"/>
          </p:cNvSpPr>
          <p:nvPr>
            <p:ph type="body" idx="2"/>
          </p:nvPr>
        </p:nvSpPr>
        <p:spPr>
          <a:xfrm>
            <a:off x="457200" y="188913"/>
            <a:ext cx="3008313" cy="593725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Космонавтика как наука, а затем и как практическая отрасль, сформировалась в середине XX века. Но этому предшествовала увлекательная история рождения и развития идеи полета в космос, начало которой положила фантазия, и только затем появились первые теоретические работы и эксперименты. Так, первоначально в мечтах человека полет в космические просторы осуществлялся с помощью сказочных средств или сил природы (смерчей, ураганов). Ближе к XX веку для этих целей в описаниях фантастов уже присутствовали технические средства - воздушные шары, сверхмощные пушки и, наконец, ракетные двигатели и собственно ракеты. Не одно поколение молодых романтиков выросло на произведениях Ж. Верна, Г. Уэллса, А. Толстого, А. Казанцева, основой которых было описание космических путешес</a:t>
            </a:r>
            <a:r>
              <a:rPr lang="ru-RU" dirty="0" smtClean="0"/>
              <a:t>твий.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</a:rPr>
              <a:t>К.Э. Циолковский говорил: "Сначала неизбежно идут: мысль, фантазия, сказка, а за ними шествует точный расчет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051613_1315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015172"/>
            <a:ext cx="5943600" cy="3878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008313" cy="5937523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Бе́лка</a:t>
            </a:r>
            <a:r>
              <a:rPr lang="ru-RU" sz="2000" b="1" dirty="0" smtClean="0">
                <a:solidFill>
                  <a:srgbClr val="002060"/>
                </a:solidFill>
              </a:rPr>
              <a:t> и </a:t>
            </a:r>
            <a:r>
              <a:rPr lang="ru-RU" sz="2000" b="1" dirty="0" err="1" smtClean="0">
                <a:solidFill>
                  <a:srgbClr val="002060"/>
                </a:solidFill>
              </a:rPr>
              <a:t>Стре́лка</a:t>
            </a:r>
            <a:r>
              <a:rPr lang="ru-RU" sz="2000" dirty="0" smtClean="0">
                <a:solidFill>
                  <a:srgbClr val="002060"/>
                </a:solidFill>
              </a:rPr>
              <a:t> — </a:t>
            </a:r>
            <a:r>
              <a:rPr lang="ru-RU" sz="2000" dirty="0" smtClean="0">
                <a:solidFill>
                  <a:srgbClr val="002060"/>
                </a:solidFill>
                <a:hlinkClick r:id="rId2" tooltip="Советский Союз"/>
              </a:rPr>
              <a:t>советские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hlinkClick r:id="rId3" tooltip="Собака"/>
              </a:rPr>
              <a:t>собаки</a:t>
            </a:r>
            <a:r>
              <a:rPr lang="ru-RU" sz="2000" dirty="0" smtClean="0">
                <a:solidFill>
                  <a:srgbClr val="002060"/>
                </a:solidFill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hlinkClick r:id="rId4" tooltip="Космонавт"/>
              </a:rPr>
              <a:t>космонавты</a:t>
            </a:r>
            <a:r>
              <a:rPr lang="ru-RU" sz="2000" dirty="0" smtClean="0">
                <a:solidFill>
                  <a:srgbClr val="002060"/>
                </a:solidFill>
              </a:rPr>
              <a:t>, первые животные, совершившие </a:t>
            </a:r>
            <a:r>
              <a:rPr lang="ru-RU" sz="2000" dirty="0" smtClean="0">
                <a:solidFill>
                  <a:srgbClr val="002060"/>
                </a:solidFill>
                <a:hlinkClick r:id="rId5" tooltip="Орбитальный космический полёт"/>
              </a:rPr>
              <a:t>орбитальный космический полёт</a:t>
            </a:r>
            <a:r>
              <a:rPr lang="ru-RU" sz="2000" dirty="0" smtClean="0">
                <a:solidFill>
                  <a:srgbClr val="002060"/>
                </a:solidFill>
              </a:rPr>
              <a:t>и вернувшиеся на </a:t>
            </a:r>
            <a:r>
              <a:rPr lang="ru-RU" sz="2000" dirty="0" smtClean="0">
                <a:solidFill>
                  <a:srgbClr val="002060"/>
                </a:solidFill>
                <a:hlinkClick r:id="rId6" tooltip="Земля"/>
              </a:rPr>
              <a:t>Землю</a:t>
            </a:r>
            <a:r>
              <a:rPr lang="ru-RU" sz="2000" dirty="0" smtClean="0">
                <a:solidFill>
                  <a:srgbClr val="002060"/>
                </a:solidFill>
              </a:rPr>
              <a:t> невредимыми. Полёт проходил на корабле «</a:t>
            </a:r>
            <a:r>
              <a:rPr lang="ru-RU" sz="2000" dirty="0" smtClean="0">
                <a:solidFill>
                  <a:srgbClr val="002060"/>
                </a:solidFill>
                <a:hlinkClick r:id="rId7" tooltip="Спутник-5"/>
              </a:rPr>
              <a:t>Спутник-5</a:t>
            </a:r>
            <a:r>
              <a:rPr lang="ru-RU" sz="2000" dirty="0" smtClean="0">
                <a:solidFill>
                  <a:srgbClr val="002060"/>
                </a:solidFill>
              </a:rPr>
              <a:t>». Старт состоялся </a:t>
            </a:r>
            <a:r>
              <a:rPr lang="ru-RU" sz="2000" dirty="0" smtClean="0">
                <a:solidFill>
                  <a:srgbClr val="002060"/>
                </a:solidFill>
                <a:hlinkClick r:id="rId8" tooltip="19 августа"/>
              </a:rPr>
              <a:t>19 августа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  <a:hlinkClick r:id="rId9" tooltip="1960 год"/>
              </a:rPr>
              <a:t>1960 года</a:t>
            </a:r>
            <a:r>
              <a:rPr lang="ru-RU" sz="2000" dirty="0" smtClean="0">
                <a:solidFill>
                  <a:srgbClr val="002060"/>
                </a:solidFill>
              </a:rPr>
              <a:t>, полёт продолжался более 25 часов, за это время корабль совершил 17 полных витков вокруг Земли.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hohmodrom_PR20030625115513.jpg"/>
          <p:cNvPicPr>
            <a:picLocks noGrp="1" noChangeAspect="1"/>
          </p:cNvPicPr>
          <p:nvPr>
            <p:ph sz="half" idx="1"/>
          </p:nvPr>
        </p:nvPicPr>
        <p:blipFill>
          <a:blip r:embed="rId10" cstate="print"/>
          <a:stretch>
            <a:fillRect/>
          </a:stretch>
        </p:blipFill>
        <p:spPr>
          <a:xfrm>
            <a:off x="3995936" y="548680"/>
            <a:ext cx="4536503" cy="4968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12 апреля 1961 года Юрий Гагарин стал первым человеком в мировой истории, совершившим </a:t>
            </a:r>
            <a:r>
              <a:rPr lang="ru-RU" dirty="0" smtClean="0">
                <a:solidFill>
                  <a:srgbClr val="002060"/>
                </a:solidFill>
                <a:hlinkClick r:id="rId2" tooltip="Космический полёт"/>
              </a:rPr>
              <a:t>полёт</a:t>
            </a:r>
            <a:r>
              <a:rPr lang="ru-RU" dirty="0" smtClean="0">
                <a:solidFill>
                  <a:srgbClr val="002060"/>
                </a:solidFill>
              </a:rPr>
              <a:t> в </a:t>
            </a:r>
            <a:r>
              <a:rPr lang="ru-RU" dirty="0" smtClean="0">
                <a:solidFill>
                  <a:srgbClr val="002060"/>
                </a:solidFill>
                <a:hlinkClick r:id="rId3" tooltip="Вселенная"/>
              </a:rPr>
              <a:t>космическое пространство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ходе полета возникло немало сложных ситуаций. Произошел сбой на линии связи, не сработал датчик герметичности, в течение долго не отделялся агрегатный отсек, произошло заклинивание скафандра и так далее. Единственный этап полета, который прошел так, как и было запланировано – это катапультирование космонавта и его последующее удачное приземление на небольшом расстоянии от корабля. Гагарин приземлился в районе села </a:t>
            </a:r>
            <a:r>
              <a:rPr lang="ru-RU" dirty="0" err="1" smtClean="0">
                <a:solidFill>
                  <a:srgbClr val="002060"/>
                </a:solidFill>
              </a:rPr>
              <a:t>Смеловка</a:t>
            </a:r>
            <a:r>
              <a:rPr lang="ru-RU" dirty="0" smtClean="0">
                <a:solidFill>
                  <a:srgbClr val="002060"/>
                </a:solidFill>
              </a:rPr>
              <a:t>, поисковые службы обнаружили его всего спустя 1 час. По завершении полета первому, побывавшему в космосе, человеку было присвоено звание майора.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78971_37563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404664"/>
            <a:ext cx="5111750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008313" cy="6120680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Междунаро́дная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косми́ческая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ста́нция</a:t>
            </a:r>
            <a:r>
              <a:rPr lang="ru-RU" sz="1800" dirty="0" smtClean="0">
                <a:solidFill>
                  <a:srgbClr val="002060"/>
                </a:solidFill>
              </a:rPr>
              <a:t>, сокр. </a:t>
            </a:r>
            <a:r>
              <a:rPr lang="ru-RU" sz="1800" b="1" dirty="0" smtClean="0">
                <a:solidFill>
                  <a:srgbClr val="002060"/>
                </a:solidFill>
              </a:rPr>
              <a:t>МКС</a:t>
            </a:r>
            <a:r>
              <a:rPr lang="ru-RU" sz="1800" dirty="0" smtClean="0">
                <a:solidFill>
                  <a:srgbClr val="002060"/>
                </a:solidFill>
              </a:rPr>
              <a:t> (</a:t>
            </a:r>
            <a:r>
              <a:rPr lang="ru-RU" sz="1800" dirty="0" smtClean="0">
                <a:solidFill>
                  <a:srgbClr val="002060"/>
                </a:solidFill>
                <a:hlinkClick r:id="rId2" tooltip="Английский язык"/>
              </a:rPr>
              <a:t>англ.</a:t>
            </a:r>
            <a:r>
              <a:rPr lang="ru-RU" sz="1800" dirty="0" smtClean="0">
                <a:solidFill>
                  <a:srgbClr val="002060"/>
                </a:solidFill>
              </a:rPr>
              <a:t> </a:t>
            </a:r>
            <a:r>
              <a:rPr lang="ru-RU" sz="1800" i="1" dirty="0" err="1" smtClean="0">
                <a:solidFill>
                  <a:srgbClr val="002060"/>
                </a:solidFill>
              </a:rPr>
              <a:t>International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Space</a:t>
            </a:r>
            <a:r>
              <a:rPr lang="ru-RU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err="1" smtClean="0">
                <a:solidFill>
                  <a:srgbClr val="002060"/>
                </a:solidFill>
              </a:rPr>
              <a:t>Station</a:t>
            </a:r>
            <a:r>
              <a:rPr lang="ru-RU" sz="1800" dirty="0" smtClean="0">
                <a:solidFill>
                  <a:srgbClr val="002060"/>
                </a:solidFill>
              </a:rPr>
              <a:t>, сокр. </a:t>
            </a:r>
            <a:r>
              <a:rPr lang="ru-RU" sz="1800" i="1" dirty="0" smtClean="0">
                <a:solidFill>
                  <a:srgbClr val="002060"/>
                </a:solidFill>
              </a:rPr>
              <a:t>ISS</a:t>
            </a:r>
            <a:r>
              <a:rPr lang="ru-RU" sz="1800" dirty="0" smtClean="0">
                <a:solidFill>
                  <a:srgbClr val="002060"/>
                </a:solidFill>
              </a:rPr>
              <a:t>) — пилотируемая  </a:t>
            </a:r>
            <a:r>
              <a:rPr lang="ru-RU" sz="1800" dirty="0" smtClean="0">
                <a:solidFill>
                  <a:srgbClr val="002060"/>
                </a:solidFill>
                <a:hlinkClick r:id="rId3" tooltip="Орбитальная станция"/>
              </a:rPr>
              <a:t>орбитальная станция</a:t>
            </a:r>
            <a:r>
              <a:rPr lang="ru-RU" sz="1800" dirty="0" smtClean="0">
                <a:solidFill>
                  <a:srgbClr val="002060"/>
                </a:solidFill>
              </a:rPr>
              <a:t>, используемая как многоцелевой космический исследовательский комплекс.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МКС — совместный международный проект, в котором участвуют 15 стран (в алфавитном порядке): </a:t>
            </a:r>
            <a:r>
              <a:rPr lang="ru-RU" sz="1800" dirty="0" smtClean="0">
                <a:solidFill>
                  <a:srgbClr val="002060"/>
                </a:solidFill>
                <a:hlinkClick r:id="rId4" tooltip="Бельгия"/>
              </a:rPr>
              <a:t>Бельгия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err="1" smtClean="0">
                <a:solidFill>
                  <a:srgbClr val="002060"/>
                </a:solidFill>
                <a:hlinkClick r:id="rId5" tooltip="Бразилия"/>
              </a:rPr>
              <a:t>Бразилия</a:t>
            </a:r>
            <a:r>
              <a:rPr lang="ru-RU" sz="1800" dirty="0" err="1" smtClean="0">
                <a:solidFill>
                  <a:srgbClr val="002060"/>
                </a:solidFill>
              </a:rPr>
              <a:t>,</a:t>
            </a:r>
            <a:r>
              <a:rPr lang="ru-RU" sz="1800" dirty="0" err="1" smtClean="0">
                <a:solidFill>
                  <a:srgbClr val="002060"/>
                </a:solidFill>
                <a:hlinkClick r:id="rId6" tooltip="Германия"/>
              </a:rPr>
              <a:t>Германия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7" tooltip="Дания"/>
              </a:rPr>
              <a:t>Дания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8" tooltip="Испания"/>
              </a:rPr>
              <a:t>Испания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9" tooltip="Италия"/>
              </a:rPr>
              <a:t>Италия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0" tooltip="Канада"/>
              </a:rPr>
              <a:t>Канада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1" tooltip="Нидерланды"/>
              </a:rPr>
              <a:t>Нидерланды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2" tooltip="Норвегия"/>
              </a:rPr>
              <a:t>Норвегия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3" tooltip="Россия"/>
              </a:rPr>
              <a:t>Россия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4" tooltip="США"/>
              </a:rPr>
              <a:t>США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5" tooltip="Франция"/>
              </a:rPr>
              <a:t>Франция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smtClean="0">
                <a:solidFill>
                  <a:srgbClr val="002060"/>
                </a:solidFill>
                <a:hlinkClick r:id="rId16" tooltip="Швейцария"/>
              </a:rPr>
              <a:t>Швейцария</a:t>
            </a:r>
            <a:r>
              <a:rPr lang="ru-RU" sz="1800" dirty="0" smtClean="0">
                <a:solidFill>
                  <a:srgbClr val="002060"/>
                </a:solidFill>
              </a:rPr>
              <a:t>, </a:t>
            </a:r>
            <a:r>
              <a:rPr lang="ru-RU" sz="1800" dirty="0" err="1" smtClean="0">
                <a:solidFill>
                  <a:srgbClr val="002060"/>
                </a:solidFill>
                <a:hlinkClick r:id="rId17" tooltip="Швеция"/>
              </a:rPr>
              <a:t>Швеция</a:t>
            </a:r>
            <a:r>
              <a:rPr lang="ru-RU" sz="1800" dirty="0" err="1" smtClean="0">
                <a:solidFill>
                  <a:srgbClr val="002060"/>
                </a:solidFill>
              </a:rPr>
              <a:t>,</a:t>
            </a:r>
            <a:r>
              <a:rPr lang="ru-RU" sz="1800" dirty="0" err="1" smtClean="0">
                <a:solidFill>
                  <a:srgbClr val="002060"/>
                </a:solidFill>
                <a:hlinkClick r:id="rId18" tooltip="Япония"/>
              </a:rPr>
              <a:t>Япония</a:t>
            </a:r>
            <a:r>
              <a:rPr lang="ru-RU" sz="1800" baseline="30000" dirty="0" smtClean="0">
                <a:solidFill>
                  <a:srgbClr val="002060"/>
                </a:solidFill>
                <a:hlinkClick r:id="rId19"/>
              </a:rPr>
              <a:t>[12][13][14][комм. 1]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iss_juni2008.jpg"/>
          <p:cNvPicPr>
            <a:picLocks noGrp="1" noChangeAspect="1"/>
          </p:cNvPicPr>
          <p:nvPr>
            <p:ph sz="half" idx="1"/>
          </p:nvPr>
        </p:nvPicPr>
        <p:blipFill>
          <a:blip r:embed="rId20" cstate="print"/>
          <a:stretch>
            <a:fillRect/>
          </a:stretch>
        </p:blipFill>
        <p:spPr>
          <a:xfrm>
            <a:off x="3575050" y="404664"/>
            <a:ext cx="5111750" cy="539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804022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rgbClr val="002060"/>
                </a:solidFill>
              </a:rPr>
              <a:t>Космона́вт</a:t>
            </a:r>
            <a:r>
              <a:rPr lang="ru-RU" sz="1800" dirty="0" smtClean="0">
                <a:solidFill>
                  <a:srgbClr val="002060"/>
                </a:solidFill>
              </a:rPr>
              <a:t> (</a:t>
            </a:r>
            <a:r>
              <a:rPr lang="ru-RU" sz="1800" b="1" dirty="0" err="1" smtClean="0">
                <a:solidFill>
                  <a:srgbClr val="002060"/>
                </a:solidFill>
              </a:rPr>
              <a:t>астрона́вт</a:t>
            </a:r>
            <a:r>
              <a:rPr lang="ru-RU" sz="1800" dirty="0" smtClean="0">
                <a:solidFill>
                  <a:srgbClr val="002060"/>
                </a:solidFill>
              </a:rPr>
              <a:t>), — человек, проводящий испытания и эксплуатацию космической техники в </a:t>
            </a:r>
            <a:r>
              <a:rPr lang="ru-RU" sz="1800" dirty="0" smtClean="0">
                <a:solidFill>
                  <a:srgbClr val="002060"/>
                </a:solidFill>
                <a:hlinkClick r:id="rId2" tooltip="Пилотируемый космический полёт"/>
              </a:rPr>
              <a:t>космическом полёте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2826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63105" y="273050"/>
            <a:ext cx="4335639" cy="5853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392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Apex</vt:lpstr>
      <vt:lpstr>ДЕНЬ  КОСМОНАВТИКИ</vt:lpstr>
      <vt:lpstr>ОБРАЗОВАТЕЛЬНАЯ ОБЛАСТЬ :  ПОЗНАНИЕ, СОЦИАЛИЗАЦИЯ</vt:lpstr>
      <vt:lpstr>12 АПРЕЛЯ</vt:lpstr>
      <vt:lpstr>Слайд 4</vt:lpstr>
      <vt:lpstr>К.Э. Циолковский говорил: "Сначала неизбежно идут: мысль, фантазия, сказка, а за ними шествует точный расчет</vt:lpstr>
      <vt:lpstr>Слайд 6</vt:lpstr>
      <vt:lpstr>Слайд 7</vt:lpstr>
      <vt:lpstr>Слайд 8</vt:lpstr>
      <vt:lpstr>Космона́вт (астрона́вт), — человек, проводящий испытания и эксплуатацию космической техники в космическом полёте</vt:lpstr>
      <vt:lpstr>Слайд 10</vt:lpstr>
      <vt:lpstr>Слайд 11</vt:lpstr>
      <vt:lpstr>Освоение космоса открыло перед наукой безграничные возможности. Космонавтика нужна науке - она грандиозный и могучий инструмент изучения Вселенной, Земли, самого человека. С каждым днем все более расширяется сфера прикладного использования космонавтики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КОСМОНАВТИКИ</dc:title>
  <dc:creator>Ирина</dc:creator>
  <cp:lastModifiedBy>Ирина</cp:lastModifiedBy>
  <cp:revision>10</cp:revision>
  <dcterms:created xsi:type="dcterms:W3CDTF">2014-02-10T16:05:10Z</dcterms:created>
  <dcterms:modified xsi:type="dcterms:W3CDTF">2015-10-05T05:49:03Z</dcterms:modified>
</cp:coreProperties>
</file>