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9" r:id="rId4"/>
    <p:sldId id="264" r:id="rId5"/>
    <p:sldId id="270" r:id="rId6"/>
    <p:sldId id="261" r:id="rId7"/>
    <p:sldId id="260" r:id="rId8"/>
    <p:sldId id="271" r:id="rId9"/>
    <p:sldId id="262" r:id="rId10"/>
    <p:sldId id="265" r:id="rId11"/>
    <p:sldId id="272" r:id="rId12"/>
    <p:sldId id="266" r:id="rId13"/>
    <p:sldId id="273" r:id="rId14"/>
    <p:sldId id="274" r:id="rId15"/>
    <p:sldId id="276" r:id="rId16"/>
    <p:sldId id="277" r:id="rId17"/>
    <p:sldId id="278" r:id="rId18"/>
    <p:sldId id="267" r:id="rId19"/>
    <p:sldId id="300" r:id="rId20"/>
    <p:sldId id="275" r:id="rId21"/>
    <p:sldId id="268" r:id="rId22"/>
    <p:sldId id="301" r:id="rId23"/>
    <p:sldId id="280" r:id="rId24"/>
    <p:sldId id="281" r:id="rId25"/>
    <p:sldId id="282" r:id="rId26"/>
    <p:sldId id="285" r:id="rId27"/>
    <p:sldId id="286" r:id="rId28"/>
    <p:sldId id="289" r:id="rId29"/>
    <p:sldId id="290" r:id="rId30"/>
    <p:sldId id="291" r:id="rId31"/>
    <p:sldId id="283" r:id="rId32"/>
    <p:sldId id="284" r:id="rId33"/>
    <p:sldId id="294" r:id="rId34"/>
    <p:sldId id="293" r:id="rId35"/>
    <p:sldId id="295" r:id="rId36"/>
    <p:sldId id="296" r:id="rId37"/>
    <p:sldId id="302" r:id="rId38"/>
    <p:sldId id="299" r:id="rId39"/>
    <p:sldId id="298" r:id="rId40"/>
    <p:sldId id="297" r:id="rId41"/>
  </p:sldIdLst>
  <p:sldSz cx="9144000" cy="6858000" type="screen4x3"/>
  <p:notesSz cx="6858000" cy="97107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6C0"/>
    <a:srgbClr val="3687A0"/>
    <a:srgbClr val="009999"/>
    <a:srgbClr val="92CCDA"/>
    <a:srgbClr val="1227C4"/>
    <a:srgbClr val="147072"/>
    <a:srgbClr val="34889C"/>
    <a:srgbClr val="2C7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9" autoAdjust="0"/>
    <p:restoredTop sz="94660"/>
  </p:normalViewPr>
  <p:slideViewPr>
    <p:cSldViewPr>
      <p:cViewPr>
        <p:scale>
          <a:sx n="80" d="100"/>
          <a:sy n="80" d="100"/>
        </p:scale>
        <p:origin x="-51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9018"/>
    </p:cViewPr>
  </p:sorterViewPr>
  <p:notesViewPr>
    <p:cSldViewPr>
      <p:cViewPr varScale="1">
        <p:scale>
          <a:sx n="67" d="100"/>
          <a:sy n="67" d="100"/>
        </p:scale>
        <p:origin x="-2016" y="-96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1CA1BA-0237-4D69-A5D4-EB550C52D686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3C4076-C395-49AB-AB2E-5696099F9D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45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8D206F-7E5D-4EA3-A8D2-91314CCACBC3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ABD49F-26C6-4D26-BC3F-59755E403B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0C10E40-7C29-4A8B-8D5C-4DBB7421E96B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B11A80-7576-4316-9549-7C9E5E6C3999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A6A4C2-8265-4FA1-B918-B7A6F036EA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71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871C-30BE-42CF-B168-D1E2EC58B954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17118-D86A-42C6-BB7F-0F73CAA11F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4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9487-5AA4-42E3-B700-683CE3B476E2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351C-7478-453F-84C1-EC1AF363AB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18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BB4A9-C7E3-4A4B-BC1E-5335416BB93D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E5897-1682-4996-B738-30C74BD863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9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B028B3-2C79-49D1-BEAC-3F6D9126A45D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E925BF-028C-4F95-87AA-72546FC273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76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39E8-9251-4C35-B0E2-B67EFEB196D5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AF57-6370-4509-B0A0-2927ED44BC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4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36AC1F-3A31-4913-B251-A76EF0FCC31F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5F932-441D-4647-89CA-E3E13A8A0B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89BE-7D0B-4AC8-8C24-6155537EEADC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2A8B4-CCB2-4437-856D-34EC9EA1ED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12737-F0E1-4761-A6FC-2A8566735C4D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491C-D47A-4F71-ADBD-36C3255859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8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125FF8-B1DD-4198-8E8E-F3A60D9C1680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14AE76-2475-4633-9A1A-EEF0ACFA96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00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61B622-B00C-4302-8DFF-ECDB477AA2BA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40F3FE-F3E9-4B92-B4D2-46D828EA32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2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C271CDE-641E-4435-809C-77B316F0B8A5}" type="datetimeFigureOut">
              <a:rPr lang="ru-RU"/>
              <a:pPr>
                <a:defRPr/>
              </a:pPr>
              <a:t>23.04.2013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6048C7B-7FAB-4608-B0BE-908305C05D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5" r:id="rId2"/>
    <p:sldLayoutId id="2147483812" r:id="rId3"/>
    <p:sldLayoutId id="2147483806" r:id="rId4"/>
    <p:sldLayoutId id="2147483813" r:id="rId5"/>
    <p:sldLayoutId id="2147483807" r:id="rId6"/>
    <p:sldLayoutId id="2147483808" r:id="rId7"/>
    <p:sldLayoutId id="2147483814" r:id="rId8"/>
    <p:sldLayoutId id="2147483815" r:id="rId9"/>
    <p:sldLayoutId id="2147483809" r:id="rId10"/>
    <p:sldLayoutId id="21474838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11" Type="http://schemas.openxmlformats.org/officeDocument/2006/relationships/image" Target="../media/image24.png"/><Relationship Id="rId5" Type="http://schemas.openxmlformats.org/officeDocument/2006/relationships/image" Target="../media/image13.png"/><Relationship Id="rId10" Type="http://schemas.openxmlformats.org/officeDocument/2006/relationships/image" Target="../media/image22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42.wmf"/><Relationship Id="rId3" Type="http://schemas.openxmlformats.org/officeDocument/2006/relationships/slide" Target="slide30.xml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3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39.png"/><Relationship Id="rId11" Type="http://schemas.openxmlformats.org/officeDocument/2006/relationships/image" Target="../media/image48.png"/><Relationship Id="rId5" Type="http://schemas.openxmlformats.org/officeDocument/2006/relationships/image" Target="../media/image43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37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5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6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52928" cy="43924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124B64"/>
                </a:solidFill>
                <a:latin typeface="Times New Roman" pitchFamily="18" charset="0"/>
                <a:cs typeface="Times New Roman" pitchFamily="18" charset="0"/>
              </a:rPr>
              <a:t>Различные способы решения задач на многогранники  в рамках подготовки учащихся к ЕГЭ по математике  </a:t>
            </a:r>
            <a:br>
              <a:rPr lang="ru-RU" dirty="0" smtClean="0">
                <a:solidFill>
                  <a:srgbClr val="124B6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124B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008" y="5517232"/>
            <a:ext cx="8928992" cy="1844130"/>
          </a:xfrm>
        </p:spPr>
        <p:txBody>
          <a:bodyPr/>
          <a:lstStyle/>
          <a:p>
            <a:pPr marR="0" algn="ctr" eaLnBrk="1" hangingPunct="1"/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Мастер-класс учителя  математики высшей категории МОУ Гимназии  № 1  г. Новоалександровска</a:t>
            </a:r>
          </a:p>
          <a:p>
            <a:pPr marR="0" algn="ctr" eaLnBrk="1" hangingPunct="1"/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Новиковой Н.Н.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611560" y="1412776"/>
            <a:ext cx="4410954" cy="4656177"/>
          </a:xfrm>
          <a:blipFill rotWithShape="1">
            <a:blip r:embed="rId2"/>
            <a:stretch>
              <a:fillRect l="-276" t="-1047"/>
            </a:stretch>
          </a:blipFill>
          <a:extLst/>
        </p:spPr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 rot="19003541">
            <a:off x="6050326" y="2438394"/>
            <a:ext cx="1402475" cy="2300840"/>
          </a:xfrm>
          <a:prstGeom prst="triangle">
            <a:avLst>
              <a:gd name="adj" fmla="val 95722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292725" y="4906963"/>
            <a:ext cx="173672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292725" y="2270125"/>
            <a:ext cx="1136650" cy="26368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364163" y="3944938"/>
            <a:ext cx="2686050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6429375" y="2270125"/>
            <a:ext cx="165100" cy="21558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63"/>
          <p:cNvSpPr txBox="1">
            <a:spLocks noChangeArrowheads="1"/>
          </p:cNvSpPr>
          <p:nvPr/>
        </p:nvSpPr>
        <p:spPr bwMode="auto">
          <a:xfrm>
            <a:off x="6373813" y="19510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Р</a:t>
            </a:r>
          </a:p>
        </p:txBody>
      </p:sp>
      <p:sp>
        <p:nvSpPr>
          <p:cNvPr id="16395" name="TextBox 66"/>
          <p:cNvSpPr txBox="1">
            <a:spLocks noChangeArrowheads="1"/>
          </p:cNvSpPr>
          <p:nvPr/>
        </p:nvSpPr>
        <p:spPr bwMode="auto">
          <a:xfrm>
            <a:off x="5022850" y="4906963"/>
            <a:ext cx="36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А</a:t>
            </a:r>
          </a:p>
        </p:txBody>
      </p:sp>
      <p:sp>
        <p:nvSpPr>
          <p:cNvPr id="16396" name="TextBox 67"/>
          <p:cNvSpPr txBox="1">
            <a:spLocks noChangeArrowheads="1"/>
          </p:cNvSpPr>
          <p:nvPr/>
        </p:nvSpPr>
        <p:spPr bwMode="auto">
          <a:xfrm>
            <a:off x="8050213" y="3749675"/>
            <a:ext cx="36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С</a:t>
            </a:r>
          </a:p>
        </p:txBody>
      </p:sp>
      <p:sp>
        <p:nvSpPr>
          <p:cNvPr id="16397" name="TextBox 68"/>
          <p:cNvSpPr txBox="1">
            <a:spLocks noChangeArrowheads="1"/>
          </p:cNvSpPr>
          <p:nvPr/>
        </p:nvSpPr>
        <p:spPr bwMode="auto">
          <a:xfrm>
            <a:off x="5843588" y="37607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 sz="2000" b="1"/>
          </a:p>
        </p:txBody>
      </p:sp>
      <p:sp>
        <p:nvSpPr>
          <p:cNvPr id="16398" name="TextBox 70"/>
          <p:cNvSpPr txBox="1">
            <a:spLocks noChangeArrowheads="1"/>
          </p:cNvSpPr>
          <p:nvPr/>
        </p:nvSpPr>
        <p:spPr bwMode="auto">
          <a:xfrm>
            <a:off x="6397625" y="4362450"/>
            <a:ext cx="27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800" b="1"/>
              <a:t>о</a:t>
            </a:r>
          </a:p>
        </p:txBody>
      </p:sp>
      <p:sp>
        <p:nvSpPr>
          <p:cNvPr id="16399" name="TextBox 71"/>
          <p:cNvSpPr txBox="1">
            <a:spLocks noChangeArrowheads="1"/>
          </p:cNvSpPr>
          <p:nvPr/>
        </p:nvSpPr>
        <p:spPr bwMode="auto">
          <a:xfrm>
            <a:off x="7105650" y="4886325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16400" name="TextBox 73"/>
          <p:cNvSpPr txBox="1">
            <a:spLocks noChangeArrowheads="1"/>
          </p:cNvSpPr>
          <p:nvPr/>
        </p:nvSpPr>
        <p:spPr bwMode="auto">
          <a:xfrm>
            <a:off x="6188075" y="4962525"/>
            <a:ext cx="349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3</a:t>
            </a:r>
            <a:endParaRPr lang="ru-RU" sz="2000" b="1">
              <a:latin typeface="Arial Black" pitchFamily="34" charset="0"/>
            </a:endParaRPr>
          </a:p>
        </p:txBody>
      </p:sp>
      <p:sp>
        <p:nvSpPr>
          <p:cNvPr id="16401" name="TextBox 74"/>
          <p:cNvSpPr txBox="1">
            <a:spLocks noChangeArrowheads="1"/>
          </p:cNvSpPr>
          <p:nvPr/>
        </p:nvSpPr>
        <p:spPr bwMode="auto">
          <a:xfrm>
            <a:off x="6223000" y="33893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2</a:t>
            </a:r>
            <a:endParaRPr lang="ru-RU" sz="2000" b="1"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46325" y="612775"/>
            <a:ext cx="373538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2464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Метод   объемов:</a:t>
            </a:r>
            <a:endParaRPr lang="ru-RU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557213" y="1628775"/>
            <a:ext cx="7561262" cy="45180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наглядность и очевидность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простота вычислений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ребует  развитого  пространственного мышления (умение мысленно вычленять нужный объект)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граниченность применения</a:t>
            </a:r>
          </a:p>
        </p:txBody>
      </p:sp>
      <p:sp>
        <p:nvSpPr>
          <p:cNvPr id="10" name="Лента лицом вверх 9"/>
          <p:cNvSpPr/>
          <p:nvPr/>
        </p:nvSpPr>
        <p:spPr>
          <a:xfrm>
            <a:off x="692150" y="404813"/>
            <a:ext cx="7705725" cy="792162"/>
          </a:xfrm>
          <a:prstGeom prst="ribbon2">
            <a:avLst>
              <a:gd name="adj1" fmla="val 16667"/>
              <a:gd name="adj2" fmla="val 6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Преимущества метода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581025" y="2924175"/>
            <a:ext cx="7777163" cy="792163"/>
          </a:xfrm>
          <a:prstGeom prst="ribbon">
            <a:avLst>
              <a:gd name="adj1" fmla="val 16667"/>
              <a:gd name="adj2" fmla="val 60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Недостатки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251520" y="1268760"/>
            <a:ext cx="4770994" cy="4752528"/>
          </a:xfrm>
          <a:blipFill rotWithShape="1">
            <a:blip r:embed="rId2"/>
            <a:stretch>
              <a:fillRect r="-1277"/>
            </a:stretch>
          </a:blipFill>
          <a:extLst/>
        </p:spPr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Координатный   метод:</a:t>
            </a:r>
            <a:endParaRPr lang="ru-RU" sz="2800" b="0" i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9003541">
            <a:off x="6078180" y="2508613"/>
            <a:ext cx="1402475" cy="2219571"/>
          </a:xfrm>
          <a:prstGeom prst="triangle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292725" y="4906963"/>
            <a:ext cx="173672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292725" y="2270125"/>
            <a:ext cx="1219200" cy="26368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61088" y="3944938"/>
            <a:ext cx="188912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292725" y="3944938"/>
            <a:ext cx="868363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61088" y="3944938"/>
            <a:ext cx="868362" cy="962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364163" y="3944938"/>
            <a:ext cx="2686050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6511925" y="2270125"/>
            <a:ext cx="82550" cy="21558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184900" y="2330450"/>
            <a:ext cx="319088" cy="1597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7" name="TextBox 66"/>
          <p:cNvSpPr txBox="1">
            <a:spLocks noChangeArrowheads="1"/>
          </p:cNvSpPr>
          <p:nvPr/>
        </p:nvSpPr>
        <p:spPr bwMode="auto">
          <a:xfrm>
            <a:off x="5022850" y="4906963"/>
            <a:ext cx="36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А</a:t>
            </a:r>
          </a:p>
        </p:txBody>
      </p:sp>
      <p:sp>
        <p:nvSpPr>
          <p:cNvPr id="18448" name="TextBox 67"/>
          <p:cNvSpPr txBox="1">
            <a:spLocks noChangeArrowheads="1"/>
          </p:cNvSpPr>
          <p:nvPr/>
        </p:nvSpPr>
        <p:spPr bwMode="auto">
          <a:xfrm>
            <a:off x="8050213" y="3749675"/>
            <a:ext cx="36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С</a:t>
            </a:r>
          </a:p>
        </p:txBody>
      </p:sp>
      <p:sp>
        <p:nvSpPr>
          <p:cNvPr id="18449" name="TextBox 68"/>
          <p:cNvSpPr txBox="1">
            <a:spLocks noChangeArrowheads="1"/>
          </p:cNvSpPr>
          <p:nvPr/>
        </p:nvSpPr>
        <p:spPr bwMode="auto">
          <a:xfrm>
            <a:off x="5843588" y="3760788"/>
            <a:ext cx="331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В</a:t>
            </a:r>
          </a:p>
        </p:txBody>
      </p:sp>
      <p:sp>
        <p:nvSpPr>
          <p:cNvPr id="18450" name="TextBox 70"/>
          <p:cNvSpPr txBox="1">
            <a:spLocks noChangeArrowheads="1"/>
          </p:cNvSpPr>
          <p:nvPr/>
        </p:nvSpPr>
        <p:spPr bwMode="auto">
          <a:xfrm>
            <a:off x="6373813" y="4425950"/>
            <a:ext cx="27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/>
              <a:t>о</a:t>
            </a:r>
          </a:p>
        </p:txBody>
      </p:sp>
      <p:sp>
        <p:nvSpPr>
          <p:cNvPr id="18451" name="TextBox 71"/>
          <p:cNvSpPr txBox="1">
            <a:spLocks noChangeArrowheads="1"/>
          </p:cNvSpPr>
          <p:nvPr/>
        </p:nvSpPr>
        <p:spPr bwMode="auto">
          <a:xfrm>
            <a:off x="7105650" y="4886325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18452" name="TextBox 73"/>
          <p:cNvSpPr txBox="1">
            <a:spLocks noChangeArrowheads="1"/>
          </p:cNvSpPr>
          <p:nvPr/>
        </p:nvSpPr>
        <p:spPr bwMode="auto">
          <a:xfrm>
            <a:off x="5554663" y="4910138"/>
            <a:ext cx="34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3</a:t>
            </a:r>
            <a:endParaRPr lang="ru-RU" sz="2000" b="1">
              <a:latin typeface="Arial Black" pitchFamily="34" charset="0"/>
            </a:endParaRPr>
          </a:p>
        </p:txBody>
      </p:sp>
      <p:sp>
        <p:nvSpPr>
          <p:cNvPr id="18453" name="TextBox 74"/>
          <p:cNvSpPr txBox="1">
            <a:spLocks noChangeArrowheads="1"/>
          </p:cNvSpPr>
          <p:nvPr/>
        </p:nvSpPr>
        <p:spPr bwMode="auto">
          <a:xfrm>
            <a:off x="6223000" y="33893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2</a:t>
            </a:r>
            <a:endParaRPr lang="ru-RU" sz="2000" b="1">
              <a:latin typeface="Arial Black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5508625" y="4425950"/>
            <a:ext cx="1079500" cy="1322388"/>
          </a:xfrm>
          <a:prstGeom prst="straightConnector1">
            <a:avLst/>
          </a:prstGeom>
          <a:ln w="38100">
            <a:solidFill>
              <a:srgbClr val="0F077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584950" y="4406900"/>
            <a:ext cx="2090738" cy="19050"/>
          </a:xfrm>
          <a:prstGeom prst="straightConnector1">
            <a:avLst/>
          </a:prstGeom>
          <a:ln w="38100">
            <a:solidFill>
              <a:srgbClr val="0F077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3960813"/>
            <a:ext cx="3349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57" name="TextBox 58"/>
          <p:cNvSpPr txBox="1">
            <a:spLocks noChangeArrowheads="1"/>
          </p:cNvSpPr>
          <p:nvPr/>
        </p:nvSpPr>
        <p:spPr bwMode="auto">
          <a:xfrm>
            <a:off x="5656263" y="55483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F0777"/>
                </a:solidFill>
                <a:latin typeface="Arial Black" pitchFamily="34" charset="0"/>
              </a:rPr>
              <a:t>Х</a:t>
            </a:r>
          </a:p>
        </p:txBody>
      </p:sp>
      <p:sp>
        <p:nvSpPr>
          <p:cNvPr id="18458" name="TextBox 51"/>
          <p:cNvSpPr txBox="1">
            <a:spLocks noChangeArrowheads="1"/>
          </p:cNvSpPr>
          <p:nvPr/>
        </p:nvSpPr>
        <p:spPr bwMode="auto">
          <a:xfrm>
            <a:off x="8509000" y="38909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F0777"/>
                </a:solidFill>
                <a:latin typeface="Arial Black" pitchFamily="34" charset="0"/>
              </a:rPr>
              <a:t>У</a:t>
            </a:r>
          </a:p>
        </p:txBody>
      </p:sp>
      <p:sp>
        <p:nvSpPr>
          <p:cNvPr id="18459" name="TextBox 52"/>
          <p:cNvSpPr txBox="1">
            <a:spLocks noChangeArrowheads="1"/>
          </p:cNvSpPr>
          <p:nvPr/>
        </p:nvSpPr>
        <p:spPr bwMode="auto">
          <a:xfrm>
            <a:off x="6008688" y="1535113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F0777"/>
                </a:solidFill>
                <a:latin typeface="Arial Black" pitchFamily="34" charset="0"/>
              </a:rPr>
              <a:t>Z</a:t>
            </a:r>
            <a:endParaRPr lang="ru-RU" sz="2000" b="1">
              <a:solidFill>
                <a:srgbClr val="0F0777"/>
              </a:solidFill>
              <a:latin typeface="Arial Black" pitchFamily="34" charset="0"/>
            </a:endParaRPr>
          </a:p>
        </p:txBody>
      </p:sp>
      <p:sp>
        <p:nvSpPr>
          <p:cNvPr id="18460" name="TextBox 61"/>
          <p:cNvSpPr txBox="1">
            <a:spLocks noChangeArrowheads="1"/>
          </p:cNvSpPr>
          <p:nvPr/>
        </p:nvSpPr>
        <p:spPr bwMode="auto">
          <a:xfrm>
            <a:off x="6694488" y="2052638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Р</a:t>
            </a:r>
          </a:p>
        </p:txBody>
      </p:sp>
      <p:cxnSp>
        <p:nvCxnSpPr>
          <p:cNvPr id="2048" name="Прямая со стрелкой 2047"/>
          <p:cNvCxnSpPr/>
          <p:nvPr/>
        </p:nvCxnSpPr>
        <p:spPr>
          <a:xfrm flipH="1" flipV="1">
            <a:off x="6511925" y="1557338"/>
            <a:ext cx="76200" cy="2868612"/>
          </a:xfrm>
          <a:prstGeom prst="straightConnector1">
            <a:avLst/>
          </a:prstGeom>
          <a:ln w="38100">
            <a:solidFill>
              <a:srgbClr val="0F077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6"/>
          <p:cNvSpPr>
            <a:spLocks noGrp="1"/>
          </p:cNvSpPr>
          <p:nvPr>
            <p:ph sz="quarter" idx="2"/>
          </p:nvPr>
        </p:nvSpPr>
        <p:spPr>
          <a:xfrm>
            <a:off x="557213" y="1628775"/>
            <a:ext cx="7561262" cy="4518025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по алгоритму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удобно ввести прямоугольную систему координат</a:t>
            </a:r>
          </a:p>
          <a:p>
            <a:pPr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системы из трех уравнений </a:t>
            </a:r>
          </a:p>
          <a:p>
            <a:pPr marL="109537" indent="0" eaLnBrk="1" hangingPunct="1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 четырьмя переменными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трудно запоминающаяся формула</a:t>
            </a:r>
          </a:p>
        </p:txBody>
      </p:sp>
      <p:sp>
        <p:nvSpPr>
          <p:cNvPr id="10" name="Лента лицом вверх 9"/>
          <p:cNvSpPr/>
          <p:nvPr/>
        </p:nvSpPr>
        <p:spPr>
          <a:xfrm>
            <a:off x="692150" y="404813"/>
            <a:ext cx="7705725" cy="792162"/>
          </a:xfrm>
          <a:prstGeom prst="ribbon2">
            <a:avLst>
              <a:gd name="adj1" fmla="val 16667"/>
              <a:gd name="adj2" fmla="val 6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Преимущества метода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692150" y="3403600"/>
            <a:ext cx="7777163" cy="792163"/>
          </a:xfrm>
          <a:prstGeom prst="ribbon">
            <a:avLst>
              <a:gd name="adj1" fmla="val 16667"/>
              <a:gd name="adj2" fmla="val 60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Недостатки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 idx="1"/>
          </p:nvPr>
        </p:nvSpPr>
        <p:spPr>
          <a:xfrm>
            <a:off x="395288" y="2420938"/>
            <a:ext cx="8229600" cy="40179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поэтапно-вычислительный способ;</a:t>
            </a:r>
          </a:p>
          <a:p>
            <a:pPr eaLnBrk="1" hangingPunct="1">
              <a:lnSpc>
                <a:spcPct val="150000"/>
              </a:lnSpc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координатный метод.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8582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Вычисление угла между </a:t>
            </a:r>
            <a: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плоскостями</a:t>
            </a:r>
            <a:b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решения задачи:</a:t>
            </a:r>
            <a:endParaRPr lang="ru-RU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15888"/>
            <a:ext cx="78644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46100" y="1139825"/>
            <a:ext cx="4608513" cy="4592638"/>
          </a:xfrm>
          <a:prstGeom prst="rect">
            <a:avLst/>
          </a:prstGeom>
          <a:solidFill>
            <a:srgbClr val="92C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Двугранным углом называется фигура, образованная двумя полуплоскостями с общей границей, не принадлежащими одной плоскости.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Градусной мерой двугранного является градусная мера его линейного угла.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 rot="20871658">
            <a:off x="5608638" y="1347788"/>
            <a:ext cx="2287587" cy="914400"/>
          </a:xfrm>
          <a:prstGeom prst="parallelogram">
            <a:avLst>
              <a:gd name="adj" fmla="val 7296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Ромб 9"/>
          <p:cNvSpPr/>
          <p:nvPr/>
        </p:nvSpPr>
        <p:spPr>
          <a:xfrm rot="283795">
            <a:off x="5705475" y="2185988"/>
            <a:ext cx="3059113" cy="9144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1"/>
            <a:endCxn id="10" idx="0"/>
          </p:cNvCxnSpPr>
          <p:nvPr/>
        </p:nvCxnSpPr>
        <p:spPr>
          <a:xfrm flipV="1">
            <a:off x="5710238" y="2187575"/>
            <a:ext cx="1562100" cy="328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17"/>
          <p:cNvSpPr txBox="1">
            <a:spLocks noChangeArrowheads="1"/>
          </p:cNvSpPr>
          <p:nvPr/>
        </p:nvSpPr>
        <p:spPr bwMode="auto">
          <a:xfrm>
            <a:off x="7292975" y="1196975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b="1" dirty="0"/>
              <a:t>α</a:t>
            </a:r>
          </a:p>
        </p:txBody>
      </p:sp>
      <p:sp>
        <p:nvSpPr>
          <p:cNvPr id="21512" name="TextBox 19"/>
          <p:cNvSpPr txBox="1">
            <a:spLocks noChangeArrowheads="1"/>
          </p:cNvSpPr>
          <p:nvPr/>
        </p:nvSpPr>
        <p:spPr bwMode="auto">
          <a:xfrm>
            <a:off x="7942263" y="2533650"/>
            <a:ext cx="546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l-GR" b="1" dirty="0">
                <a:solidFill>
                  <a:srgbClr val="000000"/>
                </a:solidFill>
              </a:rPr>
              <a:t>β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1513" name="TextBox 20"/>
          <p:cNvSpPr txBox="1">
            <a:spLocks noChangeArrowheads="1"/>
          </p:cNvSpPr>
          <p:nvPr/>
        </p:nvSpPr>
        <p:spPr bwMode="auto">
          <a:xfrm>
            <a:off x="5800725" y="2124075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b="1"/>
              <a:t>a</a:t>
            </a:r>
            <a:endParaRPr lang="ru-RU" b="1"/>
          </a:p>
        </p:txBody>
      </p:sp>
      <p:pic>
        <p:nvPicPr>
          <p:cNvPr id="215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3430588"/>
            <a:ext cx="210343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508500"/>
            <a:ext cx="3109912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>
            <a:endCxn id="21515" idx="0"/>
          </p:cNvCxnSpPr>
          <p:nvPr/>
        </p:nvCxnSpPr>
        <p:spPr>
          <a:xfrm flipV="1">
            <a:off x="5795963" y="4508500"/>
            <a:ext cx="1555750" cy="3603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491288" y="3644900"/>
            <a:ext cx="457200" cy="10445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491288" y="4689475"/>
            <a:ext cx="1609725" cy="6111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7" name="Прямая соединительная линия 2056"/>
          <p:cNvCxnSpPr/>
          <p:nvPr/>
        </p:nvCxnSpPr>
        <p:spPr>
          <a:xfrm flipH="1">
            <a:off x="6280150" y="4508500"/>
            <a:ext cx="293688" cy="730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9" name="Прямая соединительная линия 2058"/>
          <p:cNvCxnSpPr/>
          <p:nvPr/>
        </p:nvCxnSpPr>
        <p:spPr>
          <a:xfrm flipH="1">
            <a:off x="6218238" y="4581525"/>
            <a:ext cx="61912" cy="1428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4" name="Прямая соединительная линия 2063"/>
          <p:cNvCxnSpPr/>
          <p:nvPr/>
        </p:nvCxnSpPr>
        <p:spPr>
          <a:xfrm>
            <a:off x="6248400" y="4797425"/>
            <a:ext cx="242888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2" name="Прямая соединительная линия 2071"/>
          <p:cNvCxnSpPr/>
          <p:nvPr/>
        </p:nvCxnSpPr>
        <p:spPr>
          <a:xfrm flipV="1">
            <a:off x="6499225" y="4797425"/>
            <a:ext cx="227013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23" name="TextBox 2073"/>
          <p:cNvSpPr txBox="1">
            <a:spLocks noChangeArrowheads="1"/>
          </p:cNvSpPr>
          <p:nvPr/>
        </p:nvSpPr>
        <p:spPr bwMode="auto">
          <a:xfrm>
            <a:off x="7351713" y="3573463"/>
            <a:ext cx="341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21524" name="Прямоугольник 2075"/>
          <p:cNvSpPr>
            <a:spLocks noChangeArrowheads="1"/>
          </p:cNvSpPr>
          <p:nvPr/>
        </p:nvSpPr>
        <p:spPr bwMode="auto">
          <a:xfrm>
            <a:off x="8053388" y="4833938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000000"/>
                </a:solidFill>
              </a:rPr>
              <a:t>β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078" name="Дуга 2077"/>
          <p:cNvSpPr/>
          <p:nvPr/>
        </p:nvSpPr>
        <p:spPr>
          <a:xfrm rot="1381381">
            <a:off x="6316663" y="4348163"/>
            <a:ext cx="598487" cy="576262"/>
          </a:xfrm>
          <a:prstGeom prst="arc">
            <a:avLst>
              <a:gd name="adj1" fmla="val 15358936"/>
              <a:gd name="adj2" fmla="val 702366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26" name="Прямоугольник 2078"/>
          <p:cNvSpPr>
            <a:spLocks noChangeArrowheads="1"/>
          </p:cNvSpPr>
          <p:nvPr/>
        </p:nvSpPr>
        <p:spPr bwMode="auto">
          <a:xfrm>
            <a:off x="7038975" y="41671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a</a:t>
            </a: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88913"/>
            <a:ext cx="78644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650" y="1628775"/>
            <a:ext cx="4321175" cy="3455988"/>
          </a:xfrm>
          <a:prstGeom prst="rect">
            <a:avLst/>
          </a:prstGeom>
          <a:solidFill>
            <a:srgbClr val="92C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Две пересекающиеся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плоскости образуют четыре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двугранных угла. Углом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этими плоскостями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называется двугранный угол,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превосходящий  остальные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двугранные углы.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араллелограмм 1"/>
          <p:cNvSpPr/>
          <p:nvPr/>
        </p:nvSpPr>
        <p:spPr>
          <a:xfrm>
            <a:off x="5407025" y="3008313"/>
            <a:ext cx="2087563" cy="936625"/>
          </a:xfrm>
          <a:prstGeom prst="parallelogram">
            <a:avLst>
              <a:gd name="adj" fmla="val 75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 rot="18465162">
            <a:off x="6130925" y="2547938"/>
            <a:ext cx="1724025" cy="920750"/>
          </a:xfrm>
          <a:prstGeom prst="parallelogram">
            <a:avLst>
              <a:gd name="adj" fmla="val 59647"/>
            </a:avLst>
          </a:prstGeom>
          <a:solidFill>
            <a:srgbClr val="92C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253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9900" y="3001963"/>
            <a:ext cx="21463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 rot="18083464">
            <a:off x="6607175" y="3760788"/>
            <a:ext cx="1200150" cy="952500"/>
          </a:xfrm>
          <a:prstGeom prst="triangle">
            <a:avLst>
              <a:gd name="adj" fmla="val 53006"/>
            </a:avLst>
          </a:prstGeom>
          <a:solidFill>
            <a:srgbClr val="92C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9" idx="0"/>
          </p:cNvCxnSpPr>
          <p:nvPr/>
        </p:nvCxnSpPr>
        <p:spPr>
          <a:xfrm flipV="1">
            <a:off x="6819900" y="3008313"/>
            <a:ext cx="776288" cy="94932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1"/>
          </p:cNvCxnSpPr>
          <p:nvPr/>
        </p:nvCxnSpPr>
        <p:spPr>
          <a:xfrm>
            <a:off x="6796088" y="2508250"/>
            <a:ext cx="412750" cy="9747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9" name="Прямая соединительная линия 2048"/>
          <p:cNvCxnSpPr/>
          <p:nvPr/>
        </p:nvCxnSpPr>
        <p:spPr>
          <a:xfrm>
            <a:off x="7208838" y="3476625"/>
            <a:ext cx="1466850" cy="63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2" name="Прямая соединительная линия 2051"/>
          <p:cNvCxnSpPr>
            <a:endCxn id="4" idx="5"/>
          </p:cNvCxnSpPr>
          <p:nvPr/>
        </p:nvCxnSpPr>
        <p:spPr>
          <a:xfrm flipH="1" flipV="1">
            <a:off x="6634163" y="3471863"/>
            <a:ext cx="574675" cy="47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5" name="Прямая соединительная линия 2054"/>
          <p:cNvCxnSpPr>
            <a:stCxn id="4" idx="5"/>
            <a:endCxn id="2" idx="5"/>
          </p:cNvCxnSpPr>
          <p:nvPr/>
        </p:nvCxnSpPr>
        <p:spPr>
          <a:xfrm flipH="1">
            <a:off x="5759450" y="3471863"/>
            <a:ext cx="874713" cy="47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7" name="Прямая соединительная линия 2056"/>
          <p:cNvCxnSpPr/>
          <p:nvPr/>
        </p:nvCxnSpPr>
        <p:spPr>
          <a:xfrm>
            <a:off x="7207250" y="3482975"/>
            <a:ext cx="166688" cy="4619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6" name="Прямая соединительная линия 2065"/>
          <p:cNvCxnSpPr>
            <a:endCxn id="9" idx="3"/>
          </p:cNvCxnSpPr>
          <p:nvPr/>
        </p:nvCxnSpPr>
        <p:spPr>
          <a:xfrm>
            <a:off x="7373938" y="3944938"/>
            <a:ext cx="258762" cy="5095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7" name="Дуга 2076"/>
          <p:cNvSpPr/>
          <p:nvPr/>
        </p:nvSpPr>
        <p:spPr>
          <a:xfrm rot="15447725">
            <a:off x="6888956" y="3056732"/>
            <a:ext cx="485775" cy="604838"/>
          </a:xfrm>
          <a:prstGeom prst="arc">
            <a:avLst>
              <a:gd name="adj1" fmla="val 15694434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78" name="Дуга 2077"/>
          <p:cNvSpPr/>
          <p:nvPr/>
        </p:nvSpPr>
        <p:spPr>
          <a:xfrm rot="4192209">
            <a:off x="7067550" y="3309938"/>
            <a:ext cx="407988" cy="50006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45" name="TextBox 2078"/>
          <p:cNvSpPr txBox="1">
            <a:spLocks noChangeArrowheads="1"/>
          </p:cNvSpPr>
          <p:nvPr/>
        </p:nvSpPr>
        <p:spPr bwMode="auto">
          <a:xfrm>
            <a:off x="6551613" y="2835275"/>
            <a:ext cx="414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endParaRPr lang="ru-RU" b="1"/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5508104" y="3634709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b="1" dirty="0"/>
              <a:t>α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28192" y="4447817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l-GR" b="1" dirty="0">
                <a:solidFill>
                  <a:srgbClr val="000000"/>
                </a:solidFill>
              </a:rPr>
              <a:t>β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88913"/>
            <a:ext cx="78644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650" y="1484313"/>
            <a:ext cx="4321175" cy="4321175"/>
          </a:xfrm>
          <a:prstGeom prst="rect">
            <a:avLst/>
          </a:prstGeom>
          <a:solidFill>
            <a:srgbClr val="92C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Угол между двумя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плоскостями  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можно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найти, как угол: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плоскостями, параллельными данным плоскостям </a:t>
            </a:r>
            <a:r>
              <a:rPr lang="el-G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α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между  перпендикулярами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данным плоскостям.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араллелограмм 1"/>
          <p:cNvSpPr/>
          <p:nvPr/>
        </p:nvSpPr>
        <p:spPr>
          <a:xfrm>
            <a:off x="5407025" y="3008313"/>
            <a:ext cx="2087563" cy="936625"/>
          </a:xfrm>
          <a:prstGeom prst="parallelogram">
            <a:avLst>
              <a:gd name="adj" fmla="val 75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 rot="18465162">
            <a:off x="6130925" y="2547938"/>
            <a:ext cx="1724025" cy="920750"/>
          </a:xfrm>
          <a:prstGeom prst="parallelogram">
            <a:avLst>
              <a:gd name="adj" fmla="val 59647"/>
            </a:avLst>
          </a:prstGeom>
          <a:solidFill>
            <a:srgbClr val="92CCDA"/>
          </a:solidFill>
          <a:ln>
            <a:solidFill>
              <a:srgbClr val="92C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355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4825" y="3000375"/>
            <a:ext cx="2144713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 rot="18083464">
            <a:off x="6607175" y="3760788"/>
            <a:ext cx="1200150" cy="952500"/>
          </a:xfrm>
          <a:prstGeom prst="triangle">
            <a:avLst>
              <a:gd name="adj" fmla="val 53006"/>
            </a:avLst>
          </a:prstGeom>
          <a:solidFill>
            <a:srgbClr val="92CCDA"/>
          </a:solidFill>
          <a:ln>
            <a:solidFill>
              <a:srgbClr val="92C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9" idx="0"/>
          </p:cNvCxnSpPr>
          <p:nvPr/>
        </p:nvCxnSpPr>
        <p:spPr>
          <a:xfrm flipV="1">
            <a:off x="6819900" y="3008313"/>
            <a:ext cx="776288" cy="94932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1"/>
          </p:cNvCxnSpPr>
          <p:nvPr/>
        </p:nvCxnSpPr>
        <p:spPr>
          <a:xfrm>
            <a:off x="6796088" y="2508250"/>
            <a:ext cx="412750" cy="9747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9" name="Прямая соединительная линия 2048"/>
          <p:cNvCxnSpPr/>
          <p:nvPr/>
        </p:nvCxnSpPr>
        <p:spPr>
          <a:xfrm>
            <a:off x="7208838" y="3476625"/>
            <a:ext cx="1466850" cy="63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2" name="Прямая соединительная линия 2051"/>
          <p:cNvCxnSpPr>
            <a:endCxn id="4" idx="5"/>
          </p:cNvCxnSpPr>
          <p:nvPr/>
        </p:nvCxnSpPr>
        <p:spPr>
          <a:xfrm flipH="1" flipV="1">
            <a:off x="6634163" y="3471863"/>
            <a:ext cx="574675" cy="47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5" name="Прямая соединительная линия 2054"/>
          <p:cNvCxnSpPr>
            <a:stCxn id="4" idx="5"/>
            <a:endCxn id="2" idx="5"/>
          </p:cNvCxnSpPr>
          <p:nvPr/>
        </p:nvCxnSpPr>
        <p:spPr>
          <a:xfrm flipH="1">
            <a:off x="5759450" y="3471863"/>
            <a:ext cx="874713" cy="47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7" name="Прямая соединительная линия 2056"/>
          <p:cNvCxnSpPr/>
          <p:nvPr/>
        </p:nvCxnSpPr>
        <p:spPr>
          <a:xfrm>
            <a:off x="7207250" y="3482975"/>
            <a:ext cx="166688" cy="4619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6" name="Прямая соединительная линия 2065"/>
          <p:cNvCxnSpPr>
            <a:endCxn id="9" idx="3"/>
          </p:cNvCxnSpPr>
          <p:nvPr/>
        </p:nvCxnSpPr>
        <p:spPr>
          <a:xfrm>
            <a:off x="7373938" y="3944938"/>
            <a:ext cx="258762" cy="5095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7" name="Дуга 2076"/>
          <p:cNvSpPr/>
          <p:nvPr/>
        </p:nvSpPr>
        <p:spPr>
          <a:xfrm rot="15447725">
            <a:off x="6888956" y="3056732"/>
            <a:ext cx="485775" cy="604838"/>
          </a:xfrm>
          <a:prstGeom prst="arc">
            <a:avLst>
              <a:gd name="adj1" fmla="val 15694434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78" name="Дуга 2077"/>
          <p:cNvSpPr/>
          <p:nvPr/>
        </p:nvSpPr>
        <p:spPr>
          <a:xfrm rot="4192209">
            <a:off x="7067550" y="3309938"/>
            <a:ext cx="407988" cy="50006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54950" y="1557338"/>
            <a:ext cx="73025" cy="1914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921500" y="2044700"/>
            <a:ext cx="1754188" cy="736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71" name="TextBox 10"/>
          <p:cNvSpPr txBox="1">
            <a:spLocks noChangeArrowheads="1"/>
          </p:cNvSpPr>
          <p:nvPr/>
        </p:nvSpPr>
        <p:spPr bwMode="auto">
          <a:xfrm>
            <a:off x="7504113" y="1484313"/>
            <a:ext cx="350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Прямоугольник 11"/>
          <p:cNvSpPr>
            <a:spLocks noChangeArrowheads="1"/>
          </p:cNvSpPr>
          <p:nvPr/>
        </p:nvSpPr>
        <p:spPr bwMode="auto">
          <a:xfrm>
            <a:off x="8497888" y="2025650"/>
            <a:ext cx="357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Прямоугольник 13"/>
          <p:cNvSpPr>
            <a:spLocks noChangeArrowheads="1"/>
          </p:cNvSpPr>
          <p:nvPr/>
        </p:nvSpPr>
        <p:spPr bwMode="auto">
          <a:xfrm>
            <a:off x="7942263" y="358775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2400" b="1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400" b="1"/>
          </a:p>
        </p:txBody>
      </p:sp>
      <p:sp>
        <p:nvSpPr>
          <p:cNvPr id="23574" name="Прямоугольник 15"/>
          <p:cNvSpPr>
            <a:spLocks noChangeArrowheads="1"/>
          </p:cNvSpPr>
          <p:nvPr/>
        </p:nvSpPr>
        <p:spPr bwMode="auto">
          <a:xfrm>
            <a:off x="7042150" y="4292600"/>
            <a:ext cx="496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7" name="Дуга 16"/>
          <p:cNvSpPr/>
          <p:nvPr/>
        </p:nvSpPr>
        <p:spPr>
          <a:xfrm rot="20611372">
            <a:off x="7735888" y="2095500"/>
            <a:ext cx="457200" cy="457200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76" name="TextBox 18"/>
          <p:cNvSpPr txBox="1">
            <a:spLocks noChangeArrowheads="1"/>
          </p:cNvSpPr>
          <p:nvPr/>
        </p:nvSpPr>
        <p:spPr bwMode="auto">
          <a:xfrm>
            <a:off x="7915275" y="1557338"/>
            <a:ext cx="409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3577" name="TextBox 19"/>
          <p:cNvSpPr txBox="1">
            <a:spLocks noChangeArrowheads="1"/>
          </p:cNvSpPr>
          <p:nvPr/>
        </p:nvSpPr>
        <p:spPr bwMode="auto">
          <a:xfrm>
            <a:off x="6556375" y="2835275"/>
            <a:ext cx="409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535487" cy="50085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   №2.  В 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правильной  четырехугольной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 призме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АВС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D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400" b="1" i="1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400" b="1" i="1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400" b="1" i="1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D</a:t>
            </a:r>
            <a:r>
              <a:rPr lang="ru-RU" sz="2400" b="1" i="1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 стороны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основания равны 2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, 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а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боковые  ребра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равны 5. </a:t>
            </a:r>
            <a:endParaRPr lang="ru-RU" sz="2400" b="1" i="1" dirty="0" smtClean="0">
              <a:solidFill>
                <a:srgbClr val="000000"/>
              </a:solidFill>
              <a:latin typeface="Times New Roman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На  ребре 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АА</a:t>
            </a:r>
            <a:r>
              <a:rPr lang="ru-RU" sz="2400" b="1" i="1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 отмечена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 точка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Е так,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что  АЕ:ЕА</a:t>
            </a:r>
            <a:r>
              <a:rPr lang="ru-RU" sz="2400" b="1" i="1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=3:2.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Найдите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угол 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между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плоскостями  АВС 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 ВЕ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D</a:t>
            </a:r>
            <a:r>
              <a:rPr lang="en-US" sz="2400" b="1" i="1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 .</a:t>
            </a:r>
            <a:endParaRPr lang="ru-RU" sz="2400" dirty="0">
              <a:latin typeface="Times New Roman"/>
              <a:ea typeface="Times New Roman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4696" y="188640"/>
            <a:ext cx="8295775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Задача № 2.</a:t>
            </a:r>
            <a:b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Вычисление   </a:t>
            </a:r>
            <a:r>
              <a:rPr lang="ru-RU" sz="3200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угла </a:t>
            </a:r>
            <a: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 между   плоскостями</a:t>
            </a:r>
            <a:endParaRPr lang="ru-RU" sz="4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724525" y="1773238"/>
            <a:ext cx="863600" cy="719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88125" y="1773238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525" y="2492375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380288" y="1773238"/>
            <a:ext cx="863600" cy="719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525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80288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3888" y="1773238"/>
            <a:ext cx="0" cy="20875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570663" y="1773238"/>
            <a:ext cx="17462" cy="20875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724525" y="3860800"/>
            <a:ext cx="846138" cy="863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24525" y="4724400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70663" y="3860800"/>
            <a:ext cx="16732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380288" y="3860800"/>
            <a:ext cx="863600" cy="863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82352" y="2408885"/>
            <a:ext cx="555986" cy="36933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593" name="TextBox 52"/>
          <p:cNvSpPr txBox="1">
            <a:spLocks noChangeArrowheads="1"/>
          </p:cNvSpPr>
          <p:nvPr/>
        </p:nvSpPr>
        <p:spPr bwMode="auto">
          <a:xfrm>
            <a:off x="8101013" y="1557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594" name="TextBox 53"/>
          <p:cNvSpPr txBox="1">
            <a:spLocks noChangeArrowheads="1"/>
          </p:cNvSpPr>
          <p:nvPr/>
        </p:nvSpPr>
        <p:spPr bwMode="auto">
          <a:xfrm>
            <a:off x="5962650" y="53530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461" y="1515754"/>
            <a:ext cx="472763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44408" y="1588150"/>
            <a:ext cx="328747" cy="369332"/>
          </a:xfrm>
          <a:prstGeom prst="rect">
            <a:avLst/>
          </a:prstGeom>
          <a:blipFill rotWithShape="1">
            <a:blip r:embed="rId4"/>
            <a:stretch>
              <a:fillRect r="-1296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8264" y="2492896"/>
            <a:ext cx="328747" cy="369332"/>
          </a:xfrm>
          <a:prstGeom prst="rect">
            <a:avLst/>
          </a:prstGeom>
          <a:blipFill rotWithShape="1">
            <a:blip r:embed="rId5"/>
            <a:stretch>
              <a:fillRect r="-1481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598" name="TextBox 58"/>
          <p:cNvSpPr txBox="1">
            <a:spLocks noChangeArrowheads="1"/>
          </p:cNvSpPr>
          <p:nvPr/>
        </p:nvSpPr>
        <p:spPr bwMode="auto">
          <a:xfrm>
            <a:off x="5278438" y="4691063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29844" y="3605248"/>
            <a:ext cx="583750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600" name="TextBox 60"/>
          <p:cNvSpPr txBox="1">
            <a:spLocks noChangeArrowheads="1"/>
          </p:cNvSpPr>
          <p:nvPr/>
        </p:nvSpPr>
        <p:spPr bwMode="auto">
          <a:xfrm>
            <a:off x="8297863" y="3676650"/>
            <a:ext cx="458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24601" name="TextBox 61"/>
          <p:cNvSpPr txBox="1">
            <a:spLocks noChangeArrowheads="1"/>
          </p:cNvSpPr>
          <p:nvPr/>
        </p:nvSpPr>
        <p:spPr bwMode="auto">
          <a:xfrm>
            <a:off x="7416800" y="4759325"/>
            <a:ext cx="36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24602" name="TextBox 1024"/>
          <p:cNvSpPr txBox="1">
            <a:spLocks noChangeArrowheads="1"/>
          </p:cNvSpPr>
          <p:nvPr/>
        </p:nvSpPr>
        <p:spPr bwMode="auto">
          <a:xfrm>
            <a:off x="5370513" y="3235325"/>
            <a:ext cx="27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Е</a:t>
            </a:r>
          </a:p>
        </p:txBody>
      </p:sp>
      <p:sp>
        <p:nvSpPr>
          <p:cNvPr id="24603" name="TextBox 1"/>
          <p:cNvSpPr txBox="1">
            <a:spLocks noChangeArrowheads="1"/>
          </p:cNvSpPr>
          <p:nvPr/>
        </p:nvSpPr>
        <p:spPr bwMode="auto">
          <a:xfrm>
            <a:off x="8285163" y="2659063"/>
            <a:ext cx="347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5</a:t>
            </a:r>
          </a:p>
        </p:txBody>
      </p:sp>
      <p:sp>
        <p:nvSpPr>
          <p:cNvPr id="24604" name="TextBox 4"/>
          <p:cNvSpPr txBox="1">
            <a:spLocks noChangeArrowheads="1"/>
          </p:cNvSpPr>
          <p:nvPr/>
        </p:nvSpPr>
        <p:spPr bwMode="auto">
          <a:xfrm>
            <a:off x="7854950" y="41084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2</a:t>
            </a:r>
          </a:p>
        </p:txBody>
      </p:sp>
      <p:sp>
        <p:nvSpPr>
          <p:cNvPr id="7" name="Овал 6"/>
          <p:cNvSpPr/>
          <p:nvPr/>
        </p:nvSpPr>
        <p:spPr>
          <a:xfrm>
            <a:off x="6561138" y="1735138"/>
            <a:ext cx="73025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684838" y="3379788"/>
            <a:ext cx="79375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460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4624388"/>
            <a:ext cx="1397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4696" y="188640"/>
            <a:ext cx="8295775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Поэтапно – вычислительный  метод:</a:t>
            </a:r>
            <a:endParaRPr lang="ru-RU" sz="4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724525" y="1773238"/>
            <a:ext cx="863600" cy="719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88125" y="1773238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525" y="2492375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380288" y="1773238"/>
            <a:ext cx="863600" cy="719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525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80288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3888" y="1773238"/>
            <a:ext cx="0" cy="20875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570663" y="1773238"/>
            <a:ext cx="17462" cy="20875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724525" y="3860800"/>
            <a:ext cx="846138" cy="863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24525" y="4724400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70663" y="3860800"/>
            <a:ext cx="16732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380288" y="3860800"/>
            <a:ext cx="863600" cy="863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82352" y="2408885"/>
            <a:ext cx="555986" cy="36933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593" name="TextBox 52"/>
          <p:cNvSpPr txBox="1">
            <a:spLocks noChangeArrowheads="1"/>
          </p:cNvSpPr>
          <p:nvPr/>
        </p:nvSpPr>
        <p:spPr bwMode="auto">
          <a:xfrm>
            <a:off x="8101013" y="1557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594" name="TextBox 53"/>
          <p:cNvSpPr txBox="1">
            <a:spLocks noChangeArrowheads="1"/>
          </p:cNvSpPr>
          <p:nvPr/>
        </p:nvSpPr>
        <p:spPr bwMode="auto">
          <a:xfrm>
            <a:off x="5962650" y="53530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461" y="1515754"/>
            <a:ext cx="472763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44408" y="1588150"/>
            <a:ext cx="328747" cy="369332"/>
          </a:xfrm>
          <a:prstGeom prst="rect">
            <a:avLst/>
          </a:prstGeom>
          <a:blipFill rotWithShape="1">
            <a:blip r:embed="rId4"/>
            <a:stretch>
              <a:fillRect r="-1296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8264" y="2492896"/>
            <a:ext cx="328747" cy="369332"/>
          </a:xfrm>
          <a:prstGeom prst="rect">
            <a:avLst/>
          </a:prstGeom>
          <a:blipFill rotWithShape="1">
            <a:blip r:embed="rId5"/>
            <a:stretch>
              <a:fillRect r="-1481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598" name="TextBox 58"/>
          <p:cNvSpPr txBox="1">
            <a:spLocks noChangeArrowheads="1"/>
          </p:cNvSpPr>
          <p:nvPr/>
        </p:nvSpPr>
        <p:spPr bwMode="auto">
          <a:xfrm>
            <a:off x="5278438" y="4691063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29844" y="3605248"/>
            <a:ext cx="583750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600" name="TextBox 60"/>
          <p:cNvSpPr txBox="1">
            <a:spLocks noChangeArrowheads="1"/>
          </p:cNvSpPr>
          <p:nvPr/>
        </p:nvSpPr>
        <p:spPr bwMode="auto">
          <a:xfrm>
            <a:off x="8297863" y="3676650"/>
            <a:ext cx="458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24601" name="TextBox 61"/>
          <p:cNvSpPr txBox="1">
            <a:spLocks noChangeArrowheads="1"/>
          </p:cNvSpPr>
          <p:nvPr/>
        </p:nvSpPr>
        <p:spPr bwMode="auto">
          <a:xfrm>
            <a:off x="7416800" y="4759325"/>
            <a:ext cx="36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24602" name="TextBox 1024"/>
          <p:cNvSpPr txBox="1">
            <a:spLocks noChangeArrowheads="1"/>
          </p:cNvSpPr>
          <p:nvPr/>
        </p:nvSpPr>
        <p:spPr bwMode="auto">
          <a:xfrm>
            <a:off x="5370513" y="3235325"/>
            <a:ext cx="27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Е</a:t>
            </a:r>
          </a:p>
        </p:txBody>
      </p:sp>
      <p:sp>
        <p:nvSpPr>
          <p:cNvPr id="24603" name="TextBox 1"/>
          <p:cNvSpPr txBox="1">
            <a:spLocks noChangeArrowheads="1"/>
          </p:cNvSpPr>
          <p:nvPr/>
        </p:nvSpPr>
        <p:spPr bwMode="auto">
          <a:xfrm>
            <a:off x="8285163" y="2659063"/>
            <a:ext cx="347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5</a:t>
            </a:r>
          </a:p>
        </p:txBody>
      </p:sp>
      <p:sp>
        <p:nvSpPr>
          <p:cNvPr id="24604" name="TextBox 4"/>
          <p:cNvSpPr txBox="1">
            <a:spLocks noChangeArrowheads="1"/>
          </p:cNvSpPr>
          <p:nvPr/>
        </p:nvSpPr>
        <p:spPr bwMode="auto">
          <a:xfrm>
            <a:off x="7854950" y="4108450"/>
            <a:ext cx="38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2</a:t>
            </a:r>
          </a:p>
        </p:txBody>
      </p:sp>
      <p:sp>
        <p:nvSpPr>
          <p:cNvPr id="7" name="Овал 6"/>
          <p:cNvSpPr/>
          <p:nvPr/>
        </p:nvSpPr>
        <p:spPr>
          <a:xfrm>
            <a:off x="6561138" y="1735138"/>
            <a:ext cx="73025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684838" y="3379788"/>
            <a:ext cx="79375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460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4624388"/>
            <a:ext cx="1397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52" y="1296987"/>
            <a:ext cx="35052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402" y="3605213"/>
            <a:ext cx="3663950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6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539750" y="1125538"/>
            <a:ext cx="8504238" cy="532765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расстояние между двумя точками;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расстояние от точки до прямой;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расстояние от точки до плоскости;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расстояние от прямой, параллельной  данной плоскости,  до этой плоскости;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расстояние между скрещивающимися прямыми;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угол между пересекающимися прямыми;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угол между скрещивающимися прямыми;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угол между прямой и плоскостью;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угол между двумя плоскостями.</a:t>
            </a: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>Основные задачи на многогранники:</a:t>
            </a:r>
            <a:endParaRPr lang="ru-RU" sz="3600" dirty="0">
              <a:solidFill>
                <a:srgbClr val="28677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7529" y="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Поэтапно – вычислительный  метод:</a:t>
            </a:r>
            <a:endParaRPr lang="ru-RU" sz="3600" i="1" dirty="0">
              <a:solidFill>
                <a:srgbClr val="2464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724525" y="1773238"/>
            <a:ext cx="863600" cy="719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88125" y="1773238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525" y="2492375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380288" y="1773238"/>
            <a:ext cx="863600" cy="719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525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80288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3888" y="1773238"/>
            <a:ext cx="0" cy="20875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570663" y="1773238"/>
            <a:ext cx="17462" cy="20875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724525" y="3860800"/>
            <a:ext cx="846138" cy="863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24525" y="4724400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70663" y="3860800"/>
            <a:ext cx="16732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380288" y="3860800"/>
            <a:ext cx="863600" cy="863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82352" y="2408885"/>
            <a:ext cx="555986" cy="36933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616" name="TextBox 52"/>
          <p:cNvSpPr txBox="1">
            <a:spLocks noChangeArrowheads="1"/>
          </p:cNvSpPr>
          <p:nvPr/>
        </p:nvSpPr>
        <p:spPr bwMode="auto">
          <a:xfrm>
            <a:off x="8101013" y="1557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5617" name="TextBox 53"/>
          <p:cNvSpPr txBox="1">
            <a:spLocks noChangeArrowheads="1"/>
          </p:cNvSpPr>
          <p:nvPr/>
        </p:nvSpPr>
        <p:spPr bwMode="auto">
          <a:xfrm>
            <a:off x="5962650" y="53530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461" y="1515754"/>
            <a:ext cx="472763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44408" y="1588150"/>
            <a:ext cx="328747" cy="369332"/>
          </a:xfrm>
          <a:prstGeom prst="rect">
            <a:avLst/>
          </a:prstGeom>
          <a:blipFill rotWithShape="1">
            <a:blip r:embed="rId4"/>
            <a:stretch>
              <a:fillRect r="-1296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8264" y="2492896"/>
            <a:ext cx="328747" cy="369332"/>
          </a:xfrm>
          <a:prstGeom prst="rect">
            <a:avLst/>
          </a:prstGeom>
          <a:blipFill rotWithShape="1">
            <a:blip r:embed="rId5"/>
            <a:stretch>
              <a:fillRect r="-1481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621" name="TextBox 58"/>
          <p:cNvSpPr txBox="1">
            <a:spLocks noChangeArrowheads="1"/>
          </p:cNvSpPr>
          <p:nvPr/>
        </p:nvSpPr>
        <p:spPr bwMode="auto">
          <a:xfrm>
            <a:off x="5357338" y="4593173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dirty="0"/>
              <a:t>А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29844" y="3605248"/>
            <a:ext cx="583750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623" name="TextBox 60"/>
          <p:cNvSpPr txBox="1">
            <a:spLocks noChangeArrowheads="1"/>
          </p:cNvSpPr>
          <p:nvPr/>
        </p:nvSpPr>
        <p:spPr bwMode="auto">
          <a:xfrm>
            <a:off x="8297863" y="3676650"/>
            <a:ext cx="458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25624" name="TextBox 61"/>
          <p:cNvSpPr txBox="1">
            <a:spLocks noChangeArrowheads="1"/>
          </p:cNvSpPr>
          <p:nvPr/>
        </p:nvSpPr>
        <p:spPr bwMode="auto">
          <a:xfrm>
            <a:off x="7416800" y="4759325"/>
            <a:ext cx="36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25625" name="TextBox 1024"/>
          <p:cNvSpPr txBox="1">
            <a:spLocks noChangeArrowheads="1"/>
          </p:cNvSpPr>
          <p:nvPr/>
        </p:nvSpPr>
        <p:spPr bwMode="auto">
          <a:xfrm>
            <a:off x="5370513" y="3235325"/>
            <a:ext cx="27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Е</a:t>
            </a:r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 flipH="1">
            <a:off x="5724525" y="1773238"/>
            <a:ext cx="863600" cy="18319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/>
          <p:nvPr/>
        </p:nvCxnSpPr>
        <p:spPr>
          <a:xfrm>
            <a:off x="5724525" y="3605213"/>
            <a:ext cx="1655763" cy="1085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>
            <a:off x="6659563" y="1811338"/>
            <a:ext cx="1604962" cy="11842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 flipH="1">
            <a:off x="7389813" y="2955925"/>
            <a:ext cx="846137" cy="173513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44408" y="2826336"/>
            <a:ext cx="431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3"/>
          <p:cNvSpPr>
            <a:spLocks noGrp="1"/>
          </p:cNvSpPr>
          <p:nvPr>
            <p:ph sz="half" idx="1"/>
          </p:nvPr>
        </p:nvSpPr>
        <p:spPr>
          <a:xfrm>
            <a:off x="250825" y="1268413"/>
            <a:ext cx="4452938" cy="47228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ru-RU" sz="24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бъект 3"/>
          <p:cNvSpPr>
            <a:spLocks noGrp="1"/>
          </p:cNvSpPr>
          <p:nvPr>
            <p:ph type="title"/>
          </p:nvPr>
        </p:nvSpPr>
        <p:spPr>
          <a:xfrm>
            <a:off x="305328" y="-47501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Поэтапно – вычислительный  метод: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724525" y="1773238"/>
            <a:ext cx="863600" cy="719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88125" y="1773238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525" y="2492375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380288" y="1773238"/>
            <a:ext cx="863600" cy="719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525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80288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3888" y="1773238"/>
            <a:ext cx="0" cy="20875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570663" y="1773238"/>
            <a:ext cx="17462" cy="20875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724525" y="3860800"/>
            <a:ext cx="846138" cy="863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24525" y="4724400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70663" y="3860800"/>
            <a:ext cx="16732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380288" y="3860800"/>
            <a:ext cx="863600" cy="863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83045" y="2379040"/>
            <a:ext cx="555986" cy="36933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642" name="TextBox 52"/>
          <p:cNvSpPr txBox="1">
            <a:spLocks noChangeArrowheads="1"/>
          </p:cNvSpPr>
          <p:nvPr/>
        </p:nvSpPr>
        <p:spPr bwMode="auto">
          <a:xfrm>
            <a:off x="8101013" y="1557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Box 53"/>
          <p:cNvSpPr txBox="1">
            <a:spLocks noChangeArrowheads="1"/>
          </p:cNvSpPr>
          <p:nvPr/>
        </p:nvSpPr>
        <p:spPr bwMode="auto">
          <a:xfrm>
            <a:off x="5962650" y="53530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461" y="1515754"/>
            <a:ext cx="472763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44408" y="1588150"/>
            <a:ext cx="328747" cy="369332"/>
          </a:xfrm>
          <a:prstGeom prst="rect">
            <a:avLst/>
          </a:prstGeom>
          <a:blipFill rotWithShape="1">
            <a:blip r:embed="rId4"/>
            <a:stretch>
              <a:fillRect r="-1296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8264" y="2492896"/>
            <a:ext cx="328747" cy="369332"/>
          </a:xfrm>
          <a:prstGeom prst="rect">
            <a:avLst/>
          </a:prstGeom>
          <a:blipFill rotWithShape="1">
            <a:blip r:embed="rId5"/>
            <a:stretch>
              <a:fillRect r="-1481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647" name="TextBox 58"/>
          <p:cNvSpPr txBox="1">
            <a:spLocks noChangeArrowheads="1"/>
          </p:cNvSpPr>
          <p:nvPr/>
        </p:nvSpPr>
        <p:spPr bwMode="auto">
          <a:xfrm>
            <a:off x="5365750" y="4505325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29844" y="3605248"/>
            <a:ext cx="583750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649" name="TextBox 60"/>
          <p:cNvSpPr txBox="1">
            <a:spLocks noChangeArrowheads="1"/>
          </p:cNvSpPr>
          <p:nvPr/>
        </p:nvSpPr>
        <p:spPr bwMode="auto">
          <a:xfrm>
            <a:off x="8297863" y="3676650"/>
            <a:ext cx="458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26650" name="TextBox 61"/>
          <p:cNvSpPr txBox="1">
            <a:spLocks noChangeArrowheads="1"/>
          </p:cNvSpPr>
          <p:nvPr/>
        </p:nvSpPr>
        <p:spPr bwMode="auto">
          <a:xfrm>
            <a:off x="7416800" y="4759325"/>
            <a:ext cx="36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26651" name="TextBox 1024"/>
          <p:cNvSpPr txBox="1">
            <a:spLocks noChangeArrowheads="1"/>
          </p:cNvSpPr>
          <p:nvPr/>
        </p:nvSpPr>
        <p:spPr bwMode="auto">
          <a:xfrm>
            <a:off x="5407025" y="3414713"/>
            <a:ext cx="27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Е</a:t>
            </a:r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 flipH="1">
            <a:off x="5738813" y="1773238"/>
            <a:ext cx="849312" cy="182562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/>
          <p:nvPr/>
        </p:nvCxnSpPr>
        <p:spPr>
          <a:xfrm>
            <a:off x="5724525" y="3605213"/>
            <a:ext cx="1655763" cy="1085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>
            <a:off x="6659563" y="1811338"/>
            <a:ext cx="1604962" cy="11842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 flipH="1">
            <a:off x="7389813" y="2955925"/>
            <a:ext cx="846137" cy="173513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4787900" y="3608388"/>
            <a:ext cx="950913" cy="2114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787900" y="4691063"/>
            <a:ext cx="950913" cy="10318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787900" y="4148138"/>
            <a:ext cx="4105275" cy="157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9" name="TextBox 25"/>
          <p:cNvSpPr txBox="1">
            <a:spLocks noChangeArrowheads="1"/>
          </p:cNvSpPr>
          <p:nvPr/>
        </p:nvSpPr>
        <p:spPr bwMode="auto">
          <a:xfrm>
            <a:off x="7791450" y="4148138"/>
            <a:ext cx="328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>
                <a:latin typeface="Arial Black" pitchFamily="34" charset="0"/>
              </a:rPr>
              <a:t>2</a:t>
            </a:r>
          </a:p>
        </p:txBody>
      </p:sp>
      <p:sp>
        <p:nvSpPr>
          <p:cNvPr id="26660" name="TextBox 27"/>
          <p:cNvSpPr txBox="1">
            <a:spLocks noChangeArrowheads="1"/>
          </p:cNvSpPr>
          <p:nvPr/>
        </p:nvSpPr>
        <p:spPr bwMode="auto">
          <a:xfrm>
            <a:off x="5418138" y="4129088"/>
            <a:ext cx="32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3</a:t>
            </a:r>
          </a:p>
        </p:txBody>
      </p:sp>
      <p:sp>
        <p:nvSpPr>
          <p:cNvPr id="26661" name="TextBox 28"/>
          <p:cNvSpPr txBox="1">
            <a:spLocks noChangeArrowheads="1"/>
          </p:cNvSpPr>
          <p:nvPr/>
        </p:nvSpPr>
        <p:spPr bwMode="auto">
          <a:xfrm>
            <a:off x="5386388" y="2889250"/>
            <a:ext cx="280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2</a:t>
            </a:r>
          </a:p>
        </p:txBody>
      </p:sp>
      <p:sp>
        <p:nvSpPr>
          <p:cNvPr id="26662" name="TextBox 34"/>
          <p:cNvSpPr txBox="1">
            <a:spLocks noChangeArrowheads="1"/>
          </p:cNvSpPr>
          <p:nvPr/>
        </p:nvSpPr>
        <p:spPr bwMode="auto">
          <a:xfrm>
            <a:off x="4448175" y="5537200"/>
            <a:ext cx="32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К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5746750" y="3644900"/>
            <a:ext cx="674688" cy="14525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6647" idx="3"/>
          </p:cNvCxnSpPr>
          <p:nvPr/>
        </p:nvCxnSpPr>
        <p:spPr>
          <a:xfrm>
            <a:off x="5746750" y="4691063"/>
            <a:ext cx="674688" cy="406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5" name="TextBox 54"/>
          <p:cNvSpPr txBox="1">
            <a:spLocks noChangeArrowheads="1"/>
          </p:cNvSpPr>
          <p:nvPr/>
        </p:nvSpPr>
        <p:spPr bwMode="auto">
          <a:xfrm>
            <a:off x="6397625" y="5168900"/>
            <a:ext cx="30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Н</a:t>
            </a:r>
          </a:p>
        </p:txBody>
      </p:sp>
      <p:sp>
        <p:nvSpPr>
          <p:cNvPr id="26666" name="Прямоугольник 14"/>
          <p:cNvSpPr>
            <a:spLocks noChangeArrowheads="1"/>
          </p:cNvSpPr>
          <p:nvPr/>
        </p:nvSpPr>
        <p:spPr bwMode="auto">
          <a:xfrm>
            <a:off x="5842000" y="1884363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6667" name="Прямоугольник 17"/>
          <p:cNvSpPr>
            <a:spLocks noChangeArrowheads="1"/>
          </p:cNvSpPr>
          <p:nvPr/>
        </p:nvSpPr>
        <p:spPr bwMode="auto">
          <a:xfrm>
            <a:off x="5129213" y="47990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40" name="Дуга 39"/>
          <p:cNvSpPr/>
          <p:nvPr/>
        </p:nvSpPr>
        <p:spPr>
          <a:xfrm rot="15462981">
            <a:off x="6122194" y="4712494"/>
            <a:ext cx="357188" cy="32385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71" name="TextBox 41"/>
          <p:cNvSpPr txBox="1">
            <a:spLocks noChangeArrowheads="1"/>
          </p:cNvSpPr>
          <p:nvPr/>
        </p:nvSpPr>
        <p:spPr bwMode="auto">
          <a:xfrm>
            <a:off x="5726113" y="4329113"/>
            <a:ext cx="546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538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3891A7"/>
              </a:buClr>
              <a:buSzPct val="68000"/>
            </a:pPr>
            <a:r>
              <a:rPr lang="ru-RU" sz="2400" b="1" i="1">
                <a:solidFill>
                  <a:srgbClr val="1E4C5C"/>
                </a:solidFill>
                <a:latin typeface="Arial Black" pitchFamily="34" charset="0"/>
                <a:cs typeface="Times New Roman" pitchFamily="18" charset="0"/>
              </a:rPr>
              <a:t>φ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6351588" y="4846638"/>
            <a:ext cx="200025" cy="952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535738" y="4843463"/>
            <a:ext cx="88900" cy="184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297863" y="2826336"/>
            <a:ext cx="360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3"/>
          <p:cNvSpPr>
            <a:spLocks noGrp="1"/>
          </p:cNvSpPr>
          <p:nvPr>
            <p:ph sz="half" idx="1"/>
          </p:nvPr>
        </p:nvSpPr>
        <p:spPr>
          <a:xfrm>
            <a:off x="250825" y="1268413"/>
            <a:ext cx="4452938" cy="47228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endParaRPr lang="ru-RU" sz="24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бъект 2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282815" y="1052736"/>
            <a:ext cx="4649225" cy="4988981"/>
          </a:xfrm>
          <a:blipFill rotWithShape="1">
            <a:blip r:embed="rId2"/>
            <a:stretch>
              <a:fillRect t="-978"/>
            </a:stretch>
          </a:blipFill>
          <a:extLst/>
        </p:spPr>
        <p:txBody>
          <a:bodyPr/>
          <a:lstStyle/>
          <a:p>
            <a:pPr marL="109537" indent="0" eaLnBrk="1" hangingPunct="1"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4" name="Объект 3"/>
          <p:cNvSpPr>
            <a:spLocks noGrp="1"/>
          </p:cNvSpPr>
          <p:nvPr>
            <p:ph type="title"/>
          </p:nvPr>
        </p:nvSpPr>
        <p:spPr>
          <a:xfrm>
            <a:off x="305328" y="-47501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Поэтапно – вычислительный  метод: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724525" y="1773238"/>
            <a:ext cx="863600" cy="719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88125" y="1773238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525" y="2492375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380288" y="1773238"/>
            <a:ext cx="863600" cy="719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525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80288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3888" y="1773238"/>
            <a:ext cx="0" cy="20875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570663" y="1773238"/>
            <a:ext cx="17462" cy="20875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724525" y="3860800"/>
            <a:ext cx="846138" cy="863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24525" y="4724400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70663" y="3860800"/>
            <a:ext cx="16732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380288" y="3860800"/>
            <a:ext cx="863600" cy="863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83045" y="2379040"/>
            <a:ext cx="555986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642" name="TextBox 52"/>
          <p:cNvSpPr txBox="1">
            <a:spLocks noChangeArrowheads="1"/>
          </p:cNvSpPr>
          <p:nvPr/>
        </p:nvSpPr>
        <p:spPr bwMode="auto">
          <a:xfrm>
            <a:off x="8101013" y="1557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Box 53"/>
          <p:cNvSpPr txBox="1">
            <a:spLocks noChangeArrowheads="1"/>
          </p:cNvSpPr>
          <p:nvPr/>
        </p:nvSpPr>
        <p:spPr bwMode="auto">
          <a:xfrm>
            <a:off x="5962650" y="53530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461" y="1515754"/>
            <a:ext cx="472763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44408" y="1588150"/>
            <a:ext cx="328747" cy="369332"/>
          </a:xfrm>
          <a:prstGeom prst="rect">
            <a:avLst/>
          </a:prstGeom>
          <a:blipFill rotWithShape="1">
            <a:blip r:embed="rId5"/>
            <a:stretch>
              <a:fillRect r="-1296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8264" y="2492896"/>
            <a:ext cx="328747" cy="369332"/>
          </a:xfrm>
          <a:prstGeom prst="rect">
            <a:avLst/>
          </a:prstGeom>
          <a:blipFill rotWithShape="1">
            <a:blip r:embed="rId6"/>
            <a:stretch>
              <a:fillRect r="-1481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647" name="TextBox 58"/>
          <p:cNvSpPr txBox="1">
            <a:spLocks noChangeArrowheads="1"/>
          </p:cNvSpPr>
          <p:nvPr/>
        </p:nvSpPr>
        <p:spPr bwMode="auto">
          <a:xfrm>
            <a:off x="5365750" y="4505325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29844" y="3605248"/>
            <a:ext cx="583750" cy="369332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649" name="TextBox 60"/>
          <p:cNvSpPr txBox="1">
            <a:spLocks noChangeArrowheads="1"/>
          </p:cNvSpPr>
          <p:nvPr/>
        </p:nvSpPr>
        <p:spPr bwMode="auto">
          <a:xfrm>
            <a:off x="8297863" y="3676650"/>
            <a:ext cx="458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26650" name="TextBox 61"/>
          <p:cNvSpPr txBox="1">
            <a:spLocks noChangeArrowheads="1"/>
          </p:cNvSpPr>
          <p:nvPr/>
        </p:nvSpPr>
        <p:spPr bwMode="auto">
          <a:xfrm>
            <a:off x="7416800" y="4759325"/>
            <a:ext cx="36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26651" name="TextBox 1024"/>
          <p:cNvSpPr txBox="1">
            <a:spLocks noChangeArrowheads="1"/>
          </p:cNvSpPr>
          <p:nvPr/>
        </p:nvSpPr>
        <p:spPr bwMode="auto">
          <a:xfrm>
            <a:off x="5407025" y="3414713"/>
            <a:ext cx="27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Е</a:t>
            </a:r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 flipH="1">
            <a:off x="5738813" y="1773238"/>
            <a:ext cx="849312" cy="182562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/>
          <p:nvPr/>
        </p:nvCxnSpPr>
        <p:spPr>
          <a:xfrm>
            <a:off x="5724525" y="3605213"/>
            <a:ext cx="1655763" cy="1085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>
            <a:off x="6659563" y="1811338"/>
            <a:ext cx="1604962" cy="11842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 flipH="1">
            <a:off x="7389813" y="2955925"/>
            <a:ext cx="846137" cy="173513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4787900" y="3608388"/>
            <a:ext cx="950913" cy="2114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787900" y="4691063"/>
            <a:ext cx="950913" cy="10318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787900" y="4148138"/>
            <a:ext cx="4105275" cy="157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9" name="TextBox 25"/>
          <p:cNvSpPr txBox="1">
            <a:spLocks noChangeArrowheads="1"/>
          </p:cNvSpPr>
          <p:nvPr/>
        </p:nvSpPr>
        <p:spPr bwMode="auto">
          <a:xfrm>
            <a:off x="7791450" y="4148138"/>
            <a:ext cx="328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>
                <a:latin typeface="Arial Black" pitchFamily="34" charset="0"/>
              </a:rPr>
              <a:t>2</a:t>
            </a:r>
          </a:p>
        </p:txBody>
      </p:sp>
      <p:sp>
        <p:nvSpPr>
          <p:cNvPr id="26660" name="TextBox 27"/>
          <p:cNvSpPr txBox="1">
            <a:spLocks noChangeArrowheads="1"/>
          </p:cNvSpPr>
          <p:nvPr/>
        </p:nvSpPr>
        <p:spPr bwMode="auto">
          <a:xfrm>
            <a:off x="5418138" y="4129088"/>
            <a:ext cx="32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3</a:t>
            </a:r>
          </a:p>
        </p:txBody>
      </p:sp>
      <p:sp>
        <p:nvSpPr>
          <p:cNvPr id="26661" name="TextBox 28"/>
          <p:cNvSpPr txBox="1">
            <a:spLocks noChangeArrowheads="1"/>
          </p:cNvSpPr>
          <p:nvPr/>
        </p:nvSpPr>
        <p:spPr bwMode="auto">
          <a:xfrm>
            <a:off x="5386388" y="2889250"/>
            <a:ext cx="280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latin typeface="Arial Black" pitchFamily="34" charset="0"/>
              </a:rPr>
              <a:t>2</a:t>
            </a:r>
          </a:p>
        </p:txBody>
      </p:sp>
      <p:sp>
        <p:nvSpPr>
          <p:cNvPr id="26662" name="TextBox 34"/>
          <p:cNvSpPr txBox="1">
            <a:spLocks noChangeArrowheads="1"/>
          </p:cNvSpPr>
          <p:nvPr/>
        </p:nvSpPr>
        <p:spPr bwMode="auto">
          <a:xfrm>
            <a:off x="4448175" y="5537200"/>
            <a:ext cx="32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К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5746750" y="3644900"/>
            <a:ext cx="674688" cy="14525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6647" idx="3"/>
          </p:cNvCxnSpPr>
          <p:nvPr/>
        </p:nvCxnSpPr>
        <p:spPr>
          <a:xfrm>
            <a:off x="5746750" y="4691063"/>
            <a:ext cx="674688" cy="406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5" name="TextBox 54"/>
          <p:cNvSpPr txBox="1">
            <a:spLocks noChangeArrowheads="1"/>
          </p:cNvSpPr>
          <p:nvPr/>
        </p:nvSpPr>
        <p:spPr bwMode="auto">
          <a:xfrm>
            <a:off x="6397625" y="5168900"/>
            <a:ext cx="30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Н</a:t>
            </a:r>
          </a:p>
        </p:txBody>
      </p:sp>
      <p:sp>
        <p:nvSpPr>
          <p:cNvPr id="26666" name="Прямоугольник 14"/>
          <p:cNvSpPr>
            <a:spLocks noChangeArrowheads="1"/>
          </p:cNvSpPr>
          <p:nvPr/>
        </p:nvSpPr>
        <p:spPr bwMode="auto">
          <a:xfrm>
            <a:off x="5842000" y="1884363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6667" name="Прямоугольник 17"/>
          <p:cNvSpPr>
            <a:spLocks noChangeArrowheads="1"/>
          </p:cNvSpPr>
          <p:nvPr/>
        </p:nvSpPr>
        <p:spPr bwMode="auto">
          <a:xfrm>
            <a:off x="5129213" y="47990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 Black" pitchFamily="34" charset="0"/>
              </a:rPr>
              <a:t>3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323850" y="2139950"/>
            <a:ext cx="107950" cy="136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850" y="2276475"/>
            <a:ext cx="1079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5462981">
            <a:off x="6122194" y="4712494"/>
            <a:ext cx="357188" cy="32385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71" name="TextBox 41"/>
          <p:cNvSpPr txBox="1">
            <a:spLocks noChangeArrowheads="1"/>
          </p:cNvSpPr>
          <p:nvPr/>
        </p:nvSpPr>
        <p:spPr bwMode="auto">
          <a:xfrm>
            <a:off x="5726113" y="4329113"/>
            <a:ext cx="546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538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3891A7"/>
              </a:buClr>
              <a:buSzPct val="68000"/>
            </a:pPr>
            <a:r>
              <a:rPr lang="ru-RU" sz="2400" b="1" i="1">
                <a:solidFill>
                  <a:srgbClr val="1E4C5C"/>
                </a:solidFill>
                <a:latin typeface="Arial Black" pitchFamily="34" charset="0"/>
                <a:cs typeface="Times New Roman" pitchFamily="18" charset="0"/>
              </a:rPr>
              <a:t>φ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6351588" y="4846638"/>
            <a:ext cx="200025" cy="952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535738" y="4843463"/>
            <a:ext cx="88900" cy="184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297863" y="2826336"/>
            <a:ext cx="360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</a:rPr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24190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557213" y="1628775"/>
            <a:ext cx="7561262" cy="45180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есложные математические расчеты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звестные математические формулы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естандартность ситуации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Char char=""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требует  развитого  пространственного мышления  и уверенного владения теоретическим материалом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692150" y="404813"/>
            <a:ext cx="7705725" cy="792162"/>
          </a:xfrm>
          <a:prstGeom prst="ribbon2">
            <a:avLst>
              <a:gd name="adj1" fmla="val 16667"/>
              <a:gd name="adj2" fmla="val 6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Преимущества метода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660400" y="2924175"/>
            <a:ext cx="7734300" cy="792163"/>
          </a:xfrm>
          <a:prstGeom prst="ribbon">
            <a:avLst>
              <a:gd name="adj1" fmla="val 16667"/>
              <a:gd name="adj2" fmla="val 60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Недостатки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179512" y="1515754"/>
            <a:ext cx="4752528" cy="4491537"/>
          </a:xfrm>
          <a:blipFill rotWithShape="1">
            <a:blip r:embed="rId3"/>
            <a:stretch>
              <a:fillRect/>
            </a:stretch>
          </a:blipFill>
          <a:ln w="55000" cap="flat" cmpd="thickThin" algn="ctr">
            <a:solidFill>
              <a:schemeClr val="bg1"/>
            </a:solidFill>
          </a:ln>
        </p:spPr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Координатный  </a:t>
            </a:r>
            <a:r>
              <a:rPr lang="ru-RU" sz="3600" i="1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  метод</a:t>
            </a:r>
            <a:r>
              <a:rPr lang="ru-RU" sz="3600" i="1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724525" y="1773238"/>
            <a:ext cx="863600" cy="719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88125" y="1773238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525" y="2492375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380288" y="1773238"/>
            <a:ext cx="863600" cy="719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4525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80288" y="2492375"/>
            <a:ext cx="0" cy="22320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43888" y="1773238"/>
            <a:ext cx="0" cy="20875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570663" y="1773238"/>
            <a:ext cx="17462" cy="20875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724525" y="3860800"/>
            <a:ext cx="846138" cy="863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24525" y="4724400"/>
            <a:ext cx="16557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70663" y="3860800"/>
            <a:ext cx="16732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380288" y="3860800"/>
            <a:ext cx="863600" cy="863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82352" y="2408885"/>
            <a:ext cx="555986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8689" name="TextBox 52"/>
          <p:cNvSpPr txBox="1">
            <a:spLocks noChangeArrowheads="1"/>
          </p:cNvSpPr>
          <p:nvPr/>
        </p:nvSpPr>
        <p:spPr bwMode="auto">
          <a:xfrm>
            <a:off x="8101013" y="1557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0" name="TextBox 53"/>
          <p:cNvSpPr txBox="1">
            <a:spLocks noChangeArrowheads="1"/>
          </p:cNvSpPr>
          <p:nvPr/>
        </p:nvSpPr>
        <p:spPr bwMode="auto">
          <a:xfrm>
            <a:off x="5962650" y="53530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461" y="1515754"/>
            <a:ext cx="472763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44408" y="1588150"/>
            <a:ext cx="328747" cy="369332"/>
          </a:xfrm>
          <a:prstGeom prst="rect">
            <a:avLst/>
          </a:prstGeom>
          <a:blipFill rotWithShape="1">
            <a:blip r:embed="rId6"/>
            <a:stretch>
              <a:fillRect r="-1296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8264" y="2492896"/>
            <a:ext cx="328747" cy="369332"/>
          </a:xfrm>
          <a:prstGeom prst="rect">
            <a:avLst/>
          </a:prstGeom>
          <a:blipFill rotWithShape="1">
            <a:blip r:embed="rId7"/>
            <a:stretch>
              <a:fillRect r="-1481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8694" name="TextBox 58"/>
          <p:cNvSpPr txBox="1">
            <a:spLocks noChangeArrowheads="1"/>
          </p:cNvSpPr>
          <p:nvPr/>
        </p:nvSpPr>
        <p:spPr bwMode="auto">
          <a:xfrm>
            <a:off x="5295900" y="4505325"/>
            <a:ext cx="379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60" name="TextBox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29844" y="3605248"/>
            <a:ext cx="583750" cy="36933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8696" name="TextBox 60"/>
          <p:cNvSpPr txBox="1">
            <a:spLocks noChangeArrowheads="1"/>
          </p:cNvSpPr>
          <p:nvPr/>
        </p:nvSpPr>
        <p:spPr bwMode="auto">
          <a:xfrm>
            <a:off x="8074025" y="3860800"/>
            <a:ext cx="458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28697" name="TextBox 61"/>
          <p:cNvSpPr txBox="1">
            <a:spLocks noChangeArrowheads="1"/>
          </p:cNvSpPr>
          <p:nvPr/>
        </p:nvSpPr>
        <p:spPr bwMode="auto">
          <a:xfrm>
            <a:off x="7416800" y="4759325"/>
            <a:ext cx="361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28698" name="TextBox 1024"/>
          <p:cNvSpPr txBox="1">
            <a:spLocks noChangeArrowheads="1"/>
          </p:cNvSpPr>
          <p:nvPr/>
        </p:nvSpPr>
        <p:spPr bwMode="auto">
          <a:xfrm>
            <a:off x="5370513" y="3235325"/>
            <a:ext cx="27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Е</a:t>
            </a:r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 flipH="1">
            <a:off x="5688013" y="1776413"/>
            <a:ext cx="865187" cy="18319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/>
          <p:nvPr/>
        </p:nvCxnSpPr>
        <p:spPr>
          <a:xfrm>
            <a:off x="5724525" y="3605213"/>
            <a:ext cx="1655763" cy="1085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>
            <a:off x="6659563" y="1811338"/>
            <a:ext cx="1604962" cy="118427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 flipH="1">
            <a:off x="7389813" y="2955925"/>
            <a:ext cx="846137" cy="173513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932363" y="3822700"/>
            <a:ext cx="1638300" cy="1714500"/>
          </a:xfrm>
          <a:prstGeom prst="straightConnector1">
            <a:avLst/>
          </a:prstGeom>
          <a:ln w="38100">
            <a:solidFill>
              <a:srgbClr val="0F077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80188" y="3860800"/>
            <a:ext cx="2176462" cy="0"/>
          </a:xfrm>
          <a:prstGeom prst="straightConnector1">
            <a:avLst/>
          </a:prstGeom>
          <a:ln w="38100">
            <a:solidFill>
              <a:srgbClr val="0F077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570663" y="1268413"/>
            <a:ext cx="9525" cy="2592387"/>
          </a:xfrm>
          <a:prstGeom prst="straightConnector1">
            <a:avLst/>
          </a:prstGeom>
          <a:ln w="38100">
            <a:solidFill>
              <a:srgbClr val="0F077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28"/>
          <p:cNvSpPr txBox="1">
            <a:spLocks noChangeArrowheads="1"/>
          </p:cNvSpPr>
          <p:nvPr/>
        </p:nvSpPr>
        <p:spPr bwMode="auto">
          <a:xfrm>
            <a:off x="5194300" y="5310188"/>
            <a:ext cx="354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F0777"/>
                </a:solidFill>
                <a:latin typeface="Arial Black" pitchFamily="34" charset="0"/>
              </a:rPr>
              <a:t>х</a:t>
            </a:r>
          </a:p>
        </p:txBody>
      </p:sp>
      <p:sp>
        <p:nvSpPr>
          <p:cNvPr id="28707" name="TextBox 29"/>
          <p:cNvSpPr txBox="1">
            <a:spLocks noChangeArrowheads="1"/>
          </p:cNvSpPr>
          <p:nvPr/>
        </p:nvSpPr>
        <p:spPr bwMode="auto">
          <a:xfrm>
            <a:off x="8507413" y="3373438"/>
            <a:ext cx="400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F0777"/>
                </a:solidFill>
                <a:latin typeface="Arial Black" pitchFamily="34" charset="0"/>
              </a:rPr>
              <a:t>у</a:t>
            </a:r>
          </a:p>
        </p:txBody>
      </p:sp>
      <p:sp>
        <p:nvSpPr>
          <p:cNvPr id="28708" name="TextBox 30"/>
          <p:cNvSpPr txBox="1">
            <a:spLocks noChangeArrowheads="1"/>
          </p:cNvSpPr>
          <p:nvPr/>
        </p:nvSpPr>
        <p:spPr bwMode="auto">
          <a:xfrm>
            <a:off x="6659563" y="1084263"/>
            <a:ext cx="268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F0777"/>
                </a:solidFill>
                <a:latin typeface="Arial Black" pitchFamily="34" charset="0"/>
              </a:rPr>
              <a:t>z</a:t>
            </a:r>
            <a:endParaRPr lang="ru-RU">
              <a:solidFill>
                <a:srgbClr val="0F0777"/>
              </a:solidFill>
              <a:latin typeface="Arial Black" pitchFamily="34" charset="0"/>
            </a:endParaRPr>
          </a:p>
        </p:txBody>
      </p:sp>
      <p:graphicFrame>
        <p:nvGraphicFramePr>
          <p:cNvPr id="28709" name="Объект 32"/>
          <p:cNvGraphicFramePr>
            <a:graphicFrameLocks noChangeAspect="1"/>
          </p:cNvGraphicFramePr>
          <p:nvPr/>
        </p:nvGraphicFramePr>
        <p:xfrm>
          <a:off x="611188" y="3268663"/>
          <a:ext cx="1651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Формула" r:id="rId9" imgW="164957" imgH="152268" progId="Equation.3">
                  <p:embed/>
                </p:oleObj>
              </mc:Choice>
              <mc:Fallback>
                <p:oleObj name="Формула" r:id="rId9" imgW="164957" imgH="152268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268663"/>
                        <a:ext cx="1651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71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3181350"/>
            <a:ext cx="2413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5" name="Прямая со стрелкой 34"/>
          <p:cNvCxnSpPr/>
          <p:nvPr/>
        </p:nvCxnSpPr>
        <p:spPr>
          <a:xfrm>
            <a:off x="3276600" y="3141663"/>
            <a:ext cx="142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922588" y="3141663"/>
            <a:ext cx="280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908175" y="3573463"/>
            <a:ext cx="287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411413" y="3573463"/>
            <a:ext cx="17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715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4429125"/>
            <a:ext cx="1619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716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402138"/>
            <a:ext cx="2159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8" name="Прямая со стрелкой 47"/>
          <p:cNvCxnSpPr/>
          <p:nvPr/>
        </p:nvCxnSpPr>
        <p:spPr>
          <a:xfrm>
            <a:off x="3646488" y="4365625"/>
            <a:ext cx="2778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995738" y="436562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51842" y="4724400"/>
            <a:ext cx="41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Black" pitchFamily="34" charset="0"/>
              </a:rPr>
              <a:t>2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28725" name="Picture 5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128" y="2593087"/>
            <a:ext cx="4333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860893" y="423068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Arial Black" pitchFamily="34" charset="0"/>
              </a:rPr>
              <a:t>2</a:t>
            </a:r>
            <a:endParaRPr lang="ru-RU" b="1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6"/>
          <p:cNvSpPr>
            <a:spLocks noGrp="1"/>
          </p:cNvSpPr>
          <p:nvPr>
            <p:ph sz="quarter" idx="2"/>
          </p:nvPr>
        </p:nvSpPr>
        <p:spPr>
          <a:xfrm>
            <a:off x="395288" y="1341438"/>
            <a:ext cx="8280400" cy="5183187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3891A7"/>
              </a:buClr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работа по алгоритму</a:t>
            </a:r>
          </a:p>
          <a:p>
            <a:pPr eaLnBrk="1" hangingPunct="1">
              <a:buClr>
                <a:srgbClr val="3891A7"/>
              </a:buClr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удобно ввести прямоугольную систему координат</a:t>
            </a:r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 требуется проводить дополнительные построения</a:t>
            </a: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3891A7"/>
              </a:buClr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 системы уравнений с тремя неизвестными</a:t>
            </a:r>
          </a:p>
          <a:p>
            <a:pPr eaLnBrk="1" hangingPunct="1">
              <a:buClr>
                <a:srgbClr val="3891A7"/>
              </a:buClr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формуле возможна ошибка с выбором тригонометрической функции</a:t>
            </a:r>
          </a:p>
        </p:txBody>
      </p:sp>
      <p:sp>
        <p:nvSpPr>
          <p:cNvPr id="10" name="Лента лицом вверх 9"/>
          <p:cNvSpPr/>
          <p:nvPr/>
        </p:nvSpPr>
        <p:spPr>
          <a:xfrm>
            <a:off x="692150" y="404813"/>
            <a:ext cx="7705725" cy="792162"/>
          </a:xfrm>
          <a:prstGeom prst="ribbon2">
            <a:avLst>
              <a:gd name="adj1" fmla="val 16667"/>
              <a:gd name="adj2" fmla="val 6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Преимущества метода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692150" y="3429000"/>
            <a:ext cx="7400925" cy="792163"/>
          </a:xfrm>
          <a:prstGeom prst="ribbon">
            <a:avLst>
              <a:gd name="adj1" fmla="val 16667"/>
              <a:gd name="adj2" fmla="val 60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Недостатки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23545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Способы решения задачи: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оэтапно-вычислительный метод;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етод проекций.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25544" cy="16561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124B64"/>
                </a:solidFill>
                <a:latin typeface="Times New Roman" pitchFamily="18" charset="0"/>
                <a:cs typeface="Times New Roman" pitchFamily="18" charset="0"/>
              </a:rPr>
              <a:t>Вычисление   расстояния   между скрещивающимися   прямыми</a:t>
            </a:r>
            <a:endParaRPr lang="ru-RU" sz="3600" dirty="0">
              <a:solidFill>
                <a:srgbClr val="124B6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88913"/>
            <a:ext cx="78644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8313" y="2106613"/>
            <a:ext cx="4518025" cy="2951162"/>
          </a:xfrm>
          <a:prstGeom prst="rect">
            <a:avLst/>
          </a:prstGeom>
          <a:solidFill>
            <a:srgbClr val="92C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Расстояние между двумя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скрещивающимися прямыми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равно длине их общего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перпендикуляра.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508625" y="2060575"/>
            <a:ext cx="2808288" cy="863600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08625" y="3798888"/>
            <a:ext cx="2808288" cy="1069975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911975" y="2492375"/>
            <a:ext cx="0" cy="1841500"/>
          </a:xfrm>
          <a:prstGeom prst="line">
            <a:avLst/>
          </a:prstGeom>
          <a:ln w="5715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32588" y="2565400"/>
            <a:ext cx="0" cy="215900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732588" y="2708275"/>
            <a:ext cx="179387" cy="73025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911975" y="4149725"/>
            <a:ext cx="252413" cy="71438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164388" y="4221163"/>
            <a:ext cx="0" cy="215900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5" name="TextBox 2047"/>
          <p:cNvSpPr txBox="1">
            <a:spLocks noChangeArrowheads="1"/>
          </p:cNvSpPr>
          <p:nvPr/>
        </p:nvSpPr>
        <p:spPr bwMode="auto">
          <a:xfrm>
            <a:off x="5573713" y="2451100"/>
            <a:ext cx="360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а</a:t>
            </a:r>
          </a:p>
        </p:txBody>
      </p:sp>
      <p:sp>
        <p:nvSpPr>
          <p:cNvPr id="31756" name="TextBox 2050"/>
          <p:cNvSpPr txBox="1">
            <a:spLocks noChangeArrowheads="1"/>
          </p:cNvSpPr>
          <p:nvPr/>
        </p:nvSpPr>
        <p:spPr bwMode="auto">
          <a:xfrm>
            <a:off x="5508625" y="387667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31757" name="TextBox 2052"/>
          <p:cNvSpPr txBox="1">
            <a:spLocks noChangeArrowheads="1"/>
          </p:cNvSpPr>
          <p:nvPr/>
        </p:nvSpPr>
        <p:spPr bwMode="auto">
          <a:xfrm>
            <a:off x="6732588" y="206057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А</a:t>
            </a:r>
          </a:p>
        </p:txBody>
      </p:sp>
      <p:sp>
        <p:nvSpPr>
          <p:cNvPr id="31758" name="TextBox 2053"/>
          <p:cNvSpPr txBox="1">
            <a:spLocks noChangeArrowheads="1"/>
          </p:cNvSpPr>
          <p:nvPr/>
        </p:nvSpPr>
        <p:spPr bwMode="auto">
          <a:xfrm>
            <a:off x="6588125" y="4338638"/>
            <a:ext cx="328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938" y="1193800"/>
            <a:ext cx="4608512" cy="4559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78644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араллелограмм 7"/>
          <p:cNvSpPr/>
          <p:nvPr/>
        </p:nvSpPr>
        <p:spPr>
          <a:xfrm>
            <a:off x="5364163" y="2997200"/>
            <a:ext cx="3168650" cy="1152525"/>
          </a:xfrm>
          <a:prstGeom prst="parallelogram">
            <a:avLst>
              <a:gd name="adj" fmla="val 63961"/>
            </a:avLst>
          </a:prstGeom>
          <a:ln>
            <a:solidFill>
              <a:srgbClr val="348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8" y="1311275"/>
            <a:ext cx="28289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248025"/>
            <a:ext cx="2787650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24038"/>
            <a:ext cx="46037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6" name="Прямоугольник 8"/>
          <p:cNvSpPr>
            <a:spLocks noChangeArrowheads="1"/>
          </p:cNvSpPr>
          <p:nvPr/>
        </p:nvSpPr>
        <p:spPr bwMode="auto">
          <a:xfrm>
            <a:off x="5572125" y="1404938"/>
            <a:ext cx="354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2777" name="Прямоугольник 9"/>
          <p:cNvSpPr>
            <a:spLocks noChangeArrowheads="1"/>
          </p:cNvSpPr>
          <p:nvPr/>
        </p:nvSpPr>
        <p:spPr bwMode="auto">
          <a:xfrm>
            <a:off x="5703888" y="3508375"/>
            <a:ext cx="37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b</a:t>
            </a:r>
            <a:endParaRPr lang="ru-RU" sz="2400" b="1">
              <a:solidFill>
                <a:srgbClr val="000000"/>
              </a:solidFill>
            </a:endParaRPr>
          </a:p>
        </p:txBody>
      </p:sp>
      <p:pic>
        <p:nvPicPr>
          <p:cNvPr id="3277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700213"/>
            <a:ext cx="30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3432175"/>
            <a:ext cx="301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0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422650"/>
            <a:ext cx="195262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 flipH="1" flipV="1">
            <a:off x="6732588" y="1919288"/>
            <a:ext cx="207962" cy="69850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82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2928938"/>
            <a:ext cx="4572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83" name="TextBox 18"/>
          <p:cNvSpPr txBox="1">
            <a:spLocks noChangeArrowheads="1"/>
          </p:cNvSpPr>
          <p:nvPr/>
        </p:nvSpPr>
        <p:spPr bwMode="auto">
          <a:xfrm>
            <a:off x="6856413" y="1387475"/>
            <a:ext cx="37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А</a:t>
            </a:r>
          </a:p>
        </p:txBody>
      </p:sp>
      <p:sp>
        <p:nvSpPr>
          <p:cNvPr id="32784" name="TextBox 19"/>
          <p:cNvSpPr txBox="1">
            <a:spLocks noChangeArrowheads="1"/>
          </p:cNvSpPr>
          <p:nvPr/>
        </p:nvSpPr>
        <p:spPr bwMode="auto">
          <a:xfrm>
            <a:off x="6970713" y="3651250"/>
            <a:ext cx="31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69850"/>
            <a:ext cx="7864475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араллелограмм 7"/>
          <p:cNvSpPr/>
          <p:nvPr/>
        </p:nvSpPr>
        <p:spPr>
          <a:xfrm>
            <a:off x="5364163" y="3284538"/>
            <a:ext cx="3168650" cy="1152525"/>
          </a:xfrm>
          <a:prstGeom prst="parallelogram">
            <a:avLst>
              <a:gd name="adj" fmla="val 63961"/>
            </a:avLst>
          </a:prstGeom>
          <a:ln>
            <a:solidFill>
              <a:srgbClr val="348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3524250"/>
            <a:ext cx="27892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Прямоугольник 8"/>
          <p:cNvSpPr>
            <a:spLocks noChangeArrowheads="1"/>
          </p:cNvSpPr>
          <p:nvPr/>
        </p:nvSpPr>
        <p:spPr bwMode="auto">
          <a:xfrm>
            <a:off x="5761038" y="15859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3798" name="Прямоугольник 9"/>
          <p:cNvSpPr>
            <a:spLocks noChangeArrowheads="1"/>
          </p:cNvSpPr>
          <p:nvPr/>
        </p:nvSpPr>
        <p:spPr bwMode="auto">
          <a:xfrm>
            <a:off x="5630863" y="3836988"/>
            <a:ext cx="377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b</a:t>
            </a:r>
            <a:endParaRPr lang="ru-RU" sz="2400" b="1">
              <a:solidFill>
                <a:srgbClr val="000000"/>
              </a:solidFill>
            </a:endParaRPr>
          </a:p>
        </p:txBody>
      </p:sp>
      <p:pic>
        <p:nvPicPr>
          <p:cNvPr id="3379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3714750"/>
            <a:ext cx="301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6338"/>
            <a:ext cx="195262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3222625"/>
            <a:ext cx="4572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2" name="TextBox 19"/>
          <p:cNvSpPr txBox="1">
            <a:spLocks noChangeArrowheads="1"/>
          </p:cNvSpPr>
          <p:nvPr/>
        </p:nvSpPr>
        <p:spPr bwMode="auto">
          <a:xfrm>
            <a:off x="6888163" y="4005263"/>
            <a:ext cx="315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/>
              <a:t>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2600" y="1673225"/>
            <a:ext cx="3873500" cy="39163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заключить данные прямые в параллельные плоскости, проходящие через данные скрещивающиеся прямые , и найти расстояние между этими плоскостями;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5519738" y="1557338"/>
            <a:ext cx="3300412" cy="1220787"/>
          </a:xfrm>
          <a:prstGeom prst="parallelogram">
            <a:avLst>
              <a:gd name="adj" fmla="val 6755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2C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1563" y="1816100"/>
            <a:ext cx="1931987" cy="820738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937375" y="2778125"/>
            <a:ext cx="9525" cy="1227138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937375" y="2166938"/>
            <a:ext cx="0" cy="611187"/>
          </a:xfrm>
          <a:prstGeom prst="line">
            <a:avLst/>
          </a:prstGeom>
          <a:ln w="38100">
            <a:solidFill>
              <a:srgbClr val="0F07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732588" y="2060575"/>
            <a:ext cx="0" cy="227013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732588" y="2298700"/>
            <a:ext cx="214312" cy="122238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28"/>
          <p:cNvSpPr txBox="1">
            <a:spLocks noChangeArrowheads="1"/>
          </p:cNvSpPr>
          <p:nvPr/>
        </p:nvSpPr>
        <p:spPr bwMode="auto">
          <a:xfrm>
            <a:off x="6813550" y="169227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/>
              <a:t>А</a:t>
            </a:r>
          </a:p>
        </p:txBody>
      </p:sp>
      <p:pic>
        <p:nvPicPr>
          <p:cNvPr id="338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413" y="2390775"/>
            <a:ext cx="603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650" y="1557338"/>
            <a:ext cx="7931150" cy="44497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поэтапно-вычислительный метод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65760" indent="-256032" eaLnBrk="1" fontAlgn="auto" hangingPunct="1">
              <a:lnSpc>
                <a:spcPct val="11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координатный метод;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65760" indent="-256032" eaLnBrk="1" fontAlgn="auto" hangingPunct="1">
              <a:lnSpc>
                <a:spcPct val="11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координатно – векторный метод;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65760" indent="-256032" eaLnBrk="1" fontAlgn="auto" hangingPunct="1">
              <a:lnSpc>
                <a:spcPct val="11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метод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объемов;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65760" indent="-256032" eaLnBrk="1" fontAlgn="auto" hangingPunct="1">
              <a:lnSpc>
                <a:spcPct val="11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метод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ключевых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задач;</a:t>
            </a:r>
          </a:p>
          <a:p>
            <a:pPr marL="365760" indent="-256032" eaLnBrk="1" fontAlgn="auto" hangingPunct="1">
              <a:lnSpc>
                <a:spcPct val="11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векторный метод.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4724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286776"/>
                </a:solidFill>
                <a:effectLst/>
                <a:latin typeface="Times New Roman"/>
                <a:ea typeface="Calibri"/>
                <a:cs typeface="Times New Roman"/>
              </a:rPr>
              <a:t>Основные  методы решения:</a:t>
            </a:r>
            <a:endParaRPr lang="ru-RU" sz="4800" dirty="0">
              <a:solidFill>
                <a:srgbClr val="2867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69850"/>
            <a:ext cx="7864475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2600" y="1196975"/>
            <a:ext cx="3873500" cy="4608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построить плоскость, перпендикулярную одной из двух прямых, и построить проекцию второй прямой на эту плоскость,  искомое расстояние – есть расстояние между проекциями этих  прямых на построенную плоскость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(метод проекций)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араллелограмм 1"/>
          <p:cNvSpPr/>
          <p:nvPr/>
        </p:nvSpPr>
        <p:spPr>
          <a:xfrm>
            <a:off x="4859338" y="2997200"/>
            <a:ext cx="3848100" cy="1439863"/>
          </a:xfrm>
          <a:prstGeom prst="parallelogram">
            <a:avLst>
              <a:gd name="adj" fmla="val 652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2C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651500" y="1557338"/>
            <a:ext cx="0" cy="2159000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1500" y="3716338"/>
            <a:ext cx="0" cy="720725"/>
          </a:xfrm>
          <a:prstGeom prst="line">
            <a:avLst/>
          </a:prstGeom>
          <a:ln w="38100">
            <a:solidFill>
              <a:srgbClr val="0F07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51500" y="4437063"/>
            <a:ext cx="0" cy="576262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56325" y="1484313"/>
            <a:ext cx="1728788" cy="2736850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775575" y="4076700"/>
            <a:ext cx="142875" cy="215900"/>
          </a:xfrm>
          <a:prstGeom prst="line">
            <a:avLst/>
          </a:prstGeom>
          <a:ln w="38100">
            <a:solidFill>
              <a:srgbClr val="0F077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85113" y="4221163"/>
            <a:ext cx="287337" cy="503237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269038" y="1700213"/>
            <a:ext cx="0" cy="1657350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Прямая соединительная линия 7168"/>
          <p:cNvCxnSpPr/>
          <p:nvPr/>
        </p:nvCxnSpPr>
        <p:spPr>
          <a:xfrm>
            <a:off x="5795963" y="3105150"/>
            <a:ext cx="2122487" cy="1116013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4" name="Прямая соединительная линия 7183"/>
          <p:cNvCxnSpPr/>
          <p:nvPr/>
        </p:nvCxnSpPr>
        <p:spPr>
          <a:xfrm>
            <a:off x="6269038" y="3105150"/>
            <a:ext cx="247650" cy="107950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6" name="Прямая соединительная линия 7185"/>
          <p:cNvCxnSpPr/>
          <p:nvPr/>
        </p:nvCxnSpPr>
        <p:spPr>
          <a:xfrm>
            <a:off x="6516688" y="3213100"/>
            <a:ext cx="0" cy="287338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7" name="Овал 7186"/>
          <p:cNvSpPr/>
          <p:nvPr/>
        </p:nvSpPr>
        <p:spPr>
          <a:xfrm>
            <a:off x="5629275" y="3860800"/>
            <a:ext cx="46038" cy="46038"/>
          </a:xfrm>
          <a:prstGeom prst="ellipse">
            <a:avLst/>
          </a:prstGeom>
          <a:solidFill>
            <a:srgbClr val="0F07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189" name="Прямая соединительная линия 7188"/>
          <p:cNvCxnSpPr>
            <a:stCxn id="7187" idx="6"/>
          </p:cNvCxnSpPr>
          <p:nvPr/>
        </p:nvCxnSpPr>
        <p:spPr>
          <a:xfrm flipV="1">
            <a:off x="5675313" y="3500438"/>
            <a:ext cx="912812" cy="384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9" name="Прямая соединительная линия 7198"/>
          <p:cNvCxnSpPr/>
          <p:nvPr/>
        </p:nvCxnSpPr>
        <p:spPr>
          <a:xfrm>
            <a:off x="6342063" y="3608388"/>
            <a:ext cx="246062" cy="107950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3" name="Прямая соединительная линия 7202"/>
          <p:cNvCxnSpPr/>
          <p:nvPr/>
        </p:nvCxnSpPr>
        <p:spPr>
          <a:xfrm flipV="1">
            <a:off x="6588125" y="3608388"/>
            <a:ext cx="195263" cy="107950"/>
          </a:xfrm>
          <a:prstGeom prst="line">
            <a:avLst/>
          </a:prstGeom>
          <a:ln w="28575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5" name="TextBox 7203"/>
          <p:cNvSpPr txBox="1">
            <a:spLocks noChangeArrowheads="1"/>
          </p:cNvSpPr>
          <p:nvPr/>
        </p:nvSpPr>
        <p:spPr bwMode="auto">
          <a:xfrm>
            <a:off x="5351463" y="1806575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а</a:t>
            </a:r>
          </a:p>
        </p:txBody>
      </p:sp>
      <p:sp>
        <p:nvSpPr>
          <p:cNvPr id="34836" name="TextBox 7204"/>
          <p:cNvSpPr txBox="1">
            <a:spLocks noChangeArrowheads="1"/>
          </p:cNvSpPr>
          <p:nvPr/>
        </p:nvSpPr>
        <p:spPr bwMode="auto">
          <a:xfrm>
            <a:off x="6269038" y="1395413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/>
              <a:t>b</a:t>
            </a:r>
            <a:endParaRPr lang="ru-RU" sz="2000" b="1"/>
          </a:p>
        </p:txBody>
      </p:sp>
      <p:pic>
        <p:nvPicPr>
          <p:cNvPr id="348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2997200"/>
            <a:ext cx="4572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38" name="TextBox 7205"/>
          <p:cNvSpPr txBox="1">
            <a:spLocks noChangeArrowheads="1"/>
          </p:cNvSpPr>
          <p:nvPr/>
        </p:nvSpPr>
        <p:spPr bwMode="auto">
          <a:xfrm>
            <a:off x="5276850" y="3770313"/>
            <a:ext cx="52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А</a:t>
            </a:r>
          </a:p>
        </p:txBody>
      </p:sp>
      <p:sp>
        <p:nvSpPr>
          <p:cNvPr id="34839" name="TextBox 7206"/>
          <p:cNvSpPr txBox="1">
            <a:spLocks noChangeArrowheads="1"/>
          </p:cNvSpPr>
          <p:nvPr/>
        </p:nvSpPr>
        <p:spPr bwMode="auto">
          <a:xfrm>
            <a:off x="6527800" y="3208338"/>
            <a:ext cx="33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Н</a:t>
            </a:r>
          </a:p>
        </p:txBody>
      </p:sp>
      <p:cxnSp>
        <p:nvCxnSpPr>
          <p:cNvPr id="7211" name="Прямая соединительная линия 7210"/>
          <p:cNvCxnSpPr/>
          <p:nvPr/>
        </p:nvCxnSpPr>
        <p:spPr>
          <a:xfrm>
            <a:off x="7051675" y="33940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813675" y="5661025"/>
            <a:ext cx="609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629922" cy="15121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Задача № 3. </a:t>
            </a:r>
            <a:b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Вычисление расстояния между скрещивающимися прямыми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634038" y="2565400"/>
            <a:ext cx="17462" cy="1727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634038" y="2540000"/>
            <a:ext cx="1962150" cy="25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96188" y="2540000"/>
            <a:ext cx="22225" cy="1752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662613" y="4268788"/>
            <a:ext cx="195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651500" y="3960813"/>
            <a:ext cx="739775" cy="3317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651500" y="2276475"/>
            <a:ext cx="739775" cy="263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391275" y="2276475"/>
            <a:ext cx="0" cy="16843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3944938"/>
            <a:ext cx="1963737" cy="3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Прямая соединительная линия 42"/>
          <p:cNvCxnSpPr/>
          <p:nvPr/>
        </p:nvCxnSpPr>
        <p:spPr>
          <a:xfrm flipV="1">
            <a:off x="7596188" y="2292350"/>
            <a:ext cx="755650" cy="247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5850" idx="3"/>
          </p:cNvCxnSpPr>
          <p:nvPr/>
        </p:nvCxnSpPr>
        <p:spPr>
          <a:xfrm flipH="1">
            <a:off x="7618413" y="3960813"/>
            <a:ext cx="741362" cy="307975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351838" y="2292350"/>
            <a:ext cx="7937" cy="16827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389688" y="2276475"/>
            <a:ext cx="1206500" cy="247650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662613" y="2552700"/>
            <a:ext cx="1944687" cy="1722438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6" name="TextBox 59"/>
          <p:cNvSpPr txBox="1">
            <a:spLocks noChangeArrowheads="1"/>
          </p:cNvSpPr>
          <p:nvPr/>
        </p:nvSpPr>
        <p:spPr bwMode="auto">
          <a:xfrm>
            <a:off x="7475538" y="4357688"/>
            <a:ext cx="284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/>
              <a:t>А</a:t>
            </a: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554" y="2539536"/>
            <a:ext cx="368253" cy="369332"/>
          </a:xfrm>
          <a:prstGeom prst="rect">
            <a:avLst/>
          </a:prstGeom>
          <a:blipFill rotWithShape="1">
            <a:blip r:embed="rId3"/>
            <a:stretch>
              <a:fillRect r="-1166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5858" name="Прямоугольник 61"/>
          <p:cNvSpPr>
            <a:spLocks noChangeArrowheads="1"/>
          </p:cNvSpPr>
          <p:nvPr/>
        </p:nvSpPr>
        <p:spPr bwMode="auto">
          <a:xfrm>
            <a:off x="5326063" y="427513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5859" name="Прямоугольник 62"/>
          <p:cNvSpPr>
            <a:spLocks noChangeArrowheads="1"/>
          </p:cNvSpPr>
          <p:nvPr/>
        </p:nvSpPr>
        <p:spPr bwMode="auto">
          <a:xfrm>
            <a:off x="8359775" y="371475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5860" name="Прямоугольник 7167"/>
          <p:cNvSpPr>
            <a:spLocks noChangeArrowheads="1"/>
          </p:cNvSpPr>
          <p:nvPr/>
        </p:nvSpPr>
        <p:spPr bwMode="auto">
          <a:xfrm>
            <a:off x="5980113" y="3641725"/>
            <a:ext cx="344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172" name="Прямоугольник 717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46464" y="1988946"/>
            <a:ext cx="535659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3" name="Прямоугольник 717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2109" y="2530307"/>
            <a:ext cx="510011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5" name="Прямоугольник 717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80182" y="1941639"/>
            <a:ext cx="498791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5864" name="Объект 7178"/>
          <p:cNvSpPr>
            <a:spLocks noGrp="1"/>
          </p:cNvSpPr>
          <p:nvPr>
            <p:ph sz="half" idx="1"/>
          </p:nvPr>
        </p:nvSpPr>
        <p:spPr>
          <a:xfrm>
            <a:off x="900113" y="2105025"/>
            <a:ext cx="3311525" cy="4019550"/>
          </a:xfrm>
        </p:spPr>
        <p:txBody>
          <a:bodyPr/>
          <a:lstStyle/>
          <a:p>
            <a:pPr marL="109538" indent="0" eaLnBrk="1" hangingPunct="1">
              <a:buFont typeface="Wingdings 3" pitchFamily="18" charset="2"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№ 3.  В  единичном кубе  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АВС</a:t>
            </a:r>
            <a:r>
              <a:rPr lang="en-US" sz="2400" b="1" i="1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А</a:t>
            </a:r>
            <a:r>
              <a:rPr lang="ru-RU" sz="2400" b="1" i="1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В</a:t>
            </a:r>
            <a:r>
              <a:rPr lang="ru-RU" sz="2400" b="1" i="1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С</a:t>
            </a:r>
            <a:r>
              <a:rPr lang="ru-RU" sz="2400" b="1" i="1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400" b="1" i="1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ru-RU" sz="2400" b="1" i="1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  найдите  расстояние между  прямыми 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 АВ</a:t>
            </a:r>
            <a:r>
              <a:rPr lang="ru-RU" sz="2400" b="1" i="1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 и  А</a:t>
            </a:r>
            <a:r>
              <a:rPr lang="ru-RU" sz="2400" b="1" i="1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</a:rPr>
              <a:t>С</a:t>
            </a:r>
            <a:r>
              <a:rPr lang="ru-RU" sz="2400" b="1" i="1" baseline="-25000" smtClean="0">
                <a:solidFill>
                  <a:srgbClr val="000000"/>
                </a:solidFill>
                <a:latin typeface="Times New Roman" pitchFamily="18" charset="0"/>
              </a:rPr>
              <a:t>1.</a:t>
            </a:r>
            <a:endParaRPr lang="ru-RU" sz="2400" b="1" i="1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81" name="Прямая соединительная линия 7180"/>
          <p:cNvCxnSpPr/>
          <p:nvPr/>
        </p:nvCxnSpPr>
        <p:spPr>
          <a:xfrm>
            <a:off x="6361113" y="2276475"/>
            <a:ext cx="2027237" cy="158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66" name="TextBox 1"/>
          <p:cNvSpPr txBox="1">
            <a:spLocks noChangeArrowheads="1"/>
          </p:cNvSpPr>
          <p:nvPr/>
        </p:nvSpPr>
        <p:spPr bwMode="auto">
          <a:xfrm>
            <a:off x="6473825" y="4352925"/>
            <a:ext cx="282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/>
              <a:t>1</a:t>
            </a:r>
          </a:p>
        </p:txBody>
      </p:sp>
      <p:sp>
        <p:nvSpPr>
          <p:cNvPr id="35867" name="Прямоугольник 2"/>
          <p:cNvSpPr>
            <a:spLocks noChangeArrowheads="1"/>
          </p:cNvSpPr>
          <p:nvPr/>
        </p:nvSpPr>
        <p:spPr bwMode="auto">
          <a:xfrm>
            <a:off x="8413750" y="2874963"/>
            <a:ext cx="33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868" name="Прямоугольник 3"/>
          <p:cNvSpPr>
            <a:spLocks noChangeArrowheads="1"/>
          </p:cNvSpPr>
          <p:nvPr/>
        </p:nvSpPr>
        <p:spPr bwMode="auto">
          <a:xfrm>
            <a:off x="8008938" y="4084638"/>
            <a:ext cx="331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/>
          <p:cNvSpPr/>
          <p:nvPr/>
        </p:nvSpPr>
        <p:spPr>
          <a:xfrm rot="13207238">
            <a:off x="5132388" y="3328988"/>
            <a:ext cx="2605087" cy="579437"/>
          </a:xfrm>
          <a:prstGeom prst="triangle">
            <a:avLst>
              <a:gd name="adj" fmla="val 42998"/>
            </a:avLst>
          </a:prstGeom>
          <a:ln>
            <a:solidFill>
              <a:srgbClr val="348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11" idx="4"/>
          </p:cNvCxnSpPr>
          <p:nvPr/>
        </p:nvCxnSpPr>
        <p:spPr>
          <a:xfrm>
            <a:off x="5626100" y="2557463"/>
            <a:ext cx="25400" cy="1735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4"/>
          </p:cNvCxnSpPr>
          <p:nvPr/>
        </p:nvCxnSpPr>
        <p:spPr>
          <a:xfrm flipV="1">
            <a:off x="5626100" y="2540000"/>
            <a:ext cx="1970088" cy="174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96188" y="2540000"/>
            <a:ext cx="22225" cy="1752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662613" y="4268788"/>
            <a:ext cx="195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1" idx="0"/>
          </p:cNvCxnSpPr>
          <p:nvPr/>
        </p:nvCxnSpPr>
        <p:spPr>
          <a:xfrm flipV="1">
            <a:off x="5651500" y="3957638"/>
            <a:ext cx="736600" cy="3349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651500" y="2276475"/>
            <a:ext cx="739775" cy="263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1" idx="0"/>
          </p:cNvCxnSpPr>
          <p:nvPr/>
        </p:nvCxnSpPr>
        <p:spPr>
          <a:xfrm flipH="1">
            <a:off x="6388100" y="2276475"/>
            <a:ext cx="3175" cy="168116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8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3944938"/>
            <a:ext cx="1963737" cy="3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Прямая соединительная линия 42"/>
          <p:cNvCxnSpPr/>
          <p:nvPr/>
        </p:nvCxnSpPr>
        <p:spPr>
          <a:xfrm flipV="1">
            <a:off x="7607300" y="2320925"/>
            <a:ext cx="757238" cy="247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6874" idx="3"/>
          </p:cNvCxnSpPr>
          <p:nvPr/>
        </p:nvCxnSpPr>
        <p:spPr>
          <a:xfrm flipH="1">
            <a:off x="7618413" y="3960813"/>
            <a:ext cx="741362" cy="307975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351838" y="2292350"/>
            <a:ext cx="7937" cy="16827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400800" y="2320925"/>
            <a:ext cx="1206500" cy="247650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11" idx="2"/>
          </p:cNvCxnSpPr>
          <p:nvPr/>
        </p:nvCxnSpPr>
        <p:spPr>
          <a:xfrm>
            <a:off x="5662613" y="2552700"/>
            <a:ext cx="1954212" cy="1682750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0" name="TextBox 59"/>
          <p:cNvSpPr txBox="1">
            <a:spLocks noChangeArrowheads="1"/>
          </p:cNvSpPr>
          <p:nvPr/>
        </p:nvSpPr>
        <p:spPr bwMode="auto">
          <a:xfrm>
            <a:off x="7475538" y="4357688"/>
            <a:ext cx="284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/>
              <a:t>А</a:t>
            </a: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554" y="2539536"/>
            <a:ext cx="368253" cy="369332"/>
          </a:xfrm>
          <a:prstGeom prst="rect">
            <a:avLst/>
          </a:prstGeom>
          <a:blipFill rotWithShape="1">
            <a:blip r:embed="rId3"/>
            <a:stretch>
              <a:fillRect r="-1166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6882" name="Прямоугольник 61"/>
          <p:cNvSpPr>
            <a:spLocks noChangeArrowheads="1"/>
          </p:cNvSpPr>
          <p:nvPr/>
        </p:nvSpPr>
        <p:spPr bwMode="auto">
          <a:xfrm>
            <a:off x="5326063" y="427513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6883" name="Прямоугольник 62"/>
          <p:cNvSpPr>
            <a:spLocks noChangeArrowheads="1"/>
          </p:cNvSpPr>
          <p:nvPr/>
        </p:nvSpPr>
        <p:spPr bwMode="auto">
          <a:xfrm>
            <a:off x="8359775" y="371475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6884" name="Прямоугольник 7167"/>
          <p:cNvSpPr>
            <a:spLocks noChangeArrowheads="1"/>
          </p:cNvSpPr>
          <p:nvPr/>
        </p:nvSpPr>
        <p:spPr bwMode="auto">
          <a:xfrm>
            <a:off x="5980113" y="3641725"/>
            <a:ext cx="344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172" name="Прямоугольник 717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46464" y="1988946"/>
            <a:ext cx="535659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3" name="Прямоугольник 717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2109" y="2530307"/>
            <a:ext cx="510011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5" name="Прямоугольник 717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80182" y="1941639"/>
            <a:ext cx="498791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3688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15888"/>
            <a:ext cx="8358188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бъект 11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3671887" cy="4181475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АС ||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,</a:t>
            </a:r>
            <a:endParaRPr lang="ru-RU" baseline="-25000" dirty="0">
              <a:solidFill>
                <a:srgbClr val="000000"/>
              </a:solidFill>
              <a:latin typeface="Times New Roman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||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АВ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,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el-GR" dirty="0" smtClean="0">
                <a:solidFill>
                  <a:srgbClr val="000000"/>
                </a:solidFill>
                <a:latin typeface="Times New Roman"/>
              </a:rPr>
              <a:t>ρ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,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АВ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) =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el-GR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dirty="0">
                <a:solidFill>
                  <a:srgbClr val="000000"/>
                </a:solidFill>
                <a:latin typeface="Times New Roman"/>
              </a:rPr>
              <a:t>ρ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</a:rPr>
              <a:t>,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(АВ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С))=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l-GR" dirty="0" smtClean="0">
                <a:solidFill>
                  <a:srgbClr val="000000"/>
                </a:solidFill>
                <a:latin typeface="Times New Roman"/>
              </a:rPr>
              <a:t>ρ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</a:rPr>
              <a:t>,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(АВ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С )) 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Далее координатный метод или метод объемов.</a:t>
            </a:r>
            <a:endParaRPr lang="ru-RU" baseline="-25000" dirty="0">
              <a:solidFill>
                <a:srgbClr val="000000"/>
              </a:solidFill>
              <a:latin typeface="Times New Roman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endParaRPr lang="ru-RU" sz="2400" b="1" i="1" dirty="0">
              <a:solidFill>
                <a:srgbClr val="000000"/>
              </a:solidFill>
              <a:latin typeface="Times New Roman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b="1" i="1" baseline="-25000" dirty="0">
              <a:solidFill>
                <a:srgbClr val="000000"/>
              </a:solidFill>
              <a:latin typeface="Times New Roman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400" b="1" i="1" dirty="0" smtClean="0">
              <a:solidFill>
                <a:srgbClr val="000000"/>
              </a:solidFill>
              <a:latin typeface="Times New Roman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400800" y="2292350"/>
            <a:ext cx="1951038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91" name="Прямоугольник 1"/>
          <p:cNvSpPr>
            <a:spLocks noChangeArrowheads="1"/>
          </p:cNvSpPr>
          <p:nvPr/>
        </p:nvSpPr>
        <p:spPr bwMode="auto">
          <a:xfrm>
            <a:off x="6640513" y="4381500"/>
            <a:ext cx="33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6892" name="Прямоугольник 2"/>
          <p:cNvSpPr>
            <a:spLocks noChangeArrowheads="1"/>
          </p:cNvSpPr>
          <p:nvPr/>
        </p:nvSpPr>
        <p:spPr bwMode="auto">
          <a:xfrm>
            <a:off x="7996238" y="4108450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6893" name="Прямоугольник 3"/>
          <p:cNvSpPr>
            <a:spLocks noChangeArrowheads="1"/>
          </p:cNvSpPr>
          <p:nvPr/>
        </p:nvSpPr>
        <p:spPr bwMode="auto">
          <a:xfrm>
            <a:off x="8413750" y="2900363"/>
            <a:ext cx="331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395288" y="1341438"/>
            <a:ext cx="8280400" cy="5183187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аглядность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ростота дополнительных построений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ребует определенных навыков и владения теоретическим материалом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692150" y="404813"/>
            <a:ext cx="7705725" cy="792162"/>
          </a:xfrm>
          <a:prstGeom prst="ribbon2">
            <a:avLst>
              <a:gd name="adj1" fmla="val 16667"/>
              <a:gd name="adj2" fmla="val 6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Преимущества метода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692150" y="3005138"/>
            <a:ext cx="7400925" cy="792162"/>
          </a:xfrm>
          <a:prstGeom prst="ribbon">
            <a:avLst>
              <a:gd name="adj1" fmla="val 16667"/>
              <a:gd name="adj2" fmla="val 60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Недостатки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99122" y="188640"/>
            <a:ext cx="420949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Метод  проекций:</a:t>
            </a:r>
            <a:endParaRPr lang="ru-RU" dirty="0"/>
          </a:p>
        </p:txBody>
      </p:sp>
      <p:sp>
        <p:nvSpPr>
          <p:cNvPr id="38915" name="TextBox 59"/>
          <p:cNvSpPr txBox="1">
            <a:spLocks noChangeArrowheads="1"/>
          </p:cNvSpPr>
          <p:nvPr/>
        </p:nvSpPr>
        <p:spPr bwMode="auto">
          <a:xfrm>
            <a:off x="7475538" y="4357688"/>
            <a:ext cx="284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/>
              <a:t>А</a:t>
            </a: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554" y="2539536"/>
            <a:ext cx="368253" cy="369332"/>
          </a:xfrm>
          <a:prstGeom prst="rect">
            <a:avLst/>
          </a:prstGeom>
          <a:blipFill rotWithShape="1">
            <a:blip r:embed="rId4"/>
            <a:stretch>
              <a:fillRect r="-1166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8917" name="Прямоугольник 61"/>
          <p:cNvSpPr>
            <a:spLocks noChangeArrowheads="1"/>
          </p:cNvSpPr>
          <p:nvPr/>
        </p:nvSpPr>
        <p:spPr bwMode="auto">
          <a:xfrm>
            <a:off x="5326063" y="427513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8918" name="Прямоугольник 62"/>
          <p:cNvSpPr>
            <a:spLocks noChangeArrowheads="1"/>
          </p:cNvSpPr>
          <p:nvPr/>
        </p:nvSpPr>
        <p:spPr bwMode="auto">
          <a:xfrm>
            <a:off x="8359775" y="371475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38919" name="Прямоугольник 7167"/>
          <p:cNvSpPr>
            <a:spLocks noChangeArrowheads="1"/>
          </p:cNvSpPr>
          <p:nvPr/>
        </p:nvSpPr>
        <p:spPr bwMode="auto">
          <a:xfrm>
            <a:off x="5980113" y="3641725"/>
            <a:ext cx="344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7172" name="Прямоугольник 717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46464" y="1785555"/>
            <a:ext cx="535659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3" name="Прямоугольник 717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2109" y="2530307"/>
            <a:ext cx="510011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5" name="Прямоугольник 717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44036" y="1742310"/>
            <a:ext cx="498791" cy="369332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9" name="Объект 7178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683568" y="1926976"/>
            <a:ext cx="3600400" cy="3878288"/>
          </a:xfrm>
          <a:blipFill rotWithShape="1">
            <a:blip r:embed="rId8"/>
            <a:stretch>
              <a:fillRect l="-1692" t="-629"/>
            </a:stretch>
          </a:blipFill>
          <a:extLst/>
        </p:spPr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Параллелограмм 3"/>
          <p:cNvSpPr/>
          <p:nvPr/>
        </p:nvSpPr>
        <p:spPr>
          <a:xfrm rot="20839386">
            <a:off x="5476875" y="2286000"/>
            <a:ext cx="2886075" cy="1647825"/>
          </a:xfrm>
          <a:prstGeom prst="parallelogram">
            <a:avLst>
              <a:gd name="adj" fmla="val 21416"/>
            </a:avLst>
          </a:prstGeom>
          <a:solidFill>
            <a:srgbClr val="92CCDA"/>
          </a:solidFill>
          <a:ln>
            <a:solidFill>
              <a:srgbClr val="92C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643563" y="2530475"/>
            <a:ext cx="183197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43563" y="2530475"/>
            <a:ext cx="7937" cy="17002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475538" y="2530475"/>
            <a:ext cx="0" cy="17002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51500" y="4230688"/>
            <a:ext cx="182403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7475538" y="1970088"/>
            <a:ext cx="671512" cy="5699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321425" y="1970088"/>
            <a:ext cx="1825625" cy="190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147050" y="1970088"/>
            <a:ext cx="23813" cy="16652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69" name="Прямая соединительная линия 7168"/>
          <p:cNvCxnSpPr/>
          <p:nvPr/>
        </p:nvCxnSpPr>
        <p:spPr>
          <a:xfrm>
            <a:off x="6321425" y="1979613"/>
            <a:ext cx="14288" cy="165576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7" name="Прямая соединительная линия 7176"/>
          <p:cNvCxnSpPr/>
          <p:nvPr/>
        </p:nvCxnSpPr>
        <p:spPr>
          <a:xfrm>
            <a:off x="6321425" y="1979613"/>
            <a:ext cx="1154113" cy="550862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80" name="Прямая соединительная линия 7179"/>
          <p:cNvCxnSpPr/>
          <p:nvPr/>
        </p:nvCxnSpPr>
        <p:spPr>
          <a:xfrm>
            <a:off x="5638800" y="2540000"/>
            <a:ext cx="1836738" cy="1681163"/>
          </a:xfrm>
          <a:prstGeom prst="line">
            <a:avLst/>
          </a:prstGeom>
          <a:ln w="38100">
            <a:solidFill>
              <a:srgbClr val="0F0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35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38" y="3617913"/>
            <a:ext cx="701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3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989138"/>
            <a:ext cx="701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183" name="Прямая соединительная линия 7182"/>
          <p:cNvCxnSpPr/>
          <p:nvPr/>
        </p:nvCxnSpPr>
        <p:spPr>
          <a:xfrm flipV="1">
            <a:off x="5638800" y="3635375"/>
            <a:ext cx="696913" cy="59531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85" name="Прямая соединительная линия 7184"/>
          <p:cNvCxnSpPr/>
          <p:nvPr/>
        </p:nvCxnSpPr>
        <p:spPr>
          <a:xfrm>
            <a:off x="6353175" y="3635375"/>
            <a:ext cx="1793875" cy="63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87" name="Прямая соединительная линия 7186"/>
          <p:cNvCxnSpPr/>
          <p:nvPr/>
        </p:nvCxnSpPr>
        <p:spPr>
          <a:xfrm flipV="1">
            <a:off x="5651500" y="1970088"/>
            <a:ext cx="2495550" cy="560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1" name="Прямая соединительная линия 7190"/>
          <p:cNvCxnSpPr/>
          <p:nvPr/>
        </p:nvCxnSpPr>
        <p:spPr>
          <a:xfrm flipH="1">
            <a:off x="5743575" y="3641725"/>
            <a:ext cx="2433638" cy="588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3" name="Прямая соединительная линия 7192"/>
          <p:cNvCxnSpPr>
            <a:stCxn id="4" idx="1"/>
            <a:endCxn id="4" idx="3"/>
          </p:cNvCxnSpPr>
          <p:nvPr/>
        </p:nvCxnSpPr>
        <p:spPr>
          <a:xfrm>
            <a:off x="6910388" y="2266950"/>
            <a:ext cx="17462" cy="16859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5" name="Прямая соединительная линия 7194"/>
          <p:cNvCxnSpPr>
            <a:endCxn id="4" idx="3"/>
          </p:cNvCxnSpPr>
          <p:nvPr/>
        </p:nvCxnSpPr>
        <p:spPr>
          <a:xfrm>
            <a:off x="5651500" y="2540000"/>
            <a:ext cx="1276350" cy="141287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7" name="Прямая соединительная линия 7196"/>
          <p:cNvCxnSpPr/>
          <p:nvPr/>
        </p:nvCxnSpPr>
        <p:spPr>
          <a:xfrm>
            <a:off x="6353175" y="3641725"/>
            <a:ext cx="1122363" cy="5889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153150" y="2274888"/>
            <a:ext cx="744538" cy="83502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47822" y="1926976"/>
            <a:ext cx="424973" cy="369332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8946" name="TextBox 37"/>
          <p:cNvSpPr txBox="1">
            <a:spLocks noChangeArrowheads="1"/>
          </p:cNvSpPr>
          <p:nvPr/>
        </p:nvSpPr>
        <p:spPr bwMode="auto">
          <a:xfrm>
            <a:off x="6726238" y="3927475"/>
            <a:ext cx="385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О</a:t>
            </a:r>
          </a:p>
        </p:txBody>
      </p:sp>
      <p:sp>
        <p:nvSpPr>
          <p:cNvPr id="38947" name="TextBox 39"/>
          <p:cNvSpPr txBox="1">
            <a:spLocks noChangeArrowheads="1"/>
          </p:cNvSpPr>
          <p:nvPr/>
        </p:nvSpPr>
        <p:spPr bwMode="auto">
          <a:xfrm>
            <a:off x="5813425" y="30607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873750" y="4884738"/>
            <a:ext cx="2082800" cy="12747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>
            <a:stCxn id="2" idx="0"/>
            <a:endCxn id="2" idx="2"/>
          </p:cNvCxnSpPr>
          <p:nvPr/>
        </p:nvCxnSpPr>
        <p:spPr>
          <a:xfrm>
            <a:off x="6915150" y="4884738"/>
            <a:ext cx="0" cy="12747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73750" y="4868863"/>
            <a:ext cx="1041400" cy="12747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2" idx="0"/>
          </p:cNvCxnSpPr>
          <p:nvPr/>
        </p:nvCxnSpPr>
        <p:spPr>
          <a:xfrm flipH="1">
            <a:off x="6242050" y="4884738"/>
            <a:ext cx="673100" cy="431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00012" y="4726653"/>
            <a:ext cx="326662" cy="369332"/>
          </a:xfrm>
          <a:prstGeom prst="rect">
            <a:avLst/>
          </a:prstGeom>
          <a:blipFill rotWithShape="1">
            <a:blip r:embed="rId11"/>
            <a:stretch>
              <a:fillRect r="-22222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64016" y="6021288"/>
            <a:ext cx="360040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88807" y="4725144"/>
            <a:ext cx="328747" cy="369332"/>
          </a:xfrm>
          <a:prstGeom prst="rect">
            <a:avLst/>
          </a:prstGeom>
          <a:blipFill rotWithShape="1">
            <a:blip r:embed="rId13"/>
            <a:stretch>
              <a:fillRect r="-3333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78295" y="5974319"/>
            <a:ext cx="596574" cy="369332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0" name="Прямоугольник 716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38385" y="4541987"/>
            <a:ext cx="519629" cy="369332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8957" name="Прямоугольник 7170"/>
          <p:cNvSpPr>
            <a:spLocks noChangeArrowheads="1"/>
          </p:cNvSpPr>
          <p:nvPr/>
        </p:nvSpPr>
        <p:spPr bwMode="auto">
          <a:xfrm>
            <a:off x="6615113" y="6202363"/>
            <a:ext cx="363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38958" name="Прямоугольник 7173"/>
          <p:cNvSpPr>
            <a:spLocks noChangeArrowheads="1"/>
          </p:cNvSpPr>
          <p:nvPr/>
        </p:nvSpPr>
        <p:spPr bwMode="auto">
          <a:xfrm>
            <a:off x="5867400" y="5219700"/>
            <a:ext cx="35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7188" name="Прямая соединительная линия 7187"/>
          <p:cNvCxnSpPr/>
          <p:nvPr/>
        </p:nvCxnSpPr>
        <p:spPr>
          <a:xfrm>
            <a:off x="6456363" y="5187950"/>
            <a:ext cx="131762" cy="1857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0" name="Прямая соединительная линия 7189"/>
          <p:cNvCxnSpPr/>
          <p:nvPr/>
        </p:nvCxnSpPr>
        <p:spPr>
          <a:xfrm flipH="1">
            <a:off x="6424613" y="5373688"/>
            <a:ext cx="163512" cy="117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61" name="Прямоугольник 7191"/>
          <p:cNvSpPr>
            <a:spLocks noChangeArrowheads="1"/>
          </p:cNvSpPr>
          <p:nvPr/>
        </p:nvSpPr>
        <p:spPr bwMode="auto">
          <a:xfrm>
            <a:off x="8212138" y="2611438"/>
            <a:ext cx="33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8962" name="Прямоугольник 7193"/>
          <p:cNvSpPr>
            <a:spLocks noChangeArrowheads="1"/>
          </p:cNvSpPr>
          <p:nvPr/>
        </p:nvSpPr>
        <p:spPr bwMode="auto">
          <a:xfrm>
            <a:off x="7788275" y="3851275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8963" name="Прямоугольник 7195"/>
          <p:cNvSpPr>
            <a:spLocks noChangeArrowheads="1"/>
          </p:cNvSpPr>
          <p:nvPr/>
        </p:nvSpPr>
        <p:spPr bwMode="auto">
          <a:xfrm>
            <a:off x="6424613" y="4221163"/>
            <a:ext cx="331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99" name="Прямоугольник 719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43159" y="2450146"/>
            <a:ext cx="513217" cy="369332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8965" name="Прямоугольник 35"/>
          <p:cNvSpPr>
            <a:spLocks noChangeArrowheads="1"/>
          </p:cNvSpPr>
          <p:nvPr/>
        </p:nvSpPr>
        <p:spPr bwMode="auto">
          <a:xfrm>
            <a:off x="6002338" y="3370263"/>
            <a:ext cx="257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graphicFrame>
        <p:nvGraphicFramePr>
          <p:cNvPr id="38966" name="Объект 38"/>
          <p:cNvGraphicFramePr>
            <a:graphicFrameLocks noChangeAspect="1"/>
          </p:cNvGraphicFramePr>
          <p:nvPr/>
        </p:nvGraphicFramePr>
        <p:xfrm>
          <a:off x="1692275" y="1958975"/>
          <a:ext cx="2159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4" name="Формула" r:id="rId17" imgW="152268" imgH="164957" progId="Equation.3">
                  <p:embed/>
                </p:oleObj>
              </mc:Choice>
              <mc:Fallback>
                <p:oleObj name="Формула" r:id="rId17" imgW="152268" imgH="164957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958975"/>
                        <a:ext cx="2159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395288" y="1557338"/>
            <a:ext cx="8424862" cy="4967287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ростые вычисления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озможность применить в более сложной ситуации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ложные дополнительные построения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требует пространственного мышления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692150" y="404813"/>
            <a:ext cx="7705725" cy="792162"/>
          </a:xfrm>
          <a:prstGeom prst="ribbon2">
            <a:avLst>
              <a:gd name="adj1" fmla="val 16667"/>
              <a:gd name="adj2" fmla="val 6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Преимущества метода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692150" y="3005138"/>
            <a:ext cx="7400925" cy="792162"/>
          </a:xfrm>
          <a:prstGeom prst="ribbon">
            <a:avLst>
              <a:gd name="adj1" fmla="val 16667"/>
              <a:gd name="adj2" fmla="val 60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Недостатки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188640"/>
            <a:ext cx="4784896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rgbClr val="147072"/>
                </a:solidFill>
                <a:latin typeface="Times New Roman" pitchFamily="18" charset="0"/>
                <a:cs typeface="Times New Roman" pitchFamily="18" charset="0"/>
              </a:rPr>
              <a:t>Порешаем</a:t>
            </a:r>
            <a:r>
              <a:rPr lang="ru-RU" sz="5400" dirty="0" smtClean="0">
                <a:solidFill>
                  <a:srgbClr val="14707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pic>
        <p:nvPicPr>
          <p:cNvPr id="40965" name="Picture 5" descr="C:\Documents and Settings\User\Мои документы\Материалы по предмету\Внеклассная работа по предмету\Неделя математики 2012\25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85" y="1628800"/>
            <a:ext cx="556861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213" y="197051"/>
            <a:ext cx="4784896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rgbClr val="147072"/>
                </a:solidFill>
                <a:latin typeface="Times New Roman" pitchFamily="18" charset="0"/>
                <a:cs typeface="Times New Roman" pitchFamily="18" charset="0"/>
              </a:rPr>
              <a:t>Порешаем</a:t>
            </a:r>
            <a:r>
              <a:rPr lang="ru-RU" sz="5400" dirty="0" smtClean="0">
                <a:solidFill>
                  <a:srgbClr val="14707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634038" y="2565400"/>
            <a:ext cx="17462" cy="1727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634038" y="2540000"/>
            <a:ext cx="1962150" cy="25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96188" y="2540000"/>
            <a:ext cx="22225" cy="1752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662613" y="4268788"/>
            <a:ext cx="195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651500" y="3960813"/>
            <a:ext cx="739775" cy="3317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651500" y="2276475"/>
            <a:ext cx="739775" cy="263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391275" y="2276475"/>
            <a:ext cx="0" cy="16843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3944938"/>
            <a:ext cx="1963737" cy="3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Прямая соединительная линия 42"/>
          <p:cNvCxnSpPr/>
          <p:nvPr/>
        </p:nvCxnSpPr>
        <p:spPr>
          <a:xfrm flipV="1">
            <a:off x="7596188" y="2292350"/>
            <a:ext cx="755650" cy="247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0970" idx="3"/>
          </p:cNvCxnSpPr>
          <p:nvPr/>
        </p:nvCxnSpPr>
        <p:spPr>
          <a:xfrm flipH="1">
            <a:off x="7618413" y="3960813"/>
            <a:ext cx="741362" cy="307975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351838" y="2292350"/>
            <a:ext cx="7937" cy="16827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74" name="TextBox 59"/>
          <p:cNvSpPr txBox="1">
            <a:spLocks noChangeArrowheads="1"/>
          </p:cNvSpPr>
          <p:nvPr/>
        </p:nvSpPr>
        <p:spPr bwMode="auto">
          <a:xfrm>
            <a:off x="7475538" y="4357688"/>
            <a:ext cx="284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/>
              <a:t>С</a:t>
            </a: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68344" y="2420888"/>
            <a:ext cx="368253" cy="369332"/>
          </a:xfrm>
          <a:prstGeom prst="rect">
            <a:avLst/>
          </a:prstGeom>
          <a:blipFill rotWithShape="1">
            <a:blip r:embed="rId3"/>
            <a:stretch>
              <a:fillRect r="-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0976" name="Прямоугольник 61"/>
          <p:cNvSpPr>
            <a:spLocks noChangeArrowheads="1"/>
          </p:cNvSpPr>
          <p:nvPr/>
        </p:nvSpPr>
        <p:spPr bwMode="auto">
          <a:xfrm>
            <a:off x="5326063" y="427513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40977" name="Прямоугольник 62"/>
          <p:cNvSpPr>
            <a:spLocks noChangeArrowheads="1"/>
          </p:cNvSpPr>
          <p:nvPr/>
        </p:nvSpPr>
        <p:spPr bwMode="auto">
          <a:xfrm>
            <a:off x="8359775" y="371475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40978" name="Прямоугольник 7167"/>
          <p:cNvSpPr>
            <a:spLocks noChangeArrowheads="1"/>
          </p:cNvSpPr>
          <p:nvPr/>
        </p:nvSpPr>
        <p:spPr bwMode="auto">
          <a:xfrm>
            <a:off x="5980113" y="3641725"/>
            <a:ext cx="34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7172" name="Прямоугольник 717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46464" y="1988946"/>
            <a:ext cx="535659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3" name="Прямоугольник 717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2109" y="2530307"/>
            <a:ext cx="510011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5" name="Прямоугольник 717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80182" y="1941639"/>
            <a:ext cx="513217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179" name="Объект 7178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1331640" y="1705701"/>
            <a:ext cx="3312368" cy="4018345"/>
          </a:xfrm>
          <a:blipFill rotWithShape="1">
            <a:blip r:embed="rId7"/>
            <a:stretch>
              <a:fillRect l="-368" t="-1517"/>
            </a:stretch>
          </a:blipFill>
          <a:extLst/>
        </p:spPr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7181" name="Прямая соединительная линия 7180"/>
          <p:cNvCxnSpPr/>
          <p:nvPr/>
        </p:nvCxnSpPr>
        <p:spPr>
          <a:xfrm>
            <a:off x="6361113" y="2276475"/>
            <a:ext cx="2027237" cy="158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96202" y="4375850"/>
            <a:ext cx="644856" cy="43640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662613" y="2540000"/>
            <a:ext cx="1933575" cy="1752600"/>
          </a:xfrm>
          <a:prstGeom prst="line">
            <a:avLst/>
          </a:prstGeom>
          <a:ln w="38100">
            <a:solidFill>
              <a:srgbClr val="3488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40970" idx="3"/>
          </p:cNvCxnSpPr>
          <p:nvPr/>
        </p:nvCxnSpPr>
        <p:spPr>
          <a:xfrm>
            <a:off x="7618413" y="2530475"/>
            <a:ext cx="741362" cy="1430338"/>
          </a:xfrm>
          <a:prstGeom prst="line">
            <a:avLst/>
          </a:prstGeom>
          <a:ln w="38100">
            <a:solidFill>
              <a:srgbClr val="147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40970" idx="3"/>
          </p:cNvCxnSpPr>
          <p:nvPr/>
        </p:nvCxnSpPr>
        <p:spPr>
          <a:xfrm flipV="1">
            <a:off x="5662613" y="3960813"/>
            <a:ext cx="2697162" cy="331787"/>
          </a:xfrm>
          <a:prstGeom prst="line">
            <a:avLst/>
          </a:prstGeom>
          <a:ln w="38100">
            <a:solidFill>
              <a:srgbClr val="14707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562850" y="4221163"/>
            <a:ext cx="104775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0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5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Учебник Геометрия 10-11 класс, Л.С.Атанасян, Просвещение,  М, 2010 г;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Математика, ЕГЭ 2013 , Многогранники, типы задач и методы их решения, Корянов А.Г., Прокофьев А.А.;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Математика, ЕГЭ 2013, типовые тестовые задания,  Семенов А.Л., Ященко И.В. Экзамен, М, 2013 г;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Alexlarin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net 2013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15200" cy="796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  <a:b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2204864"/>
            <a:ext cx="4608512" cy="358641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1227C4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1227C4"/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rgbClr val="1227C4"/>
                </a:solidFill>
                <a:latin typeface="Monotype Corsiva" pitchFamily="66" charset="0"/>
              </a:rPr>
              <a:t>Спасибо  за сотрудничество!</a:t>
            </a:r>
            <a:endParaRPr lang="ru-RU" sz="6000" dirty="0">
              <a:solidFill>
                <a:srgbClr val="1227C4"/>
              </a:solidFill>
              <a:latin typeface="Monotype Corsiva" pitchFamily="66" charset="0"/>
            </a:endParaRPr>
          </a:p>
        </p:txBody>
      </p:sp>
      <p:pic>
        <p:nvPicPr>
          <p:cNvPr id="43011" name="Picture 3" descr="C:\Documents and Settings\User\Мои документы\Материалы по предмету\Внеклассная работа по предмету\Неделя математики 2012\nature_1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60350"/>
            <a:ext cx="4094162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1"/>
          <p:cNvSpPr>
            <a:spLocks noGrp="1"/>
          </p:cNvSpPr>
          <p:nvPr>
            <p:ph idx="1"/>
          </p:nvPr>
        </p:nvSpPr>
        <p:spPr>
          <a:xfrm>
            <a:off x="468313" y="2420938"/>
            <a:ext cx="8229600" cy="38750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поэтапно-вычислительный способ;</a:t>
            </a:r>
          </a:p>
          <a:p>
            <a:pPr eaLnBrk="1" hangingPunct="1">
              <a:lnSpc>
                <a:spcPct val="150000"/>
              </a:lnSpc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метод объемов; </a:t>
            </a:r>
          </a:p>
          <a:p>
            <a:pPr eaLnBrk="1" hangingPunct="1">
              <a:lnSpc>
                <a:spcPct val="150000"/>
              </a:lnSpc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координатный метод.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696744" cy="24482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> Вычисление расстояния</a:t>
            </a:r>
            <a:r>
              <a:rPr lang="en-US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>от точки до плоскости</a:t>
            </a:r>
            <a:br>
              <a:rPr lang="ru-RU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решения задачи:</a:t>
            </a:r>
            <a:r>
              <a:rPr lang="ru-RU" sz="4000" b="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solidFill>
                <a:srgbClr val="28677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99592" y="5085184"/>
            <a:ext cx="7618040" cy="1216496"/>
          </a:xfrm>
        </p:spPr>
        <p:txBody>
          <a:bodyPr/>
          <a:lstStyle/>
          <a:p>
            <a:pPr algn="ctr" eaLnBrk="1" fontAlgn="auto" hangingPunct="1">
              <a:spcBef>
                <a:spcPts val="40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1227C4"/>
                </a:solidFill>
                <a:latin typeface="Monotype Corsiva" pitchFamily="66" charset="0"/>
                <a:ea typeface="+mn-ea"/>
                <a:cs typeface="+mn-cs"/>
              </a:rPr>
              <a:t>Коллеги,  желаю Вам успехов </a:t>
            </a:r>
            <a:r>
              <a:rPr lang="ru-RU" sz="4000" b="1" dirty="0">
                <a:solidFill>
                  <a:srgbClr val="1227C4"/>
                </a:solidFill>
                <a:latin typeface="Monotype Corsiva" pitchFamily="66" charset="0"/>
                <a:ea typeface="+mn-ea"/>
                <a:cs typeface="+mn-cs"/>
              </a:rPr>
              <a:t>и </a:t>
            </a:r>
            <a:r>
              <a:rPr lang="ru-RU" sz="4000" b="1" dirty="0" smtClean="0">
                <a:solidFill>
                  <a:srgbClr val="1227C4"/>
                </a:solidFill>
                <a:latin typeface="Monotype Corsiva" pitchFamily="66" charset="0"/>
                <a:ea typeface="+mn-ea"/>
                <a:cs typeface="+mn-cs"/>
              </a:rPr>
              <a:t>достижений !</a:t>
            </a:r>
            <a:r>
              <a:rPr lang="ru-RU" sz="2400" dirty="0">
                <a:solidFill>
                  <a:srgbClr val="009999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09999"/>
                </a:solidFill>
                <a:latin typeface="Arial Black" pitchFamily="34" charset="0"/>
                <a:ea typeface="+mn-ea"/>
                <a:cs typeface="+mn-cs"/>
              </a:rPr>
            </a:br>
            <a:endParaRPr lang="ru-RU" sz="3600" dirty="0">
              <a:solidFill>
                <a:srgbClr val="009999"/>
              </a:solidFill>
            </a:endParaRPr>
          </a:p>
        </p:txBody>
      </p:sp>
      <p:pic>
        <p:nvPicPr>
          <p:cNvPr id="44035" name="Picture 3" descr="C:\Documents and Settings\User\Мои документы\Материалы по предмету\Внеклассная работа по предмету\Неделя математики 2012\37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88913"/>
            <a:ext cx="4962525" cy="4962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288" y="1149350"/>
            <a:ext cx="4681537" cy="4367213"/>
          </a:xfrm>
          <a:prstGeom prst="rect">
            <a:avLst/>
          </a:prstGeom>
          <a:solidFill>
            <a:srgbClr val="92C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9728" fontAlgn="auto">
              <a:spcBef>
                <a:spcPts val="400"/>
              </a:spcBef>
              <a:spcAft>
                <a:spcPts val="0"/>
              </a:spcAft>
              <a:buClr>
                <a:srgbClr val="3891A7"/>
              </a:buClr>
              <a:buSzPct val="68000"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Расстояние от точки до плоскости, не содержащей эту точку, есть длина отрезка перпендикуляра, опущенного из этой точки на плоскость.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fontAlgn="auto">
              <a:spcBef>
                <a:spcPts val="400"/>
              </a:spcBef>
              <a:spcAft>
                <a:spcPts val="0"/>
              </a:spcAft>
              <a:buClr>
                <a:srgbClr val="3891A7"/>
              </a:buClr>
              <a:buSzPct val="68000"/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fontAlgn="auto">
              <a:spcBef>
                <a:spcPts val="400"/>
              </a:spcBef>
              <a:spcAft>
                <a:spcPts val="0"/>
              </a:spcAft>
              <a:buClr>
                <a:srgbClr val="3891A7"/>
              </a:buClr>
              <a:buSzPct val="68000"/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Расстояние между прямой и параллельной ей плоскостью равно расстоянию от  любой точки этой прямой до плоскости.</a:t>
            </a:r>
          </a:p>
        </p:txBody>
      </p:sp>
      <p:sp>
        <p:nvSpPr>
          <p:cNvPr id="7" name="Параллелограмм 6"/>
          <p:cNvSpPr/>
          <p:nvPr/>
        </p:nvSpPr>
        <p:spPr>
          <a:xfrm>
            <a:off x="5795963" y="1844675"/>
            <a:ext cx="2592387" cy="812800"/>
          </a:xfrm>
          <a:prstGeom prst="parallelogram">
            <a:avLst>
              <a:gd name="adj" fmla="val 70259"/>
            </a:avLst>
          </a:prstGeom>
          <a:solidFill>
            <a:srgbClr val="3687A0"/>
          </a:solidFill>
          <a:ln>
            <a:solidFill>
              <a:srgbClr val="368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069138" y="981075"/>
            <a:ext cx="0" cy="12239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7046913" y="981075"/>
            <a:ext cx="460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7131050" y="749300"/>
            <a:ext cx="328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 i="1"/>
              <a:t>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069138" y="2060575"/>
            <a:ext cx="1651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234238" y="2060575"/>
            <a:ext cx="0" cy="119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73" name="TextBox 17"/>
          <p:cNvSpPr txBox="1">
            <a:spLocks noChangeArrowheads="1"/>
          </p:cNvSpPr>
          <p:nvPr/>
        </p:nvSpPr>
        <p:spPr bwMode="auto">
          <a:xfrm>
            <a:off x="6029325" y="2251075"/>
            <a:ext cx="404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l-GR" sz="2400" b="1"/>
              <a:t>α</a:t>
            </a:r>
            <a:endParaRPr lang="ru-RU" sz="2400" b="1"/>
          </a:p>
        </p:txBody>
      </p:sp>
      <p:sp>
        <p:nvSpPr>
          <p:cNvPr id="21" name="Параллелограмм 20"/>
          <p:cNvSpPr/>
          <p:nvPr/>
        </p:nvSpPr>
        <p:spPr>
          <a:xfrm>
            <a:off x="5749925" y="4200525"/>
            <a:ext cx="2592388" cy="812800"/>
          </a:xfrm>
          <a:prstGeom prst="parallelogram">
            <a:avLst>
              <a:gd name="adj" fmla="val 70259"/>
            </a:avLst>
          </a:prstGeom>
          <a:solidFill>
            <a:srgbClr val="3687A0"/>
          </a:solidFill>
          <a:ln>
            <a:solidFill>
              <a:srgbClr val="3687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029325" y="3475038"/>
            <a:ext cx="23129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 flipH="1" flipV="1">
            <a:off x="7019925" y="3455988"/>
            <a:ext cx="46038" cy="444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6" name="Прямая соединительная линия 25"/>
          <p:cNvCxnSpPr>
            <a:stCxn id="24" idx="0"/>
          </p:cNvCxnSpPr>
          <p:nvPr/>
        </p:nvCxnSpPr>
        <p:spPr>
          <a:xfrm>
            <a:off x="7043738" y="3500438"/>
            <a:ext cx="22225" cy="1119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69138" y="4508500"/>
            <a:ext cx="165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234238" y="4508500"/>
            <a:ext cx="0" cy="119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238" y="4568825"/>
            <a:ext cx="5969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1" name="TextBox 33"/>
          <p:cNvSpPr txBox="1">
            <a:spLocks noChangeArrowheads="1"/>
          </p:cNvSpPr>
          <p:nvPr/>
        </p:nvSpPr>
        <p:spPr bwMode="auto">
          <a:xfrm>
            <a:off x="8166100" y="2994025"/>
            <a:ext cx="354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а</a:t>
            </a:r>
          </a:p>
        </p:txBody>
      </p:sp>
      <p:sp>
        <p:nvSpPr>
          <p:cNvPr id="11282" name="TextBox 35"/>
          <p:cNvSpPr txBox="1">
            <a:spLocks noChangeArrowheads="1"/>
          </p:cNvSpPr>
          <p:nvPr/>
        </p:nvSpPr>
        <p:spPr bwMode="auto">
          <a:xfrm>
            <a:off x="6897688" y="2994025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283" name="TextBox 36"/>
          <p:cNvSpPr txBox="1">
            <a:spLocks noChangeArrowheads="1"/>
          </p:cNvSpPr>
          <p:nvPr/>
        </p:nvSpPr>
        <p:spPr bwMode="auto">
          <a:xfrm>
            <a:off x="6583363" y="4389438"/>
            <a:ext cx="31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400" b="1" i="1"/>
              <a:t>H</a:t>
            </a:r>
            <a:endParaRPr lang="ru-RU" sz="2400" b="1" i="1"/>
          </a:p>
        </p:txBody>
      </p:sp>
      <p:pic>
        <p:nvPicPr>
          <p:cNvPr id="112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49213"/>
            <a:ext cx="78644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5" name="TextBox 2"/>
          <p:cNvSpPr txBox="1">
            <a:spLocks noChangeArrowheads="1"/>
          </p:cNvSpPr>
          <p:nvPr/>
        </p:nvSpPr>
        <p:spPr bwMode="auto">
          <a:xfrm>
            <a:off x="6553200" y="1973263"/>
            <a:ext cx="33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 i="1"/>
              <a:t>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8313" y="1533525"/>
            <a:ext cx="4248150" cy="5256213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ru-RU" sz="24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№ </a:t>
            </a:r>
            <a:r>
              <a:rPr lang="ru-RU" sz="24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правильной четырехугольной пирамиде </a:t>
            </a: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ABCDP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вершиной </a:t>
            </a: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сторона основания равна 3,            а высота 2. Найдите расстояние от вершины А до плоскости </a:t>
            </a: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PCD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6249" y="260648"/>
            <a:ext cx="8892480" cy="93610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Задача № 1. </a:t>
            </a:r>
            <a:b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Вычисление </a:t>
            </a:r>
            <a:r>
              <a:rPr lang="ru-RU" sz="3200" dirty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расстояния от точки до плоско</a:t>
            </a:r>
            <a:r>
              <a:rPr lang="ru-RU" sz="3200" dirty="0">
                <a:solidFill>
                  <a:srgbClr val="286776"/>
                </a:solidFill>
                <a:latin typeface="Times New Roman" pitchFamily="18" charset="0"/>
                <a:cs typeface="Times New Roman" pitchFamily="18" charset="0"/>
              </a:rPr>
              <a:t>сти</a:t>
            </a:r>
            <a:endParaRPr lang="ru-RU" sz="2400" b="0" dirty="0">
              <a:solidFill>
                <a:srgbClr val="286776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9003541">
            <a:off x="6050326" y="2438394"/>
            <a:ext cx="1402475" cy="2300840"/>
          </a:xfrm>
          <a:prstGeom prst="triangle">
            <a:avLst>
              <a:gd name="adj" fmla="val 95722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292725" y="4906963"/>
            <a:ext cx="173672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292725" y="2270125"/>
            <a:ext cx="1136650" cy="26368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61088" y="3944938"/>
            <a:ext cx="188912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292725" y="3944938"/>
            <a:ext cx="868363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61088" y="3944938"/>
            <a:ext cx="868362" cy="962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364163" y="3944938"/>
            <a:ext cx="2686050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6429375" y="2270125"/>
            <a:ext cx="165100" cy="21558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175375" y="2311400"/>
            <a:ext cx="254000" cy="16383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Box 63"/>
          <p:cNvSpPr txBox="1">
            <a:spLocks noChangeArrowheads="1"/>
          </p:cNvSpPr>
          <p:nvPr/>
        </p:nvSpPr>
        <p:spPr bwMode="auto">
          <a:xfrm>
            <a:off x="6373813" y="19510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Р</a:t>
            </a:r>
          </a:p>
        </p:txBody>
      </p:sp>
      <p:sp>
        <p:nvSpPr>
          <p:cNvPr id="12304" name="TextBox 66"/>
          <p:cNvSpPr txBox="1">
            <a:spLocks noChangeArrowheads="1"/>
          </p:cNvSpPr>
          <p:nvPr/>
        </p:nvSpPr>
        <p:spPr bwMode="auto">
          <a:xfrm>
            <a:off x="5022850" y="4906963"/>
            <a:ext cx="36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А</a:t>
            </a:r>
          </a:p>
        </p:txBody>
      </p:sp>
      <p:sp>
        <p:nvSpPr>
          <p:cNvPr id="12305" name="TextBox 67"/>
          <p:cNvSpPr txBox="1">
            <a:spLocks noChangeArrowheads="1"/>
          </p:cNvSpPr>
          <p:nvPr/>
        </p:nvSpPr>
        <p:spPr bwMode="auto">
          <a:xfrm>
            <a:off x="8050213" y="3749675"/>
            <a:ext cx="36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С</a:t>
            </a:r>
          </a:p>
        </p:txBody>
      </p:sp>
      <p:sp>
        <p:nvSpPr>
          <p:cNvPr id="12306" name="TextBox 68"/>
          <p:cNvSpPr txBox="1">
            <a:spLocks noChangeArrowheads="1"/>
          </p:cNvSpPr>
          <p:nvPr/>
        </p:nvSpPr>
        <p:spPr bwMode="auto">
          <a:xfrm>
            <a:off x="5843588" y="3760788"/>
            <a:ext cx="331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В</a:t>
            </a:r>
          </a:p>
        </p:txBody>
      </p:sp>
      <p:sp>
        <p:nvSpPr>
          <p:cNvPr id="12307" name="TextBox 70"/>
          <p:cNvSpPr txBox="1">
            <a:spLocks noChangeArrowheads="1"/>
          </p:cNvSpPr>
          <p:nvPr/>
        </p:nvSpPr>
        <p:spPr bwMode="auto">
          <a:xfrm>
            <a:off x="6373813" y="4425950"/>
            <a:ext cx="277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о</a:t>
            </a:r>
          </a:p>
        </p:txBody>
      </p:sp>
      <p:sp>
        <p:nvSpPr>
          <p:cNvPr id="12308" name="TextBox 71"/>
          <p:cNvSpPr txBox="1">
            <a:spLocks noChangeArrowheads="1"/>
          </p:cNvSpPr>
          <p:nvPr/>
        </p:nvSpPr>
        <p:spPr bwMode="auto">
          <a:xfrm>
            <a:off x="7105650" y="4886325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12309" name="TextBox 73"/>
          <p:cNvSpPr txBox="1">
            <a:spLocks noChangeArrowheads="1"/>
          </p:cNvSpPr>
          <p:nvPr/>
        </p:nvSpPr>
        <p:spPr bwMode="auto">
          <a:xfrm>
            <a:off x="6188075" y="4962525"/>
            <a:ext cx="349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3</a:t>
            </a:r>
            <a:endParaRPr lang="ru-RU" sz="2000" b="1">
              <a:latin typeface="Arial Black" pitchFamily="34" charset="0"/>
            </a:endParaRPr>
          </a:p>
        </p:txBody>
      </p:sp>
      <p:sp>
        <p:nvSpPr>
          <p:cNvPr id="12310" name="TextBox 74"/>
          <p:cNvSpPr txBox="1">
            <a:spLocks noChangeArrowheads="1"/>
          </p:cNvSpPr>
          <p:nvPr/>
        </p:nvSpPr>
        <p:spPr bwMode="auto">
          <a:xfrm>
            <a:off x="6223000" y="33893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2</a:t>
            </a:r>
            <a:endParaRPr lang="ru-RU" sz="20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55650" y="2082800"/>
            <a:ext cx="4032250" cy="443865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 ||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PCD)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р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PCD))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PCD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(М,(РС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)) = МН 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 МН - высота </a:t>
            </a:r>
            <a:r>
              <a:rPr lang="el-G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МКР )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rgbClr val="3891A7"/>
              </a:buClr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9728" eaLnBrk="1" fontAlgn="auto" hangingPunct="1">
              <a:spcBef>
                <a:spcPts val="4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28677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Поэтапно - вычислительный  метод:</a:t>
            </a:r>
            <a:endParaRPr lang="ru-RU" sz="3200" i="1" dirty="0">
              <a:solidFill>
                <a:srgbClr val="2867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9003541">
            <a:off x="6050326" y="2438394"/>
            <a:ext cx="1402475" cy="2300840"/>
          </a:xfrm>
          <a:prstGeom prst="triangle">
            <a:avLst>
              <a:gd name="adj" fmla="val 95722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292725" y="4906963"/>
            <a:ext cx="173672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292725" y="2270125"/>
            <a:ext cx="1136650" cy="26368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61088" y="3944938"/>
            <a:ext cx="188912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292725" y="3944938"/>
            <a:ext cx="868363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61088" y="3944938"/>
            <a:ext cx="868362" cy="962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364163" y="3944938"/>
            <a:ext cx="2686050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6429375" y="2270125"/>
            <a:ext cx="165100" cy="21558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175375" y="2311400"/>
            <a:ext cx="254000" cy="16383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Box 63"/>
          <p:cNvSpPr txBox="1">
            <a:spLocks noChangeArrowheads="1"/>
          </p:cNvSpPr>
          <p:nvPr/>
        </p:nvSpPr>
        <p:spPr bwMode="auto">
          <a:xfrm>
            <a:off x="6373813" y="19510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Р</a:t>
            </a:r>
          </a:p>
        </p:txBody>
      </p:sp>
      <p:sp>
        <p:nvSpPr>
          <p:cNvPr id="13328" name="TextBox 66"/>
          <p:cNvSpPr txBox="1">
            <a:spLocks noChangeArrowheads="1"/>
          </p:cNvSpPr>
          <p:nvPr/>
        </p:nvSpPr>
        <p:spPr bwMode="auto">
          <a:xfrm>
            <a:off x="5022850" y="4906963"/>
            <a:ext cx="36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А</a:t>
            </a:r>
          </a:p>
        </p:txBody>
      </p:sp>
      <p:sp>
        <p:nvSpPr>
          <p:cNvPr id="13329" name="TextBox 67"/>
          <p:cNvSpPr txBox="1">
            <a:spLocks noChangeArrowheads="1"/>
          </p:cNvSpPr>
          <p:nvPr/>
        </p:nvSpPr>
        <p:spPr bwMode="auto">
          <a:xfrm>
            <a:off x="8050213" y="3749675"/>
            <a:ext cx="36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С</a:t>
            </a:r>
          </a:p>
        </p:txBody>
      </p:sp>
      <p:sp>
        <p:nvSpPr>
          <p:cNvPr id="13330" name="TextBox 68"/>
          <p:cNvSpPr txBox="1">
            <a:spLocks noChangeArrowheads="1"/>
          </p:cNvSpPr>
          <p:nvPr/>
        </p:nvSpPr>
        <p:spPr bwMode="auto">
          <a:xfrm>
            <a:off x="5843588" y="3760788"/>
            <a:ext cx="331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В</a:t>
            </a:r>
          </a:p>
        </p:txBody>
      </p:sp>
      <p:sp>
        <p:nvSpPr>
          <p:cNvPr id="13331" name="TextBox 70"/>
          <p:cNvSpPr txBox="1">
            <a:spLocks noChangeArrowheads="1"/>
          </p:cNvSpPr>
          <p:nvPr/>
        </p:nvSpPr>
        <p:spPr bwMode="auto">
          <a:xfrm>
            <a:off x="6373813" y="4425950"/>
            <a:ext cx="277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/>
              <a:t>о</a:t>
            </a:r>
          </a:p>
        </p:txBody>
      </p:sp>
      <p:sp>
        <p:nvSpPr>
          <p:cNvPr id="13332" name="TextBox 71"/>
          <p:cNvSpPr txBox="1">
            <a:spLocks noChangeArrowheads="1"/>
          </p:cNvSpPr>
          <p:nvPr/>
        </p:nvSpPr>
        <p:spPr bwMode="auto">
          <a:xfrm>
            <a:off x="7105650" y="4886325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13333" name="TextBox 73"/>
          <p:cNvSpPr txBox="1">
            <a:spLocks noChangeArrowheads="1"/>
          </p:cNvSpPr>
          <p:nvPr/>
        </p:nvSpPr>
        <p:spPr bwMode="auto">
          <a:xfrm>
            <a:off x="6188075" y="4962525"/>
            <a:ext cx="349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3</a:t>
            </a:r>
            <a:endParaRPr lang="ru-RU" sz="2000" b="1">
              <a:latin typeface="Arial Black" pitchFamily="34" charset="0"/>
            </a:endParaRPr>
          </a:p>
        </p:txBody>
      </p:sp>
      <p:sp>
        <p:nvSpPr>
          <p:cNvPr id="13334" name="TextBox 74"/>
          <p:cNvSpPr txBox="1">
            <a:spLocks noChangeArrowheads="1"/>
          </p:cNvSpPr>
          <p:nvPr/>
        </p:nvSpPr>
        <p:spPr bwMode="auto">
          <a:xfrm>
            <a:off x="6223000" y="33893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2</a:t>
            </a:r>
            <a:endParaRPr lang="ru-RU" sz="2000" b="1">
              <a:latin typeface="Arial Black" pitchFamily="34" charset="0"/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26113" y="4406900"/>
            <a:ext cx="1870075" cy="190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372225" y="2276475"/>
            <a:ext cx="1166813" cy="2125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>
            <a:off x="5726113" y="2311400"/>
            <a:ext cx="647700" cy="212566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8" name="TextBox 90"/>
          <p:cNvSpPr txBox="1">
            <a:spLocks noChangeArrowheads="1"/>
          </p:cNvSpPr>
          <p:nvPr/>
        </p:nvSpPr>
        <p:spPr bwMode="auto">
          <a:xfrm>
            <a:off x="7596188" y="4302125"/>
            <a:ext cx="288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к</a:t>
            </a:r>
          </a:p>
        </p:txBody>
      </p:sp>
      <p:sp>
        <p:nvSpPr>
          <p:cNvPr id="13339" name="TextBox 91"/>
          <p:cNvSpPr txBox="1">
            <a:spLocks noChangeArrowheads="1"/>
          </p:cNvSpPr>
          <p:nvPr/>
        </p:nvSpPr>
        <p:spPr bwMode="auto">
          <a:xfrm>
            <a:off x="5497513" y="4391025"/>
            <a:ext cx="458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  <a:latin typeface="Arial Black" pitchFamily="34" charset="0"/>
              </a:rPr>
              <a:t>М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5726113" y="3589338"/>
            <a:ext cx="1379537" cy="812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41" name="TextBox 28"/>
          <p:cNvSpPr txBox="1">
            <a:spLocks noChangeArrowheads="1"/>
          </p:cNvSpPr>
          <p:nvPr/>
        </p:nvSpPr>
        <p:spPr bwMode="auto">
          <a:xfrm>
            <a:off x="7127875" y="3389313"/>
            <a:ext cx="446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FF0000"/>
                </a:solidFill>
                <a:latin typeface="Arial Black" pitchFamily="34" charset="0"/>
              </a:rPr>
              <a:t>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557213" y="1628775"/>
            <a:ext cx="7561262" cy="45180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наглядность и очевидность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простота вычислений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ребует  развитого  пространственного мышления и  уверенного  владения теоретическим материалом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692150" y="404813"/>
            <a:ext cx="7705725" cy="792162"/>
          </a:xfrm>
          <a:prstGeom prst="ribbon2">
            <a:avLst>
              <a:gd name="adj1" fmla="val 16667"/>
              <a:gd name="adj2" fmla="val 6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Преимущества метода</a:t>
            </a:r>
          </a:p>
        </p:txBody>
      </p:sp>
      <p:sp>
        <p:nvSpPr>
          <p:cNvPr id="12" name="Лента лицом вниз 11"/>
          <p:cNvSpPr/>
          <p:nvPr/>
        </p:nvSpPr>
        <p:spPr>
          <a:xfrm>
            <a:off x="581025" y="2924175"/>
            <a:ext cx="7777163" cy="792163"/>
          </a:xfrm>
          <a:prstGeom prst="ribbon">
            <a:avLst>
              <a:gd name="adj1" fmla="val 16667"/>
              <a:gd name="adj2" fmla="val 60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Недостатки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7814" y="476672"/>
            <a:ext cx="3904738" cy="86409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246466"/>
                </a:solidFill>
                <a:latin typeface="Times New Roman" pitchFamily="18" charset="0"/>
                <a:cs typeface="Times New Roman" pitchFamily="18" charset="0"/>
              </a:rPr>
              <a:t>Метод   объемов:</a:t>
            </a:r>
            <a:endParaRPr lang="ru-RU" sz="2800" b="0" i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9003541">
            <a:off x="6050326" y="2438394"/>
            <a:ext cx="1402475" cy="2300840"/>
          </a:xfrm>
          <a:prstGeom prst="triangle">
            <a:avLst>
              <a:gd name="adj" fmla="val 95722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292725" y="4906963"/>
            <a:ext cx="173672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292725" y="2270125"/>
            <a:ext cx="1136650" cy="26368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61088" y="3944938"/>
            <a:ext cx="188912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292725" y="3944938"/>
            <a:ext cx="868363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61088" y="3944938"/>
            <a:ext cx="868362" cy="962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364163" y="3944938"/>
            <a:ext cx="2686050" cy="9239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6429375" y="2270125"/>
            <a:ext cx="165100" cy="21558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175375" y="2311400"/>
            <a:ext cx="254000" cy="16383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TextBox 63"/>
          <p:cNvSpPr txBox="1">
            <a:spLocks noChangeArrowheads="1"/>
          </p:cNvSpPr>
          <p:nvPr/>
        </p:nvSpPr>
        <p:spPr bwMode="auto">
          <a:xfrm>
            <a:off x="6373813" y="19510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Р</a:t>
            </a:r>
          </a:p>
        </p:txBody>
      </p:sp>
      <p:sp>
        <p:nvSpPr>
          <p:cNvPr id="15375" name="TextBox 66"/>
          <p:cNvSpPr txBox="1">
            <a:spLocks noChangeArrowheads="1"/>
          </p:cNvSpPr>
          <p:nvPr/>
        </p:nvSpPr>
        <p:spPr bwMode="auto">
          <a:xfrm>
            <a:off x="5022850" y="4906963"/>
            <a:ext cx="36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А</a:t>
            </a:r>
          </a:p>
        </p:txBody>
      </p:sp>
      <p:sp>
        <p:nvSpPr>
          <p:cNvPr id="15376" name="TextBox 67"/>
          <p:cNvSpPr txBox="1">
            <a:spLocks noChangeArrowheads="1"/>
          </p:cNvSpPr>
          <p:nvPr/>
        </p:nvSpPr>
        <p:spPr bwMode="auto">
          <a:xfrm>
            <a:off x="8050213" y="3749675"/>
            <a:ext cx="36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С</a:t>
            </a:r>
          </a:p>
        </p:txBody>
      </p:sp>
      <p:sp>
        <p:nvSpPr>
          <p:cNvPr id="15377" name="TextBox 68"/>
          <p:cNvSpPr txBox="1">
            <a:spLocks noChangeArrowheads="1"/>
          </p:cNvSpPr>
          <p:nvPr/>
        </p:nvSpPr>
        <p:spPr bwMode="auto">
          <a:xfrm>
            <a:off x="5843588" y="3760788"/>
            <a:ext cx="331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000" b="1"/>
              <a:t>В</a:t>
            </a:r>
          </a:p>
        </p:txBody>
      </p:sp>
      <p:sp>
        <p:nvSpPr>
          <p:cNvPr id="15378" name="TextBox 70"/>
          <p:cNvSpPr txBox="1">
            <a:spLocks noChangeArrowheads="1"/>
          </p:cNvSpPr>
          <p:nvPr/>
        </p:nvSpPr>
        <p:spPr bwMode="auto">
          <a:xfrm>
            <a:off x="6373813" y="4425950"/>
            <a:ext cx="27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ru-RU" sz="2400" b="1"/>
              <a:t>о</a:t>
            </a:r>
          </a:p>
        </p:txBody>
      </p:sp>
      <p:sp>
        <p:nvSpPr>
          <p:cNvPr id="15379" name="TextBox 71"/>
          <p:cNvSpPr txBox="1">
            <a:spLocks noChangeArrowheads="1"/>
          </p:cNvSpPr>
          <p:nvPr/>
        </p:nvSpPr>
        <p:spPr bwMode="auto">
          <a:xfrm>
            <a:off x="7105650" y="4886325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15380" name="TextBox 73"/>
          <p:cNvSpPr txBox="1">
            <a:spLocks noChangeArrowheads="1"/>
          </p:cNvSpPr>
          <p:nvPr/>
        </p:nvSpPr>
        <p:spPr bwMode="auto">
          <a:xfrm>
            <a:off x="6188075" y="4962525"/>
            <a:ext cx="349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3</a:t>
            </a:r>
            <a:endParaRPr lang="ru-RU" sz="2000" b="1">
              <a:latin typeface="Arial Black" pitchFamily="34" charset="0"/>
            </a:endParaRPr>
          </a:p>
        </p:txBody>
      </p:sp>
      <p:sp>
        <p:nvSpPr>
          <p:cNvPr id="15381" name="TextBox 74"/>
          <p:cNvSpPr txBox="1">
            <a:spLocks noChangeArrowheads="1"/>
          </p:cNvSpPr>
          <p:nvPr/>
        </p:nvSpPr>
        <p:spPr bwMode="auto">
          <a:xfrm>
            <a:off x="6223000" y="338931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r>
              <a:rPr lang="en-US" sz="2000" b="1">
                <a:latin typeface="Arial Black" pitchFamily="34" charset="0"/>
              </a:rPr>
              <a:t>2</a:t>
            </a:r>
            <a:endParaRPr lang="ru-RU" sz="20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1404</TotalTime>
  <Words>993</Words>
  <Application>Microsoft Office PowerPoint</Application>
  <PresentationFormat>Экран (4:3)</PresentationFormat>
  <Paragraphs>407</Paragraphs>
  <Slides>40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Открытая</vt:lpstr>
      <vt:lpstr>Формула</vt:lpstr>
      <vt:lpstr>Различные способы решения задач на многогранники  в рамках подготовки учащихся к ЕГЭ по математике   </vt:lpstr>
      <vt:lpstr>Основные задачи на многогранники:</vt:lpstr>
      <vt:lpstr>Основные  методы решения:</vt:lpstr>
      <vt:lpstr> Вычисление расстояния    от точки до плоскости  Способы решения задачи:  </vt:lpstr>
      <vt:lpstr>Презентация PowerPoint</vt:lpstr>
      <vt:lpstr>Задача № 1.  Вычисление расстояния от точки до плоскости</vt:lpstr>
      <vt:lpstr> Поэтапно - вычислительный  метод:</vt:lpstr>
      <vt:lpstr>Презентация PowerPoint</vt:lpstr>
      <vt:lpstr>Метод   объемов:</vt:lpstr>
      <vt:lpstr>Презентация PowerPoint</vt:lpstr>
      <vt:lpstr>Презентация PowerPoint</vt:lpstr>
      <vt:lpstr>Координатный   метод:</vt:lpstr>
      <vt:lpstr>Презентация PowerPoint</vt:lpstr>
      <vt:lpstr> Вычисление угла между плоскостями       Способы решения задачи:</vt:lpstr>
      <vt:lpstr>Презентация PowerPoint</vt:lpstr>
      <vt:lpstr>Презентация PowerPoint</vt:lpstr>
      <vt:lpstr>Презентация PowerPoint</vt:lpstr>
      <vt:lpstr>Задача № 2. Вычисление   угла  между   плоскостями</vt:lpstr>
      <vt:lpstr>Поэтапно – вычислительный  метод:</vt:lpstr>
      <vt:lpstr>Поэтапно – вычислительный  метод:</vt:lpstr>
      <vt:lpstr>Поэтапно – вычислительный  метод:</vt:lpstr>
      <vt:lpstr>Поэтапно – вычислительный  метод:</vt:lpstr>
      <vt:lpstr>Презентация PowerPoint</vt:lpstr>
      <vt:lpstr>Координатный    метод:</vt:lpstr>
      <vt:lpstr>Презентация PowerPoint</vt:lpstr>
      <vt:lpstr>Вычисление   расстояния   между скрещивающимися   прямыми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3.  Вычисление расстояния между скрещивающимися прямыми</vt:lpstr>
      <vt:lpstr>Презентация PowerPoint</vt:lpstr>
      <vt:lpstr>Презентация PowerPoint</vt:lpstr>
      <vt:lpstr>Метод  проекций:</vt:lpstr>
      <vt:lpstr>Презентация PowerPoint</vt:lpstr>
      <vt:lpstr>Порешаем?</vt:lpstr>
      <vt:lpstr>Порешаем?</vt:lpstr>
      <vt:lpstr>Используемые материалы: </vt:lpstr>
      <vt:lpstr> Спасибо  за сотрудничество!</vt:lpstr>
      <vt:lpstr>Коллеги,  желаю Вам успехов и достижений 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117</cp:revision>
  <cp:lastPrinted>2006-01-02T12:50:48Z</cp:lastPrinted>
  <dcterms:created xsi:type="dcterms:W3CDTF">2013-02-09T19:38:57Z</dcterms:created>
  <dcterms:modified xsi:type="dcterms:W3CDTF">2013-04-23T18:33:56Z</dcterms:modified>
</cp:coreProperties>
</file>