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56" r:id="rId4"/>
    <p:sldId id="258" r:id="rId5"/>
    <p:sldId id="259" r:id="rId6"/>
    <p:sldId id="260" r:id="rId7"/>
    <p:sldId id="261" r:id="rId8"/>
    <p:sldId id="257" r:id="rId9"/>
    <p:sldId id="262" r:id="rId10"/>
    <p:sldId id="264" r:id="rId11"/>
    <p:sldId id="265" r:id="rId12"/>
    <p:sldId id="267" r:id="rId13"/>
    <p:sldId id="266" r:id="rId14"/>
    <p:sldId id="269" r:id="rId15"/>
    <p:sldId id="274" r:id="rId16"/>
    <p:sldId id="271" r:id="rId17"/>
    <p:sldId id="270" r:id="rId18"/>
    <p:sldId id="275" r:id="rId19"/>
    <p:sldId id="272" r:id="rId20"/>
    <p:sldId id="273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8FC13-419A-4C53-B937-D6D109B93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2E4B-172E-427F-B345-E09B51DDC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8C92-1853-4D63-92E9-89343DEF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FD295D-69B1-45CD-9DB5-A9E80A998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D8D4-2AC6-466C-8A66-52756810A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3E33-B103-417B-80B8-250A41DE7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2942-269C-4D13-8F4D-416D4FDF5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0E79-89F1-46A6-BA94-DE1E5E1D6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54E7-F70F-48F0-A8A6-774F33B43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B137AC-9753-4173-A45F-29279FEA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C5DAC-9F3C-405F-ABED-39BF100B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DB45E3-9687-4D68-9ABA-570ED381D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3716338"/>
            <a:ext cx="47597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Русское </a:t>
            </a:r>
            <a:r>
              <a:rPr lang="ru-RU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ворчество </a:t>
            </a:r>
          </a:p>
          <a:p>
            <a:r>
              <a:rPr lang="ru-RU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(4 класс).</a:t>
            </a:r>
            <a:endParaRPr lang="ru-RU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681538" cy="3240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Былины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5413" y="4797425"/>
            <a:ext cx="9018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Былина – это русская народная эпическая песня </a:t>
            </a:r>
          </a:p>
          <a:p>
            <a:r>
              <a:rPr lang="ru-RU" sz="2800" b="1">
                <a:solidFill>
                  <a:schemeClr val="bg1"/>
                </a:solidFill>
              </a:rPr>
              <a:t>о богатырях, воинских подвигах</a:t>
            </a:r>
            <a:r>
              <a:rPr lang="ru-RU" sz="280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3213" y="6061075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905e9fdbb7771d7decefa79e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017962" cy="67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00563" y="3114675"/>
            <a:ext cx="429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chemeClr val="bg1"/>
                </a:solidFill>
              </a:rPr>
              <a:t>Илья Муромец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аснецов Илья Муромец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27392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95375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8175" y="6400800"/>
            <a:ext cx="514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</a:rPr>
              <a:t>В.М. Васнецов « Илья Муромец»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_clip_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870450" cy="63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80063" y="2682875"/>
            <a:ext cx="31115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«Ильины </a:t>
            </a:r>
          </a:p>
          <a:p>
            <a:r>
              <a:rPr lang="ru-RU" b="1">
                <a:solidFill>
                  <a:schemeClr val="bg1"/>
                </a:solidFill>
              </a:rPr>
              <a:t>три </a:t>
            </a:r>
          </a:p>
          <a:p>
            <a:r>
              <a:rPr lang="ru-RU" b="1">
                <a:solidFill>
                  <a:schemeClr val="bg1"/>
                </a:solidFill>
              </a:rPr>
              <a:t>поездочки»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Жития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20888"/>
            <a:ext cx="60294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Житие – это жанр </a:t>
            </a:r>
          </a:p>
          <a:p>
            <a:r>
              <a:rPr lang="ru-RU" dirty="0" smtClean="0"/>
              <a:t>церковной литературы,</a:t>
            </a:r>
          </a:p>
          <a:p>
            <a:r>
              <a:rPr lang="ru-RU" dirty="0" smtClean="0"/>
              <a:t> в котором описывается </a:t>
            </a:r>
          </a:p>
          <a:p>
            <a:r>
              <a:rPr lang="ru-RU" dirty="0" smtClean="0"/>
              <a:t>жизнь и деяния святых. </a:t>
            </a:r>
          </a:p>
          <a:p>
            <a:r>
              <a:rPr lang="ru-RU" dirty="0" smtClean="0"/>
              <a:t>Житие создавалось </a:t>
            </a:r>
          </a:p>
          <a:p>
            <a:r>
              <a:rPr lang="ru-RU" dirty="0" smtClean="0"/>
              <a:t>после смерти святого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9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4664"/>
            <a:ext cx="4608512" cy="632024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060848"/>
            <a:ext cx="2664296" cy="434908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Наиболее почитаемый из русских святых.</a:t>
            </a:r>
            <a:endParaRPr lang="ru-RU" sz="2800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168" y="764704"/>
            <a:ext cx="2160240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Сергий Радонежский (Варфоломей).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08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12776"/>
            <a:ext cx="6624736" cy="51019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Нестеров М.В. «Святое видение отроку Варфоломею». 1890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8208912" cy="51077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Н. Рерих « Сергий Строитель».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219200"/>
          </a:xfrm>
        </p:spPr>
        <p:txBody>
          <a:bodyPr>
            <a:noAutofit/>
          </a:bodyPr>
          <a:lstStyle/>
          <a:p>
            <a:r>
              <a:rPr lang="ru-RU" sz="5400" b="1" dirty="0"/>
              <a:t>Многие жития могут служить источниками исторических сведений.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35759"/>
            <a:ext cx="4844377" cy="2740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2821"/>
            <a:ext cx="3156958" cy="34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72816"/>
            <a:ext cx="7056784" cy="4900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Ж</a:t>
            </a:r>
            <a:r>
              <a:rPr lang="ru-RU" dirty="0" smtClean="0"/>
              <a:t>итие Сергия Радонежского говорит об основании Троице-Сергиевой  лавры.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5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Летописи</a:t>
            </a:r>
          </a:p>
        </p:txBody>
      </p:sp>
      <p:pic>
        <p:nvPicPr>
          <p:cNvPr id="14342" name="Picture 6" descr="d6adafee3d3b8e058cdcf826bd0b250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3287712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2173"/>
            <a:ext cx="8280920" cy="48305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Троице-Сергиева лавра. Современный вид. Город Сергиев Посад.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86104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Князь Дмитрий Донской.</a:t>
            </a:r>
          </a:p>
          <a:p>
            <a:pPr algn="ctr"/>
            <a:r>
              <a:rPr lang="ru-RU" dirty="0" smtClean="0"/>
              <a:t>Разгромил </a:t>
            </a:r>
            <a:r>
              <a:rPr lang="ru-RU" dirty="0"/>
              <a:t>М</a:t>
            </a:r>
            <a:r>
              <a:rPr lang="ru-RU" dirty="0" smtClean="0"/>
              <a:t>амая в битве</a:t>
            </a:r>
          </a:p>
          <a:p>
            <a:pPr algn="ctr"/>
            <a:r>
              <a:rPr lang="ru-RU" dirty="0" smtClean="0"/>
              <a:t> на Куликовом поле </a:t>
            </a:r>
          </a:p>
          <a:p>
            <a:pPr algn="ctr"/>
            <a:r>
              <a:rPr lang="ru-RU" dirty="0" smtClean="0"/>
              <a:t>8 сентября 1380 года.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4762500" cy="3257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09326"/>
            <a:ext cx="3002087" cy="35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924944"/>
            <a:ext cx="66612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/>
              <a:t>у</a:t>
            </a:r>
            <a:r>
              <a:rPr lang="ru-RU" smtClean="0"/>
              <a:t>читель </a:t>
            </a:r>
            <a:r>
              <a:rPr lang="ru-RU" dirty="0" smtClean="0"/>
              <a:t>Хватова М.Ю.</a:t>
            </a:r>
          </a:p>
          <a:p>
            <a:r>
              <a:rPr lang="ru-RU" dirty="0" smtClean="0"/>
              <a:t>ГБОУ школа-интернат СПб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4800" cy="1371600"/>
          </a:xfrm>
        </p:spPr>
        <p:txBody>
          <a:bodyPr/>
          <a:lstStyle/>
          <a:p>
            <a:r>
              <a:rPr lang="ru-RU" dirty="0" smtClean="0"/>
              <a:t>Ссылки на сайты: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492896"/>
            <a:ext cx="7924800" cy="984736"/>
          </a:xfrm>
        </p:spPr>
        <p:txBody>
          <a:bodyPr/>
          <a:lstStyle/>
          <a:p>
            <a:r>
              <a:rPr lang="en-US" dirty="0" smtClean="0"/>
              <a:t>www/stsl.ru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20713"/>
            <a:ext cx="3292475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32138" y="4652963"/>
            <a:ext cx="282733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Князь Олег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Вещий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61214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119675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>
                <a:solidFill>
                  <a:schemeClr val="bg1"/>
                </a:solidFill>
              </a:rPr>
              <a:t>Поход Олега на Царьград.</a:t>
            </a:r>
            <a:br>
              <a:rPr lang="ru-RU" sz="4000" b="1" i="1" dirty="0">
                <a:solidFill>
                  <a:schemeClr val="bg1"/>
                </a:solidFill>
              </a:rPr>
            </a:br>
            <a:r>
              <a:rPr lang="ru-RU" sz="4000" b="1" i="1" dirty="0">
                <a:solidFill>
                  <a:schemeClr val="bg1"/>
                </a:solidFill>
              </a:rPr>
              <a:t>Миниатюра  летописи. ХV в.</a:t>
            </a:r>
            <a:br>
              <a:rPr lang="ru-RU" sz="4000" b="1" i="1" dirty="0">
                <a:solidFill>
                  <a:schemeClr val="bg1"/>
                </a:solidFill>
              </a:rPr>
            </a:b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56165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990099"/>
                </a:solidFill>
              </a:rPr>
              <a:t/>
            </a:r>
            <a:br>
              <a:rPr lang="ru-RU" sz="4000" b="1" dirty="0">
                <a:solidFill>
                  <a:srgbClr val="990099"/>
                </a:solidFill>
              </a:rPr>
            </a:br>
            <a:r>
              <a:rPr lang="ru-RU" sz="4000" b="1" dirty="0">
                <a:solidFill>
                  <a:srgbClr val="990099"/>
                </a:solidFill>
              </a:rPr>
              <a:t/>
            </a:r>
            <a:br>
              <a:rPr lang="ru-RU" sz="4000" b="1" dirty="0">
                <a:solidFill>
                  <a:srgbClr val="990099"/>
                </a:solidFill>
              </a:rPr>
            </a:br>
            <a:r>
              <a:rPr lang="ru-RU" sz="4000" b="1" i="1" dirty="0">
                <a:solidFill>
                  <a:schemeClr val="bg1"/>
                </a:solidFill>
              </a:rPr>
              <a:t>Олег подступает под Царьград.  Миниатюра летописи. XV в. </a:t>
            </a:r>
            <a:br>
              <a:rPr lang="ru-RU" sz="4000" b="1" i="1" dirty="0">
                <a:solidFill>
                  <a:schemeClr val="bg1"/>
                </a:solidFill>
              </a:rPr>
            </a:b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5195888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7219" y="148478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>
                <a:solidFill>
                  <a:schemeClr val="bg1"/>
                </a:solidFill>
              </a:rPr>
              <a:t>Заключение договора Олега с греками.</a:t>
            </a:r>
            <a:br>
              <a:rPr lang="ru-RU" sz="4000" b="1" i="1" dirty="0">
                <a:solidFill>
                  <a:schemeClr val="bg1"/>
                </a:solidFill>
              </a:rPr>
            </a:br>
            <a:r>
              <a:rPr lang="ru-RU" sz="4000" b="1" i="1" dirty="0">
                <a:solidFill>
                  <a:schemeClr val="bg1"/>
                </a:solidFill>
              </a:rPr>
              <a:t>Миниатюра  летописи. ХV в.</a:t>
            </a:r>
            <a:r>
              <a:rPr lang="ru-RU" sz="4000" b="1" i="1" dirty="0">
                <a:solidFill>
                  <a:schemeClr val="tx1"/>
                </a:solidFill>
              </a:rPr>
              <a:t/>
            </a:r>
            <a:br>
              <a:rPr lang="ru-RU" sz="4000" b="1" i="1" dirty="0">
                <a:solidFill>
                  <a:schemeClr val="tx1"/>
                </a:solidFill>
              </a:rPr>
            </a:b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5616575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01662" y="9087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> </a:t>
            </a:r>
            <a:r>
              <a:rPr lang="ru-RU" sz="4000" b="1" i="1" dirty="0">
                <a:solidFill>
                  <a:schemeClr val="bg1"/>
                </a:solidFill>
              </a:rPr>
              <a:t>Олег повесил щит</a:t>
            </a:r>
            <a:br>
              <a:rPr lang="ru-RU" sz="4000" b="1" i="1" dirty="0">
                <a:solidFill>
                  <a:schemeClr val="bg1"/>
                </a:solidFill>
              </a:rPr>
            </a:br>
            <a:r>
              <a:rPr lang="ru-RU" sz="4000" b="1" i="1" dirty="0">
                <a:solidFill>
                  <a:schemeClr val="bg1"/>
                </a:solidFill>
              </a:rPr>
              <a:t>свой на вратах [Царьграда] в знак победы.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равюра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540067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451725" y="862013"/>
            <a:ext cx="458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endParaRPr lang="ru-RU" sz="18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7588" y="2276475"/>
            <a:ext cx="30464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</a:rPr>
              <a:t>Смерть Олега.</a:t>
            </a:r>
          </a:p>
          <a:p>
            <a:endParaRPr lang="ru-RU" sz="2400" b="1" i="1">
              <a:solidFill>
                <a:schemeClr val="bg1"/>
              </a:solidFill>
            </a:endParaRPr>
          </a:p>
          <a:p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 b="1" i="1">
                <a:solidFill>
                  <a:schemeClr val="bg1"/>
                </a:solidFill>
              </a:rPr>
              <a:t>Гравюра</a:t>
            </a:r>
          </a:p>
          <a:p>
            <a:r>
              <a:rPr lang="ru-RU" sz="2400" b="1" i="1">
                <a:solidFill>
                  <a:schemeClr val="bg1"/>
                </a:solidFill>
              </a:rPr>
              <a:t>Б. Чорикова. XIX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92138" y="65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9388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dist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8313" y="6381750"/>
            <a:ext cx="8151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</a:rPr>
              <a:t>Иллюстрация В.М. Васнецова к поэме А.С. Пушкина «Песнь о Вещем Олеге»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175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Летописи</vt:lpstr>
      <vt:lpstr>Презентация PowerPoint</vt:lpstr>
      <vt:lpstr>   Поход Олега на Царьград. Миниатюра  летописи. ХV в. </vt:lpstr>
      <vt:lpstr>  Олег подступает под Царьград.  Миниатюра летописи. XV в.  </vt:lpstr>
      <vt:lpstr>   Заключение договора Олега с греками. Миниатюра  летописи. ХV в. </vt:lpstr>
      <vt:lpstr>  Олег повесил щит свой на вратах [Царьграда] в знак победы.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Жития</vt:lpstr>
      <vt:lpstr>Сергий Радонежский (Варфоломей).</vt:lpstr>
      <vt:lpstr>Нестеров М.В. «Святое видение отроку Варфоломею». 1890</vt:lpstr>
      <vt:lpstr>Н. Рерих « Сергий Строитель».</vt:lpstr>
      <vt:lpstr>Многие жития могут служить источниками исторических сведений.</vt:lpstr>
      <vt:lpstr>Житие Сергия Радонежского говорит об основании Троице-Сергиевой  лавры.</vt:lpstr>
      <vt:lpstr>Троице-Сергиева лавра. Современный вид. Город Сергиев Посад.</vt:lpstr>
      <vt:lpstr>Презентация PowerPoint</vt:lpstr>
      <vt:lpstr>Презентация PowerPoint</vt:lpstr>
      <vt:lpstr>Ссылки на сайты: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</dc:creator>
  <cp:lastModifiedBy>Microsoft</cp:lastModifiedBy>
  <cp:revision>14</cp:revision>
  <dcterms:created xsi:type="dcterms:W3CDTF">2011-09-06T16:48:36Z</dcterms:created>
  <dcterms:modified xsi:type="dcterms:W3CDTF">2015-09-20T17:14:02Z</dcterms:modified>
</cp:coreProperties>
</file>