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76" r:id="rId4"/>
    <p:sldId id="258" r:id="rId5"/>
    <p:sldId id="280" r:id="rId6"/>
    <p:sldId id="257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72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6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0397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626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771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56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58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84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27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2502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31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535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7F3CC-6003-4557-AE78-549499CAC79E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B46D9A-A51C-4AF8-9680-F244EDF2FF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73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dic.academic.ru/dic.nsf/dic_fwords/38738/%D0%9A%D0%A0%D0%98%D0%9F%D0%A2%D0%9E%D0%93%D0%A0%D0%90%D0%A4%D0%98%D0%AF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764704"/>
            <a:ext cx="582067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hlinkClick r:id="rId2"/>
              </a:rPr>
              <a:t>КРИПТОГРАФИЯ</a:t>
            </a:r>
            <a:r>
              <a:rPr lang="ru-RU" sz="2000" dirty="0" smtClean="0">
                <a:solidFill>
                  <a:srgbClr val="7030A0"/>
                </a:solidFill>
              </a:rPr>
              <a:t> </a:t>
            </a:r>
            <a:r>
              <a:rPr lang="ru-RU" sz="2000" dirty="0" smtClean="0"/>
              <a:t>— (греч., от </a:t>
            </a:r>
            <a:r>
              <a:rPr lang="ru-RU" sz="2000" dirty="0" err="1" smtClean="0"/>
              <a:t>kryptos</a:t>
            </a:r>
            <a:r>
              <a:rPr lang="ru-RU" sz="2000" dirty="0" smtClean="0"/>
              <a:t> тайный, и </a:t>
            </a:r>
            <a:r>
              <a:rPr lang="ru-RU" sz="2000" dirty="0" err="1" smtClean="0"/>
              <a:t>grapho</a:t>
            </a:r>
            <a:r>
              <a:rPr lang="ru-RU" sz="2000" dirty="0" smtClean="0"/>
              <a:t> пишу). Писание условными знаками (шифрованное), известное только тем лицам, которые получают особый для чтения ключ. Словарь иностранных слов, вошедших в состав русского языка. </a:t>
            </a:r>
          </a:p>
          <a:p>
            <a:pPr algn="r"/>
            <a:r>
              <a:rPr lang="ru-RU" sz="2000" dirty="0" err="1" smtClean="0"/>
              <a:t>Чудинов</a:t>
            </a:r>
            <a:r>
              <a:rPr lang="ru-RU" sz="2000" dirty="0" smtClean="0"/>
              <a:t> А.Н., 1910.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96344" y="2956882"/>
            <a:ext cx="66602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rgbClr val="3333FF"/>
                </a:solidFill>
              </a:rPr>
              <a:t>Криптографы</a:t>
            </a:r>
            <a:r>
              <a:rPr lang="ru-RU" sz="2000" dirty="0" smtClean="0"/>
              <a:t> - специалисты в области криптографии.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131840" y="116632"/>
            <a:ext cx="57150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Криптография — одна из старейших наук, ее история насчитывает несколько тысяч лет.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1358" y="3325048"/>
            <a:ext cx="85011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Качества, которыми должен обладать </a:t>
            </a:r>
            <a:r>
              <a:rPr lang="ru-RU" b="1" dirty="0" err="1" smtClean="0"/>
              <a:t>криптограф</a:t>
            </a:r>
            <a:r>
              <a:rPr lang="ru-RU" b="1" dirty="0" smtClean="0"/>
              <a:t>:</a:t>
            </a:r>
            <a:endParaRPr lang="ru-RU" dirty="0" smtClean="0"/>
          </a:p>
          <a:p>
            <a:r>
              <a:rPr lang="ru-RU" dirty="0" smtClean="0"/>
              <a:t>- усидчивость;</a:t>
            </a:r>
          </a:p>
          <a:p>
            <a:r>
              <a:rPr lang="ru-RU" dirty="0" smtClean="0"/>
              <a:t>- грамотность;</a:t>
            </a:r>
          </a:p>
          <a:p>
            <a:r>
              <a:rPr lang="ru-RU" dirty="0" smtClean="0"/>
              <a:t>- ответственность; </a:t>
            </a:r>
          </a:p>
          <a:p>
            <a:r>
              <a:rPr lang="ru-RU" dirty="0" smtClean="0"/>
              <a:t>- внимательность;</a:t>
            </a:r>
          </a:p>
          <a:p>
            <a:r>
              <a:rPr lang="ru-RU" dirty="0" smtClean="0"/>
              <a:t>- широкий кругозор;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логика.</a:t>
            </a:r>
          </a:p>
          <a:p>
            <a:endParaRPr lang="ru-RU" dirty="0" smtClean="0"/>
          </a:p>
          <a:p>
            <a:r>
              <a:rPr lang="ru-RU" dirty="0" smtClean="0"/>
              <a:t>Профессию </a:t>
            </a:r>
            <a:r>
              <a:rPr lang="ru-RU" dirty="0" err="1" smtClean="0"/>
              <a:t>криптографа</a:t>
            </a:r>
            <a:r>
              <a:rPr lang="ru-RU" dirty="0" smtClean="0"/>
              <a:t> можно освоить в Академии федеральной службы безопасности Российской Федерации. Институте криптографии, связи и информатики.</a:t>
            </a:r>
          </a:p>
          <a:p>
            <a:r>
              <a:rPr lang="ru-RU" dirty="0" smtClean="0"/>
              <a:t>Места работы </a:t>
            </a:r>
            <a:r>
              <a:rPr lang="ru-RU" dirty="0" err="1" smtClean="0"/>
              <a:t>криптографа</a:t>
            </a:r>
            <a:r>
              <a:rPr lang="ru-RU" dirty="0" smtClean="0"/>
              <a:t> - службы обеспечения информационной безопасности.</a:t>
            </a:r>
          </a:p>
        </p:txBody>
      </p:sp>
      <p:pic>
        <p:nvPicPr>
          <p:cNvPr id="3" name="Picture 2" descr="http://liceum9.ru/knopka/wp-content/uploads/2013/10/1176235811_21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84" y="332656"/>
            <a:ext cx="2797780" cy="2533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152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86220"/>
            <a:ext cx="8784976" cy="5767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520147"/>
            <a:ext cx="7239527" cy="63378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№8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084" y="928670"/>
            <a:ext cx="9087360" cy="444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№10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14.jpg"/>
          <p:cNvPicPr>
            <a:picLocks noChangeAspect="1"/>
          </p:cNvPicPr>
          <p:nvPr/>
        </p:nvPicPr>
        <p:blipFill rotWithShape="1">
          <a:blip r:embed="rId2" cstate="print"/>
          <a:srcRect l="62224" t="7988" r="5269"/>
          <a:stretch/>
        </p:blipFill>
        <p:spPr>
          <a:xfrm>
            <a:off x="2669458" y="3226336"/>
            <a:ext cx="3774750" cy="359616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0" y="54868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слово по буквам из таблице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именам ячеек. Получившееся слово означает: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информация, размещенная в сети в виде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Web-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Процесс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передачиинформации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Устройство для хранения информации;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Система защиты информации.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80"/>
            <a:ext cx="92011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шифрограмму </a:t>
            </a:r>
          </a:p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ирдзегюсжаоеянп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спользуя магический квадрат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424240"/>
              </p:ext>
            </p:extLst>
          </p:nvPr>
        </p:nvGraphicFramePr>
        <p:xfrm>
          <a:off x="2483768" y="2780928"/>
          <a:ext cx="4104455" cy="3744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8572"/>
                <a:gridCol w="1026605"/>
                <a:gridCol w="1024639"/>
                <a:gridCol w="1024639"/>
              </a:tblGrid>
              <a:tr h="9361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4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spcAft>
                          <a:spcPts val="0"/>
                        </a:spcAft>
                      </a:pPr>
                      <a:r>
                        <a:rPr lang="ru-RU" sz="4000" b="1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4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№11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30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052736"/>
            <a:ext cx="8640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Торопливый мальчик так спешил выполнить задание, что не заметил, что включен режим английских букв. Он напечатал загадки, которые выглядели вот так:</a:t>
            </a:r>
          </a:p>
          <a:p>
            <a:endParaRPr lang="ru-RU" sz="2800" cap="all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Cblbn</a:t>
            </a:r>
            <a:r>
              <a:rPr lang="en-US" sz="2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ltdbwf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ntvybwt</a:t>
            </a:r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rjcf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yf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ekbwt</a:t>
            </a:r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Rnj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yfl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yfvb</a:t>
            </a:r>
            <a:r>
              <a:rPr lang="en-US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ddth</a:t>
            </a:r>
            <a:r>
              <a:rPr lang="ru-RU" sz="2800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</a:t>
            </a:r>
            <a:r>
              <a:rPr lang="en-US" sz="2800" cap="al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yjufvb</a:t>
            </a:r>
            <a:r>
              <a:rPr lang="ru-RU" sz="2800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Напишите ответы на обе загадки, «переведя» с помощью клавиатуры текст.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548680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В 1801 году французский </a:t>
            </a:r>
            <a:r>
              <a:rPr lang="ru-RU" sz="2400" dirty="0" err="1"/>
              <a:t>артиллейристкий</a:t>
            </a:r>
            <a:r>
              <a:rPr lang="ru-RU" sz="2400" dirty="0"/>
              <a:t> офицер </a:t>
            </a:r>
            <a:r>
              <a:rPr lang="ru-RU" sz="2400" dirty="0" err="1"/>
              <a:t>Дпиллон</a:t>
            </a:r>
            <a:r>
              <a:rPr lang="ru-RU" sz="2400" dirty="0"/>
              <a:t> изобрел средство связи корабля с берегом. Изобретение получило название «СЕМАФОР», что в переводе с греческого означало «знак несущий». Современная русская семафорная азбука такова:</a:t>
            </a:r>
          </a:p>
        </p:txBody>
      </p:sp>
      <p:pic>
        <p:nvPicPr>
          <p:cNvPr id="5" name="Рисунок 4" descr="7.jpg"/>
          <p:cNvPicPr/>
          <p:nvPr/>
        </p:nvPicPr>
        <p:blipFill rotWithShape="1">
          <a:blip r:embed="rId2" cstate="print"/>
          <a:srcRect t="22047" b="27559"/>
          <a:stretch/>
        </p:blipFill>
        <p:spPr bwMode="auto">
          <a:xfrm>
            <a:off x="712148" y="2132036"/>
            <a:ext cx="7776864" cy="2885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003535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Расшифруйте переданное слово</a:t>
            </a:r>
            <a:endParaRPr lang="ru-RU" sz="2400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755576" y="5423792"/>
            <a:ext cx="7373371" cy="998890"/>
            <a:chOff x="755576" y="5423792"/>
            <a:chExt cx="7373371" cy="998890"/>
          </a:xfrm>
        </p:grpSpPr>
        <p:pic>
          <p:nvPicPr>
            <p:cNvPr id="7" name="Рисунок 6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48" t="23779" r="84756" b="63139"/>
            <a:stretch/>
          </p:blipFill>
          <p:spPr bwMode="auto">
            <a:xfrm>
              <a:off x="2123728" y="5423792"/>
              <a:ext cx="763094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Рисунок 7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08" t="39225" r="42452" b="47693"/>
            <a:stretch/>
          </p:blipFill>
          <p:spPr bwMode="auto">
            <a:xfrm>
              <a:off x="755576" y="5550199"/>
              <a:ext cx="1037026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Рисунок 8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17" t="39225" r="34546" b="47693"/>
            <a:stretch/>
          </p:blipFill>
          <p:spPr bwMode="auto">
            <a:xfrm>
              <a:off x="3150336" y="5507462"/>
              <a:ext cx="906966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Рисунок 9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99" t="40328" r="52899" b="47694"/>
            <a:stretch/>
          </p:blipFill>
          <p:spPr bwMode="auto">
            <a:xfrm>
              <a:off x="4362314" y="5550199"/>
              <a:ext cx="720508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Рисунок 10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399" t="40328" r="52899" b="47694"/>
            <a:stretch/>
          </p:blipFill>
          <p:spPr bwMode="auto">
            <a:xfrm>
              <a:off x="6372200" y="5558682"/>
              <a:ext cx="720508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Рисунок 11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446" t="25820" r="66171" b="62827"/>
            <a:stretch/>
          </p:blipFill>
          <p:spPr bwMode="auto">
            <a:xfrm>
              <a:off x="5142698" y="5558682"/>
              <a:ext cx="1008251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Рисунок 12" descr="7.jpg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379" t="25820" r="42981" b="62827"/>
            <a:stretch/>
          </p:blipFill>
          <p:spPr bwMode="auto">
            <a:xfrm>
              <a:off x="7308304" y="5558682"/>
              <a:ext cx="820643" cy="8640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764704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человек придумывает для себя подпись – особый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каллиграфический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рисунок, отражающий его индивидуальность. Расшифруйте подпись, составленную из букв имени.</a:t>
            </a:r>
          </a:p>
        </p:txBody>
      </p:sp>
      <p:pic>
        <p:nvPicPr>
          <p:cNvPr id="5" name="Рисунок 4" descr="6.jpg"/>
          <p:cNvPicPr/>
          <p:nvPr/>
        </p:nvPicPr>
        <p:blipFill rotWithShape="1">
          <a:blip r:embed="rId2" cstate="print"/>
          <a:srcRect l="3037" t="26572" r="2817" b="3042"/>
          <a:stretch/>
        </p:blipFill>
        <p:spPr bwMode="auto">
          <a:xfrm>
            <a:off x="1591092" y="2724602"/>
            <a:ext cx="6077252" cy="380074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92696"/>
            <a:ext cx="918645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Переставив буквы в слове,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превратите: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старинное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средство передвижения в самое современное;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вкусную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булочку в лодку;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грызуна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породистую лошадь;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еловый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лес в металл;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материю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геометрическое тело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 в форме: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Слово-слово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Слово-слово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Слово-слово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Слово-слово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Слово-слово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398" y="620688"/>
            <a:ext cx="90364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шифровки каждой буквы слова используются двузначные числа. Известно, что буква «К» закодирована числом 15. Среди слов «торт», «ёжик», «станок», «радуга» есть слова, кодируемые последовательностью цифр: 35291815, 303113241115. Какая последовательность цифр является кодом слова «Китёнок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»?</a:t>
            </a: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/>
              <a:t>А) 151831241115   </a:t>
            </a:r>
            <a:r>
              <a:rPr lang="ru-RU" sz="2800" dirty="0" smtClean="0"/>
              <a:t>Б</a:t>
            </a:r>
            <a:r>
              <a:rPr lang="ru-RU" sz="2800" dirty="0"/>
              <a:t>) 15181211243515  </a:t>
            </a:r>
            <a:r>
              <a:rPr lang="ru-RU" sz="2800" dirty="0" smtClean="0"/>
              <a:t>В</a:t>
            </a:r>
            <a:r>
              <a:rPr lang="ru-RU" sz="2800" dirty="0"/>
              <a:t>) 15183135241115</a:t>
            </a:r>
          </a:p>
          <a:p>
            <a:r>
              <a:rPr lang="ru-RU" sz="2800" dirty="0"/>
              <a:t>Г) 151831153524  </a:t>
            </a:r>
            <a:r>
              <a:rPr lang="ru-RU" sz="2800" dirty="0" smtClean="0"/>
              <a:t>  </a:t>
            </a:r>
            <a:r>
              <a:rPr lang="ru-RU" sz="2800" dirty="0"/>
              <a:t>Д) 15181135243015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букву правильного числа.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476672"/>
            <a:ext cx="86335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Путалкин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составил задание и, как всегда, запутал его и запутался сам. Разгадайте, как прочитать это задание, и выполните его.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зарисуйте на листочке.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Проверка связи))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 rotWithShape="1">
          <a:blip r:embed="rId2" cstate="print"/>
          <a:srcRect t="19390"/>
          <a:stretch/>
        </p:blipFill>
        <p:spPr>
          <a:xfrm>
            <a:off x="2167379" y="2276872"/>
            <a:ext cx="5357836" cy="452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18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№17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836712"/>
            <a:ext cx="874846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литературную шифровку - шараду: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стенки светит первый слог,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Наездник мчится на втором,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третий (кто б подумать мог?)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славянской азбуке найдём.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в целом неприятен он,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преследует закон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 запишите.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№18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908720"/>
            <a:ext cx="89289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Запишите такое </a:t>
            </a:r>
            <a:r>
              <a:rPr lang="ru-RU" sz="2800" dirty="0"/>
              <a:t>слово, которое бы также служило концом слова для букв, стоящих спереди, и началом слова для букв, стоящих </a:t>
            </a:r>
            <a:r>
              <a:rPr lang="ru-RU" sz="2800" dirty="0" smtClean="0"/>
              <a:t>сзади.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517722"/>
              </p:ext>
            </p:extLst>
          </p:nvPr>
        </p:nvGraphicFramePr>
        <p:xfrm>
          <a:off x="324480" y="3285120"/>
          <a:ext cx="8568000" cy="1224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4000"/>
                <a:gridCol w="1224000"/>
                <a:gridCol w="1224000"/>
                <a:gridCol w="1224000"/>
                <a:gridCol w="1224000"/>
                <a:gridCol w="1224000"/>
                <a:gridCol w="1224000"/>
              </a:tblGrid>
              <a:tr h="12240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С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О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Е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0" dirty="0">
                          <a:solidFill>
                            <a:schemeClr val="tx1"/>
                          </a:solidFill>
                          <a:effectLst/>
                        </a:rPr>
                        <a:t>Ц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№19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1660" y="1124744"/>
            <a:ext cx="87849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Шифр «Перестановки»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Кодирование осуществляется перестановкой букв в слове по одному и тому же правилу.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правило перестановки, восстановив слова: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ЛПТАЖЁ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АБКНМОТА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РКДЕТИ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РТНААЗЦКЯИ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№20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13.jpg"/>
          <p:cNvPicPr>
            <a:picLocks noChangeAspect="1"/>
          </p:cNvPicPr>
          <p:nvPr/>
        </p:nvPicPr>
        <p:blipFill rotWithShape="1">
          <a:blip r:embed="rId2" cstate="print"/>
          <a:srcRect r="47631"/>
          <a:stretch/>
        </p:blipFill>
        <p:spPr>
          <a:xfrm>
            <a:off x="152606" y="1340768"/>
            <a:ext cx="6090951" cy="4076577"/>
          </a:xfrm>
          <a:prstGeom prst="rect">
            <a:avLst/>
          </a:prstGeom>
        </p:spPr>
      </p:pic>
      <p:pic>
        <p:nvPicPr>
          <p:cNvPr id="7" name="Рисунок 6" descr="13.jpg"/>
          <p:cNvPicPr>
            <a:picLocks noChangeAspect="1"/>
          </p:cNvPicPr>
          <p:nvPr/>
        </p:nvPicPr>
        <p:blipFill rotWithShape="1">
          <a:blip r:embed="rId2" cstate="print"/>
          <a:srcRect l="51727" r="27962"/>
          <a:stretch/>
        </p:blipFill>
        <p:spPr>
          <a:xfrm>
            <a:off x="7020272" y="-14156"/>
            <a:ext cx="1755058" cy="3028660"/>
          </a:xfrm>
          <a:prstGeom prst="rect">
            <a:avLst/>
          </a:prstGeom>
        </p:spPr>
      </p:pic>
      <p:pic>
        <p:nvPicPr>
          <p:cNvPr id="6" name="Рисунок 5" descr="13.jpg"/>
          <p:cNvPicPr>
            <a:picLocks noChangeAspect="1"/>
          </p:cNvPicPr>
          <p:nvPr/>
        </p:nvPicPr>
        <p:blipFill rotWithShape="1">
          <a:blip r:embed="rId2" cstate="print"/>
          <a:srcRect l="72103"/>
          <a:stretch/>
        </p:blipFill>
        <p:spPr>
          <a:xfrm>
            <a:off x="6014308" y="2348880"/>
            <a:ext cx="303756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.jpg"/>
          <p:cNvPicPr>
            <a:picLocks noChangeAspect="1"/>
          </p:cNvPicPr>
          <p:nvPr/>
        </p:nvPicPr>
        <p:blipFill rotWithShape="1">
          <a:blip r:embed="rId2" cstate="print"/>
          <a:srcRect r="20597" b="33781"/>
          <a:stretch/>
        </p:blipFill>
        <p:spPr>
          <a:xfrm>
            <a:off x="4204994" y="2708920"/>
            <a:ext cx="4543470" cy="378279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697" y="750183"/>
            <a:ext cx="828092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Соберите слово по адресам ячеек. Что оно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информационный процесс;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отражение реального объекта;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компьютерное устройство;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мобильное устройство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ЗАПИШИТЕ НОМЕР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ОТВЕТА!!!!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№1</a:t>
            </a:r>
            <a:endParaRPr lang="ru-RU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4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№2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0282" y="260648"/>
            <a:ext cx="634007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8575">
                  <a:solidFill>
                    <a:srgbClr val="002060"/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Шифр Цезаря</a:t>
            </a:r>
            <a:endParaRPr lang="ru-RU" sz="8000" b="1" cap="none" spc="0" dirty="0">
              <a:ln w="28575">
                <a:solidFill>
                  <a:srgbClr val="002060"/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1844824"/>
            <a:ext cx="920116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4000" b="1" dirty="0" smtClean="0">
                <a:solidFill>
                  <a:srgbClr val="000099"/>
                </a:solidFill>
                <a:latin typeface="Times New Roman" pitchFamily="18" charset="0"/>
              </a:rPr>
              <a:t>Исходный алфавит: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АБВГДЕЁЖЗИЙКЛМНОПРСТУФХЦЧШЩЪЫЬЭЮЯ</a:t>
            </a:r>
            <a:endParaRPr lang="ru-RU" altLang="ru-RU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3789040"/>
            <a:ext cx="9201160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400" b="1" dirty="0" smtClean="0">
                <a:solidFill>
                  <a:srgbClr val="000099"/>
                </a:solidFill>
                <a:latin typeface="Times New Roman" pitchFamily="18" charset="0"/>
              </a:rPr>
              <a:t>Пример: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5400" b="1" dirty="0" smtClean="0">
                <a:solidFill>
                  <a:srgbClr val="CC3300"/>
                </a:solidFill>
                <a:latin typeface="Times New Roman" pitchFamily="18" charset="0"/>
              </a:rPr>
              <a:t>Мама - ЙЭЙЭ </a:t>
            </a:r>
            <a:endParaRPr lang="ru-RU" altLang="ru-RU" sz="48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505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№3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8680"/>
            <a:ext cx="92011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шифрограмму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зашифрованную шифром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Цезаря</a:t>
            </a:r>
          </a:p>
          <a:p>
            <a:pPr algn="ctr"/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Схосйлыя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жзря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ефз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жзфвхя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кгхврзхфв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36512" y="4712716"/>
            <a:ext cx="9201160" cy="102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</a:rPr>
              <a:t>Исходный алфавит:</a:t>
            </a: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endParaRPr lang="ru-RU" altLang="ru-RU" sz="2400" b="1" dirty="0" smtClean="0">
              <a:solidFill>
                <a:srgbClr val="000099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АБВГДЕЁЖЗИЙКЛМНОПРСТУФХЦЧШЩЪЫЬЭЮЯ</a:t>
            </a:r>
            <a:endParaRPr lang="ru-RU" altLang="ru-RU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№4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4096" y="692696"/>
            <a:ext cx="8712968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 b="1" dirty="0" smtClean="0">
                <a:latin typeface="Times New Roman" pitchFamily="18" charset="0"/>
              </a:rPr>
              <a:t>Шифр «</a:t>
            </a:r>
            <a:r>
              <a:rPr lang="ru-RU" altLang="ru-RU" sz="3200" b="1" dirty="0" err="1" smtClean="0">
                <a:latin typeface="Times New Roman" pitchFamily="18" charset="0"/>
              </a:rPr>
              <a:t>Виженера</a:t>
            </a:r>
            <a:r>
              <a:rPr lang="ru-RU" altLang="ru-RU" sz="3200" b="1" dirty="0" smtClean="0">
                <a:latin typeface="Times New Roman" pitchFamily="18" charset="0"/>
              </a:rPr>
              <a:t>»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3200" dirty="0" smtClean="0">
                <a:latin typeface="Times New Roman" pitchFamily="18" charset="0"/>
              </a:rPr>
              <a:t>Этот шифр представляет собой шифр Цезаря с переменной величиной сдвига. Величину сдвига задают ключевым словом. Например ключевое слово ВАЗА означает следующую последовательность сдвигов букв исходного текста: 3,1,9,1,3,1,9,1 и т.д.</a:t>
            </a:r>
            <a:endParaRPr lang="ru-RU" altLang="ru-RU" sz="3200" dirty="0">
              <a:latin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284984"/>
            <a:ext cx="92011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Расшифруйте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шифрограмму </a:t>
            </a:r>
          </a:p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зашифрованную шифром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Виженера</a:t>
            </a:r>
            <a:endPara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err="1" smtClean="0"/>
              <a:t>Нссрхплсгса</a:t>
            </a:r>
            <a:endParaRPr lang="ru-RU" sz="4800" b="1" dirty="0" smtClean="0"/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ключевым словом «Ваза»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6160309"/>
            <a:ext cx="9201160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800" b="1" dirty="0" smtClean="0">
                <a:solidFill>
                  <a:srgbClr val="CC3300"/>
                </a:solidFill>
                <a:latin typeface="Times New Roman" pitchFamily="18" charset="0"/>
              </a:rPr>
              <a:t>АБВГДЕЁЖЗИЙКЛМНОПРСТУФХЦЧШЩЪЫЬЭЮЯ</a:t>
            </a:r>
            <a:endParaRPr lang="ru-RU" altLang="ru-RU" sz="2400" b="1" dirty="0">
              <a:solidFill>
                <a:srgbClr val="CC33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№5</a:t>
            </a:r>
            <a:endParaRPr lang="ru-RU" sz="4000" b="1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2.jpg"/>
          <p:cNvPicPr>
            <a:picLocks noChangeAspect="1"/>
          </p:cNvPicPr>
          <p:nvPr/>
        </p:nvPicPr>
        <p:blipFill rotWithShape="1">
          <a:blip r:embed="rId2" cstate="print"/>
          <a:srcRect l="2305" t="25849" r="1815"/>
          <a:stretch/>
        </p:blipFill>
        <p:spPr>
          <a:xfrm>
            <a:off x="1403648" y="2430480"/>
            <a:ext cx="6696744" cy="4256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-57160" y="713748"/>
            <a:ext cx="92011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Прочитайте название литературного произведения, читая сверху-вниз с самого верхнего листа самой высокой ветки. Затем листья следующей ветки, расположенной ниже и т.д.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Кто является автором этого произведения?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689"/>
            <a:ext cx="92011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Задание №6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4868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слова, зашифрованные числами в шифровке 1. Используйте при этом таблицу 1. Каждое число в шифровке является произведением некоторых чисел, стоящих по вертикали и горизонтали таблицы. Замените каждое число в шифровке буквой, которая стоит на пресечении столбца и строки умножаемых чисел.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9804"/>
              </p:ext>
            </p:extLst>
          </p:nvPr>
        </p:nvGraphicFramePr>
        <p:xfrm>
          <a:off x="395536" y="3717032"/>
          <a:ext cx="2736304" cy="2808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4076"/>
                <a:gridCol w="684076"/>
                <a:gridCol w="684076"/>
                <a:gridCol w="684076"/>
              </a:tblGrid>
              <a:tr h="70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20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32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3528" y="3222775"/>
            <a:ext cx="18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149080"/>
            <a:ext cx="56166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Шифровка 1</a:t>
            </a: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8 … 10 … 2 … 35 …</a:t>
            </a:r>
          </a:p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28 … 30 … 7 … 10 … 24 …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784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812</Words>
  <Application>Microsoft Office PowerPoint</Application>
  <PresentationFormat>Экран (4:3)</PresentationFormat>
  <Paragraphs>164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PeskiSchool</dc:creator>
  <cp:lastModifiedBy>PeskiSchool</cp:lastModifiedBy>
  <cp:revision>49</cp:revision>
  <dcterms:created xsi:type="dcterms:W3CDTF">2015-04-05T17:35:30Z</dcterms:created>
  <dcterms:modified xsi:type="dcterms:W3CDTF">2015-10-11T16:26:58Z</dcterms:modified>
</cp:coreProperties>
</file>