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303" r:id="rId4"/>
    <p:sldId id="304" r:id="rId5"/>
    <p:sldId id="305" r:id="rId6"/>
    <p:sldId id="270" r:id="rId7"/>
    <p:sldId id="306" r:id="rId8"/>
    <p:sldId id="307" r:id="rId9"/>
    <p:sldId id="257" r:id="rId10"/>
    <p:sldId id="264" r:id="rId11"/>
    <p:sldId id="265" r:id="rId12"/>
    <p:sldId id="301" r:id="rId13"/>
    <p:sldId id="302" r:id="rId14"/>
    <p:sldId id="295" r:id="rId15"/>
    <p:sldId id="269" r:id="rId16"/>
    <p:sldId id="308" r:id="rId17"/>
    <p:sldId id="271" r:id="rId18"/>
    <p:sldId id="309" r:id="rId19"/>
    <p:sldId id="310" r:id="rId20"/>
    <p:sldId id="272" r:id="rId21"/>
    <p:sldId id="274" r:id="rId22"/>
    <p:sldId id="311" r:id="rId23"/>
    <p:sldId id="275" r:id="rId24"/>
    <p:sldId id="276" r:id="rId25"/>
    <p:sldId id="279" r:id="rId26"/>
    <p:sldId id="312" r:id="rId27"/>
    <p:sldId id="281" r:id="rId28"/>
    <p:sldId id="313" r:id="rId29"/>
    <p:sldId id="282" r:id="rId30"/>
    <p:sldId id="314" r:id="rId31"/>
    <p:sldId id="315" r:id="rId32"/>
    <p:sldId id="316" r:id="rId33"/>
    <p:sldId id="283" r:id="rId34"/>
    <p:sldId id="284" r:id="rId35"/>
    <p:sldId id="286" r:id="rId36"/>
    <p:sldId id="287" r:id="rId37"/>
    <p:sldId id="290" r:id="rId38"/>
    <p:sldId id="291" r:id="rId39"/>
    <p:sldId id="318" r:id="rId40"/>
    <p:sldId id="319" r:id="rId41"/>
    <p:sldId id="317" r:id="rId42"/>
    <p:sldId id="320" r:id="rId43"/>
    <p:sldId id="294" r:id="rId44"/>
    <p:sldId id="321" r:id="rId45"/>
    <p:sldId id="322" r:id="rId46"/>
    <p:sldId id="323" r:id="rId47"/>
    <p:sldId id="324" r:id="rId48"/>
    <p:sldId id="29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128</c:v>
                </c:pt>
                <c:pt idx="1">
                  <c:v>128</c:v>
                </c:pt>
                <c:pt idx="2">
                  <c:v>128</c:v>
                </c:pt>
                <c:pt idx="3">
                  <c:v>128</c:v>
                </c:pt>
                <c:pt idx="4">
                  <c:v>128</c:v>
                </c:pt>
                <c:pt idx="5">
                  <c:v>128</c:v>
                </c:pt>
                <c:pt idx="6">
                  <c:v>128</c:v>
                </c:pt>
                <c:pt idx="7">
                  <c:v>128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104</c:v>
                </c:pt>
                <c:pt idx="1">
                  <c:v>104</c:v>
                </c:pt>
                <c:pt idx="2">
                  <c:v>104</c:v>
                </c:pt>
                <c:pt idx="3">
                  <c:v>104</c:v>
                </c:pt>
                <c:pt idx="4">
                  <c:v>104</c:v>
                </c:pt>
                <c:pt idx="5">
                  <c:v>104</c:v>
                </c:pt>
                <c:pt idx="6">
                  <c:v>104</c:v>
                </c:pt>
                <c:pt idx="7">
                  <c:v>104</c:v>
                </c:pt>
                <c:pt idx="8">
                  <c:v>104</c:v>
                </c:pt>
                <c:pt idx="9">
                  <c:v>104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108</c:v>
                </c:pt>
                <c:pt idx="1">
                  <c:v>103</c:v>
                </c:pt>
                <c:pt idx="2">
                  <c:v>102</c:v>
                </c:pt>
                <c:pt idx="3">
                  <c:v>86</c:v>
                </c:pt>
                <c:pt idx="4">
                  <c:v>99</c:v>
                </c:pt>
                <c:pt idx="5">
                  <c:v>109</c:v>
                </c:pt>
                <c:pt idx="6">
                  <c:v>100</c:v>
                </c:pt>
                <c:pt idx="7">
                  <c:v>115</c:v>
                </c:pt>
                <c:pt idx="8">
                  <c:v>112</c:v>
                </c:pt>
                <c:pt idx="9">
                  <c:v>103</c:v>
                </c:pt>
              </c:numCache>
            </c:numRef>
          </c:val>
        </c:ser>
        <c:marker val="1"/>
        <c:axId val="68514944"/>
        <c:axId val="68516480"/>
      </c:lineChart>
      <c:catAx>
        <c:axId val="68514944"/>
        <c:scaling>
          <c:orientation val="minMax"/>
        </c:scaling>
        <c:axPos val="b"/>
        <c:tickLblPos val="nextTo"/>
        <c:crossAx val="68516480"/>
        <c:crosses val="autoZero"/>
        <c:auto val="1"/>
        <c:lblAlgn val="ctr"/>
        <c:lblOffset val="100"/>
      </c:catAx>
      <c:valAx>
        <c:axId val="68516480"/>
        <c:scaling>
          <c:orientation val="minMax"/>
        </c:scaling>
        <c:axPos val="l"/>
        <c:majorGridlines/>
        <c:numFmt formatCode="General" sourceLinked="1"/>
        <c:tickLblPos val="nextTo"/>
        <c:crossAx val="685149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36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marker val="1"/>
        <c:axId val="68636672"/>
        <c:axId val="68640128"/>
      </c:lineChart>
      <c:catAx>
        <c:axId val="68636672"/>
        <c:scaling>
          <c:orientation val="minMax"/>
        </c:scaling>
        <c:axPos val="b"/>
        <c:tickLblPos val="nextTo"/>
        <c:crossAx val="68640128"/>
        <c:crosses val="autoZero"/>
        <c:auto val="1"/>
        <c:lblAlgn val="ctr"/>
        <c:lblOffset val="100"/>
      </c:catAx>
      <c:valAx>
        <c:axId val="68640128"/>
        <c:scaling>
          <c:orientation val="minMax"/>
        </c:scaling>
        <c:axPos val="l"/>
        <c:majorGridlines/>
        <c:numFmt formatCode="General" sourceLinked="1"/>
        <c:tickLblPos val="nextTo"/>
        <c:crossAx val="68636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ДХИ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ДХИ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ДХИ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marker val="1"/>
        <c:axId val="122617216"/>
        <c:axId val="122753024"/>
      </c:lineChart>
      <c:catAx>
        <c:axId val="122617216"/>
        <c:scaling>
          <c:orientation val="minMax"/>
        </c:scaling>
        <c:axPos val="b"/>
        <c:tickLblPos val="nextTo"/>
        <c:crossAx val="122753024"/>
        <c:crosses val="autoZero"/>
        <c:auto val="1"/>
        <c:lblAlgn val="ctr"/>
        <c:lblOffset val="100"/>
      </c:catAx>
      <c:valAx>
        <c:axId val="122753024"/>
        <c:scaling>
          <c:orientation val="minMax"/>
        </c:scaling>
        <c:axPos val="l"/>
        <c:majorGridlines/>
        <c:numFmt formatCode="General" sourceLinked="1"/>
        <c:tickLblPos val="nextTo"/>
        <c:crossAx val="1226172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Амарант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Амарант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Амарант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marker val="1"/>
        <c:axId val="122831616"/>
        <c:axId val="122833152"/>
      </c:lineChart>
      <c:catAx>
        <c:axId val="122831616"/>
        <c:scaling>
          <c:orientation val="minMax"/>
        </c:scaling>
        <c:axPos val="b"/>
        <c:tickLblPos val="nextTo"/>
        <c:crossAx val="122833152"/>
        <c:crosses val="autoZero"/>
        <c:auto val="1"/>
        <c:lblAlgn val="ctr"/>
        <c:lblOffset val="100"/>
      </c:catAx>
      <c:valAx>
        <c:axId val="122833152"/>
        <c:scaling>
          <c:orientation val="minMax"/>
        </c:scaling>
        <c:axPos val="l"/>
        <c:majorGridlines/>
        <c:numFmt formatCode="General" sourceLinked="1"/>
        <c:tickLblPos val="nextTo"/>
        <c:crossAx val="122831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marker val="1"/>
        <c:axId val="81508992"/>
        <c:axId val="81510784"/>
      </c:lineChart>
      <c:catAx>
        <c:axId val="81508992"/>
        <c:scaling>
          <c:orientation val="minMax"/>
        </c:scaling>
        <c:axPos val="b"/>
        <c:tickLblPos val="nextTo"/>
        <c:crossAx val="81510784"/>
        <c:crosses val="autoZero"/>
        <c:auto val="1"/>
        <c:lblAlgn val="ctr"/>
        <c:lblOffset val="100"/>
      </c:catAx>
      <c:valAx>
        <c:axId val="81510784"/>
        <c:scaling>
          <c:orientation val="minMax"/>
        </c:scaling>
        <c:axPos val="l"/>
        <c:majorGridlines/>
        <c:numFmt formatCode="General" sourceLinked="1"/>
        <c:tickLblPos val="nextTo"/>
        <c:crossAx val="81508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marker val="1"/>
        <c:axId val="122851328"/>
        <c:axId val="122852864"/>
      </c:lineChart>
      <c:catAx>
        <c:axId val="122851328"/>
        <c:scaling>
          <c:orientation val="minMax"/>
        </c:scaling>
        <c:axPos val="b"/>
        <c:tickLblPos val="nextTo"/>
        <c:crossAx val="122852864"/>
        <c:crosses val="autoZero"/>
        <c:auto val="1"/>
        <c:lblAlgn val="ctr"/>
        <c:lblOffset val="100"/>
      </c:catAx>
      <c:valAx>
        <c:axId val="122852864"/>
        <c:scaling>
          <c:orientation val="minMax"/>
        </c:scaling>
        <c:axPos val="l"/>
        <c:majorGridlines/>
        <c:numFmt formatCode="General" sourceLinked="1"/>
        <c:tickLblPos val="nextTo"/>
        <c:crossAx val="122851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marker val="1"/>
        <c:axId val="122874880"/>
        <c:axId val="122880768"/>
      </c:lineChart>
      <c:catAx>
        <c:axId val="122874880"/>
        <c:scaling>
          <c:orientation val="minMax"/>
        </c:scaling>
        <c:axPos val="b"/>
        <c:tickLblPos val="nextTo"/>
        <c:crossAx val="122880768"/>
        <c:crosses val="autoZero"/>
        <c:auto val="1"/>
        <c:lblAlgn val="ctr"/>
        <c:lblOffset val="100"/>
      </c:catAx>
      <c:valAx>
        <c:axId val="122880768"/>
        <c:scaling>
          <c:orientation val="minMax"/>
        </c:scaling>
        <c:axPos val="l"/>
        <c:majorGridlines/>
        <c:numFmt formatCode="General" sourceLinked="1"/>
        <c:tickLblPos val="nextTo"/>
        <c:crossAx val="122874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количество баллов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Коэф.эффективности 2014-2015 г.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63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Коэф. Эффективности 2013-2014 уч. Г.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37.5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marker val="1"/>
        <c:axId val="126514688"/>
        <c:axId val="126516224"/>
      </c:lineChart>
      <c:catAx>
        <c:axId val="126514688"/>
        <c:scaling>
          <c:orientation val="minMax"/>
        </c:scaling>
        <c:axPos val="b"/>
        <c:tickLblPos val="nextTo"/>
        <c:crossAx val="126516224"/>
        <c:crosses val="autoZero"/>
        <c:auto val="1"/>
        <c:lblAlgn val="ctr"/>
        <c:lblOffset val="100"/>
      </c:catAx>
      <c:valAx>
        <c:axId val="126516224"/>
        <c:scaling>
          <c:orientation val="minMax"/>
        </c:scaling>
        <c:axPos val="l"/>
        <c:majorGridlines/>
        <c:numFmt formatCode="General" sourceLinked="1"/>
        <c:tickLblPos val="nextTo"/>
        <c:crossAx val="1265146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коэф.эффективности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ДХШ</c:v>
                </c:pt>
                <c:pt idx="1">
                  <c:v>ДШИ</c:v>
                </c:pt>
                <c:pt idx="2">
                  <c:v>Прометей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81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 в рейтинге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ДХШ</c:v>
                </c:pt>
                <c:pt idx="1">
                  <c:v>ДШИ</c:v>
                </c:pt>
                <c:pt idx="2">
                  <c:v>Прометей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ylinder"/>
        <c:axId val="77506816"/>
        <c:axId val="84312832"/>
        <c:axId val="0"/>
      </c:bar3DChart>
      <c:catAx>
        <c:axId val="77506816"/>
        <c:scaling>
          <c:orientation val="minMax"/>
        </c:scaling>
        <c:axPos val="b"/>
        <c:tickLblPos val="nextTo"/>
        <c:crossAx val="84312832"/>
        <c:crosses val="autoZero"/>
        <c:auto val="1"/>
        <c:lblAlgn val="ctr"/>
        <c:lblOffset val="100"/>
      </c:catAx>
      <c:valAx>
        <c:axId val="84312832"/>
        <c:scaling>
          <c:orientation val="minMax"/>
        </c:scaling>
        <c:axPos val="l"/>
        <c:majorGridlines/>
        <c:numFmt formatCode="General" sourceLinked="1"/>
        <c:tickLblPos val="nextTo"/>
        <c:crossAx val="77506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122</c:v>
                </c:pt>
                <c:pt idx="1">
                  <c:v>122</c:v>
                </c:pt>
                <c:pt idx="2">
                  <c:v>122</c:v>
                </c:pt>
                <c:pt idx="3">
                  <c:v>122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107</c:v>
                </c:pt>
                <c:pt idx="1">
                  <c:v>107</c:v>
                </c:pt>
                <c:pt idx="2">
                  <c:v>107</c:v>
                </c:pt>
                <c:pt idx="3">
                  <c:v>107</c:v>
                </c:pt>
                <c:pt idx="4">
                  <c:v>107</c:v>
                </c:pt>
                <c:pt idx="5">
                  <c:v>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115</c:v>
                </c:pt>
                <c:pt idx="1">
                  <c:v>113</c:v>
                </c:pt>
                <c:pt idx="2">
                  <c:v>111</c:v>
                </c:pt>
                <c:pt idx="3">
                  <c:v>98</c:v>
                </c:pt>
                <c:pt idx="4">
                  <c:v>110</c:v>
                </c:pt>
                <c:pt idx="5">
                  <c:v>95</c:v>
                </c:pt>
              </c:numCache>
            </c:numRef>
          </c:val>
        </c:ser>
        <c:marker val="1"/>
        <c:axId val="46134784"/>
        <c:axId val="46158592"/>
      </c:lineChart>
      <c:catAx>
        <c:axId val="46134784"/>
        <c:scaling>
          <c:orientation val="minMax"/>
        </c:scaling>
        <c:axPos val="b"/>
        <c:tickLblPos val="nextTo"/>
        <c:crossAx val="46158592"/>
        <c:crosses val="autoZero"/>
        <c:auto val="1"/>
        <c:lblAlgn val="ctr"/>
        <c:lblOffset val="100"/>
      </c:catAx>
      <c:valAx>
        <c:axId val="46158592"/>
        <c:scaling>
          <c:orientation val="minMax"/>
        </c:scaling>
        <c:axPos val="l"/>
        <c:majorGridlines/>
        <c:numFmt formatCode="General" sourceLinked="1"/>
        <c:tickLblPos val="nextTo"/>
        <c:crossAx val="46134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167</c:v>
                </c:pt>
                <c:pt idx="1">
                  <c:v>167</c:v>
                </c:pt>
                <c:pt idx="2">
                  <c:v>167</c:v>
                </c:pt>
                <c:pt idx="3">
                  <c:v>167</c:v>
                </c:pt>
                <c:pt idx="4">
                  <c:v>167</c:v>
                </c:pt>
                <c:pt idx="5">
                  <c:v>167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</c:v>
                </c:pt>
                <c:pt idx="1">
                  <c:v>76</c:v>
                </c:pt>
                <c:pt idx="2">
                  <c:v>76</c:v>
                </c:pt>
                <c:pt idx="3">
                  <c:v>76</c:v>
                </c:pt>
                <c:pt idx="4">
                  <c:v>76</c:v>
                </c:pt>
                <c:pt idx="5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98</c:v>
                </c:pt>
                <c:pt idx="1">
                  <c:v>53</c:v>
                </c:pt>
                <c:pt idx="2">
                  <c:v>89</c:v>
                </c:pt>
                <c:pt idx="3">
                  <c:v>54</c:v>
                </c:pt>
                <c:pt idx="4">
                  <c:v>98</c:v>
                </c:pt>
                <c:pt idx="5">
                  <c:v>61</c:v>
                </c:pt>
              </c:numCache>
            </c:numRef>
          </c:val>
        </c:ser>
        <c:marker val="1"/>
        <c:axId val="84140032"/>
        <c:axId val="84142336"/>
      </c:lineChart>
      <c:catAx>
        <c:axId val="84140032"/>
        <c:scaling>
          <c:orientation val="minMax"/>
        </c:scaling>
        <c:axPos val="b"/>
        <c:tickLblPos val="nextTo"/>
        <c:crossAx val="84142336"/>
        <c:crosses val="autoZero"/>
        <c:auto val="1"/>
        <c:lblAlgn val="ctr"/>
        <c:lblOffset val="100"/>
      </c:catAx>
      <c:valAx>
        <c:axId val="84142336"/>
        <c:scaling>
          <c:orientation val="minMax"/>
        </c:scaling>
        <c:axPos val="l"/>
        <c:majorGridlines/>
        <c:numFmt formatCode="General" sourceLinked="1"/>
        <c:tickLblPos val="nextTo"/>
        <c:crossAx val="84140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</c:v>
                </c:pt>
                <c:pt idx="8">
                  <c:v>62</c:v>
                </c:pt>
                <c:pt idx="9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36</c:v>
                </c:pt>
                <c:pt idx="1">
                  <c:v>24</c:v>
                </c:pt>
                <c:pt idx="2">
                  <c:v>36</c:v>
                </c:pt>
                <c:pt idx="3">
                  <c:v>26</c:v>
                </c:pt>
                <c:pt idx="4">
                  <c:v>30</c:v>
                </c:pt>
                <c:pt idx="5">
                  <c:v>35</c:v>
                </c:pt>
                <c:pt idx="6">
                  <c:v>33</c:v>
                </c:pt>
                <c:pt idx="7">
                  <c:v>41</c:v>
                </c:pt>
                <c:pt idx="8">
                  <c:v>30</c:v>
                </c:pt>
                <c:pt idx="9">
                  <c:v>22</c:v>
                </c:pt>
              </c:numCache>
            </c:numRef>
          </c:val>
        </c:ser>
        <c:marker val="1"/>
        <c:axId val="92488064"/>
        <c:axId val="92489600"/>
      </c:lineChart>
      <c:catAx>
        <c:axId val="92488064"/>
        <c:scaling>
          <c:orientation val="minMax"/>
        </c:scaling>
        <c:axPos val="b"/>
        <c:tickLblPos val="nextTo"/>
        <c:crossAx val="92489600"/>
        <c:crosses val="autoZero"/>
        <c:auto val="1"/>
        <c:lblAlgn val="ctr"/>
        <c:lblOffset val="100"/>
      </c:catAx>
      <c:valAx>
        <c:axId val="92489600"/>
        <c:scaling>
          <c:orientation val="minMax"/>
        </c:scaling>
        <c:axPos val="l"/>
        <c:majorGridlines/>
        <c:numFmt formatCode="General" sourceLinked="1"/>
        <c:tickLblPos val="nextTo"/>
        <c:crossAx val="92488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</c:v>
                </c:pt>
                <c:pt idx="1">
                  <c:v>8</c:v>
                </c:pt>
                <c:pt idx="2">
                  <c:v>17</c:v>
                </c:pt>
                <c:pt idx="3">
                  <c:v>10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</c:ser>
        <c:marker val="1"/>
        <c:axId val="83494016"/>
        <c:axId val="83674624"/>
      </c:lineChart>
      <c:catAx>
        <c:axId val="83494016"/>
        <c:scaling>
          <c:orientation val="minMax"/>
        </c:scaling>
        <c:axPos val="b"/>
        <c:tickLblPos val="nextTo"/>
        <c:crossAx val="83674624"/>
        <c:crosses val="autoZero"/>
        <c:auto val="1"/>
        <c:lblAlgn val="ctr"/>
        <c:lblOffset val="100"/>
      </c:catAx>
      <c:valAx>
        <c:axId val="83674624"/>
        <c:scaling>
          <c:orientation val="minMax"/>
        </c:scaling>
        <c:axPos val="l"/>
        <c:majorGridlines/>
        <c:numFmt formatCode="General" sourceLinked="1"/>
        <c:tickLblPos val="nextTo"/>
        <c:crossAx val="834940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 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0.67</c:v>
                </c:pt>
                <c:pt idx="1">
                  <c:v>0.67</c:v>
                </c:pt>
                <c:pt idx="2">
                  <c:v>0.67</c:v>
                </c:pt>
                <c:pt idx="3">
                  <c:v>0.67</c:v>
                </c:pt>
                <c:pt idx="4">
                  <c:v>0.67</c:v>
                </c:pt>
                <c:pt idx="5">
                  <c:v>0.67</c:v>
                </c:pt>
              </c:numCache>
            </c:numRef>
          </c:val>
        </c:ser>
        <c:marker val="1"/>
        <c:axId val="126621952"/>
        <c:axId val="126636032"/>
      </c:lineChart>
      <c:catAx>
        <c:axId val="126621952"/>
        <c:scaling>
          <c:orientation val="minMax"/>
        </c:scaling>
        <c:axPos val="b"/>
        <c:tickLblPos val="nextTo"/>
        <c:crossAx val="126636032"/>
        <c:crosses val="autoZero"/>
        <c:auto val="1"/>
        <c:lblAlgn val="ctr"/>
        <c:lblOffset val="100"/>
      </c:catAx>
      <c:valAx>
        <c:axId val="126636032"/>
        <c:scaling>
          <c:orientation val="minMax"/>
        </c:scaling>
        <c:axPos val="l"/>
        <c:majorGridlines/>
        <c:numFmt formatCode="General" sourceLinked="1"/>
        <c:tickLblPos val="nextTo"/>
        <c:crossAx val="126621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93</c:v>
                </c:pt>
                <c:pt idx="5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учреждения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40</c:v>
                </c:pt>
                <c:pt idx="1">
                  <c:v>24</c:v>
                </c:pt>
                <c:pt idx="2">
                  <c:v>48</c:v>
                </c:pt>
                <c:pt idx="3">
                  <c:v>25</c:v>
                </c:pt>
                <c:pt idx="4">
                  <c:v>50</c:v>
                </c:pt>
                <c:pt idx="5">
                  <c:v>33</c:v>
                </c:pt>
              </c:numCache>
            </c:numRef>
          </c:val>
        </c:ser>
        <c:marker val="1"/>
        <c:axId val="126670336"/>
        <c:axId val="126671872"/>
      </c:lineChart>
      <c:catAx>
        <c:axId val="126670336"/>
        <c:scaling>
          <c:orientation val="minMax"/>
        </c:scaling>
        <c:axPos val="b"/>
        <c:tickLblPos val="nextTo"/>
        <c:crossAx val="126671872"/>
        <c:crosses val="autoZero"/>
        <c:auto val="1"/>
        <c:lblAlgn val="ctr"/>
        <c:lblOffset val="100"/>
      </c:catAx>
      <c:valAx>
        <c:axId val="126671872"/>
        <c:scaling>
          <c:orientation val="minMax"/>
        </c:scaling>
        <c:axPos val="l"/>
        <c:majorGridlines/>
        <c:numFmt formatCode="General" sourceLinked="1"/>
        <c:tickLblPos val="nextTo"/>
        <c:crossAx val="126670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учреждения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0</c:v>
                </c:pt>
                <c:pt idx="3">
                  <c:v>10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marker val="1"/>
        <c:axId val="126787584"/>
        <c:axId val="126789120"/>
      </c:lineChart>
      <c:catAx>
        <c:axId val="126787584"/>
        <c:scaling>
          <c:orientation val="minMax"/>
        </c:scaling>
        <c:axPos val="b"/>
        <c:tickLblPos val="nextTo"/>
        <c:crossAx val="126789120"/>
        <c:crosses val="autoZero"/>
        <c:auto val="1"/>
        <c:lblAlgn val="ctr"/>
        <c:lblOffset val="100"/>
      </c:catAx>
      <c:valAx>
        <c:axId val="126789120"/>
        <c:scaling>
          <c:orientation val="minMax"/>
        </c:scaling>
        <c:axPos val="l"/>
        <c:majorGridlines/>
        <c:numFmt formatCode="General" sourceLinked="1"/>
        <c:tickLblPos val="nextTo"/>
        <c:crossAx val="126787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1.67</c:v>
                </c:pt>
                <c:pt idx="1">
                  <c:v>1.67</c:v>
                </c:pt>
                <c:pt idx="2">
                  <c:v>1.67</c:v>
                </c:pt>
                <c:pt idx="3">
                  <c:v>1.67</c:v>
                </c:pt>
                <c:pt idx="4">
                  <c:v>1.67</c:v>
                </c:pt>
                <c:pt idx="5">
                  <c:v>1.67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учреждения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marker val="1"/>
        <c:axId val="126831616"/>
        <c:axId val="126841600"/>
      </c:lineChart>
      <c:catAx>
        <c:axId val="126831616"/>
        <c:scaling>
          <c:orientation val="minMax"/>
        </c:scaling>
        <c:axPos val="b"/>
        <c:tickLblPos val="nextTo"/>
        <c:crossAx val="126841600"/>
        <c:crosses val="autoZero"/>
        <c:auto val="1"/>
        <c:lblAlgn val="ctr"/>
        <c:lblOffset val="100"/>
      </c:catAx>
      <c:valAx>
        <c:axId val="126841600"/>
        <c:scaling>
          <c:orientation val="minMax"/>
        </c:scaling>
        <c:axPos val="l"/>
        <c:majorGridlines/>
        <c:numFmt formatCode="General" sourceLinked="1"/>
        <c:tickLblPos val="nextTo"/>
        <c:crossAx val="126831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учреждения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13</c:v>
                </c:pt>
                <c:pt idx="1">
                  <c:v>6</c:v>
                </c:pt>
                <c:pt idx="2">
                  <c:v>16</c:v>
                </c:pt>
                <c:pt idx="3">
                  <c:v>6</c:v>
                </c:pt>
                <c:pt idx="4">
                  <c:v>18</c:v>
                </c:pt>
                <c:pt idx="5">
                  <c:v>6</c:v>
                </c:pt>
              </c:numCache>
            </c:numRef>
          </c:val>
        </c:ser>
        <c:marker val="1"/>
        <c:axId val="127009536"/>
        <c:axId val="127011072"/>
      </c:lineChart>
      <c:catAx>
        <c:axId val="127009536"/>
        <c:scaling>
          <c:orientation val="minMax"/>
        </c:scaling>
        <c:axPos val="b"/>
        <c:tickLblPos val="nextTo"/>
        <c:crossAx val="127011072"/>
        <c:crosses val="autoZero"/>
        <c:auto val="1"/>
        <c:lblAlgn val="ctr"/>
        <c:lblOffset val="100"/>
      </c:catAx>
      <c:valAx>
        <c:axId val="127011072"/>
        <c:scaling>
          <c:orientation val="minMax"/>
        </c:scaling>
        <c:axPos val="l"/>
        <c:majorGridlines/>
        <c:numFmt formatCode="General" sourceLinked="1"/>
        <c:tickLblPos val="nextTo"/>
        <c:crossAx val="127009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учреждения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№ 2</c:v>
                </c:pt>
                <c:pt idx="2">
                  <c:v>Гимназия</c:v>
                </c:pt>
                <c:pt idx="3">
                  <c:v>СОШ № 4</c:v>
                </c:pt>
                <c:pt idx="4">
                  <c:v>СОШ № 5</c:v>
                </c:pt>
                <c:pt idx="5">
                  <c:v>СОШ №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marker val="1"/>
        <c:axId val="127082496"/>
        <c:axId val="127084032"/>
      </c:lineChart>
      <c:catAx>
        <c:axId val="127082496"/>
        <c:scaling>
          <c:orientation val="minMax"/>
        </c:scaling>
        <c:axPos val="b"/>
        <c:tickLblPos val="nextTo"/>
        <c:crossAx val="127084032"/>
        <c:crosses val="autoZero"/>
        <c:auto val="1"/>
        <c:lblAlgn val="ctr"/>
        <c:lblOffset val="100"/>
      </c:catAx>
      <c:valAx>
        <c:axId val="127084032"/>
        <c:scaling>
          <c:orientation val="minMax"/>
        </c:scaling>
        <c:axPos val="l"/>
        <c:majorGridlines/>
        <c:numFmt formatCode="General" sourceLinked="1"/>
        <c:tickLblPos val="nextTo"/>
        <c:crossAx val="1270824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балл учреждения 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144</c:v>
                </c:pt>
                <c:pt idx="1">
                  <c:v>127</c:v>
                </c:pt>
                <c:pt idx="2">
                  <c:v>138</c:v>
                </c:pt>
                <c:pt idx="3">
                  <c:v>112</c:v>
                </c:pt>
                <c:pt idx="4">
                  <c:v>129</c:v>
                </c:pt>
                <c:pt idx="5">
                  <c:v>144</c:v>
                </c:pt>
              </c:numCache>
            </c:numRef>
          </c:val>
        </c:ser>
        <c:marker val="1"/>
        <c:axId val="113382528"/>
        <c:axId val="113428352"/>
      </c:lineChart>
      <c:catAx>
        <c:axId val="113382528"/>
        <c:scaling>
          <c:orientation val="minMax"/>
        </c:scaling>
        <c:axPos val="b"/>
        <c:tickLblPos val="nextTo"/>
        <c:crossAx val="113428352"/>
        <c:crosses val="autoZero"/>
        <c:auto val="1"/>
        <c:lblAlgn val="ctr"/>
        <c:lblOffset val="100"/>
      </c:catAx>
      <c:valAx>
        <c:axId val="113428352"/>
        <c:scaling>
          <c:orientation val="minMax"/>
        </c:scaling>
        <c:axPos val="l"/>
        <c:majorGridlines/>
        <c:numFmt formatCode="General" sourceLinked="1"/>
        <c:tickLblPos val="nextTo"/>
        <c:crossAx val="113382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 2013-2014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23.5</c:v>
                </c:pt>
                <c:pt idx="1">
                  <c:v>42</c:v>
                </c:pt>
                <c:pt idx="2">
                  <c:v>48.5</c:v>
                </c:pt>
                <c:pt idx="3">
                  <c:v>45</c:v>
                </c:pt>
                <c:pt idx="4">
                  <c:v>34</c:v>
                </c:pt>
                <c:pt idx="5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коэф 2014-2015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</c:v>
                </c:pt>
                <c:pt idx="1">
                  <c:v>67</c:v>
                </c:pt>
                <c:pt idx="2">
                  <c:v>73</c:v>
                </c:pt>
                <c:pt idx="3">
                  <c:v>59</c:v>
                </c:pt>
                <c:pt idx="4">
                  <c:v>68</c:v>
                </c:pt>
                <c:pt idx="5">
                  <c:v>76</c:v>
                </c:pt>
              </c:numCache>
            </c:numRef>
          </c:val>
        </c:ser>
        <c:marker val="1"/>
        <c:axId val="100056448"/>
        <c:axId val="100509568"/>
      </c:lineChart>
      <c:catAx>
        <c:axId val="100056448"/>
        <c:scaling>
          <c:orientation val="minMax"/>
        </c:scaling>
        <c:axPos val="b"/>
        <c:tickLblPos val="nextTo"/>
        <c:crossAx val="100509568"/>
        <c:crosses val="autoZero"/>
        <c:auto val="1"/>
        <c:lblAlgn val="ctr"/>
        <c:lblOffset val="100"/>
      </c:catAx>
      <c:valAx>
        <c:axId val="100509568"/>
        <c:scaling>
          <c:orientation val="minMax"/>
        </c:scaling>
        <c:axPos val="l"/>
        <c:majorGridlines/>
        <c:numFmt formatCode="General" sourceLinked="1"/>
        <c:tickLblPos val="nextTo"/>
        <c:crossAx val="100056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479</c:v>
                </c:pt>
                <c:pt idx="1">
                  <c:v>479</c:v>
                </c:pt>
                <c:pt idx="2">
                  <c:v>479</c:v>
                </c:pt>
                <c:pt idx="3">
                  <c:v>479</c:v>
                </c:pt>
                <c:pt idx="4">
                  <c:v>479</c:v>
                </c:pt>
                <c:pt idx="5">
                  <c:v>479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балл учреждения 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357</c:v>
                </c:pt>
                <c:pt idx="1">
                  <c:v>293</c:v>
                </c:pt>
                <c:pt idx="2">
                  <c:v>338</c:v>
                </c:pt>
                <c:pt idx="3">
                  <c:v>264</c:v>
                </c:pt>
                <c:pt idx="4">
                  <c:v>337</c:v>
                </c:pt>
                <c:pt idx="5">
                  <c:v>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коэф. Эффективности 2014-2015</c:v>
                </c:pt>
              </c:strCache>
            </c:strRef>
          </c:tx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75</c:v>
                </c:pt>
                <c:pt idx="1">
                  <c:v>62</c:v>
                </c:pt>
                <c:pt idx="2">
                  <c:v>71</c:v>
                </c:pt>
                <c:pt idx="3">
                  <c:v>55</c:v>
                </c:pt>
                <c:pt idx="4">
                  <c:v>70</c:v>
                </c:pt>
                <c:pt idx="5">
                  <c:v>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коэф. Эффективности 2013-2014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СОШ 2</c:v>
                </c:pt>
                <c:pt idx="2">
                  <c:v>Гимназия</c:v>
                </c:pt>
                <c:pt idx="3">
                  <c:v>СОШ 4</c:v>
                </c:pt>
                <c:pt idx="4">
                  <c:v>СОШ 5</c:v>
                </c:pt>
                <c:pt idx="5">
                  <c:v>СОШ 6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63</c:v>
                </c:pt>
                <c:pt idx="1">
                  <c:v>41</c:v>
                </c:pt>
                <c:pt idx="2">
                  <c:v>64</c:v>
                </c:pt>
                <c:pt idx="3">
                  <c:v>30</c:v>
                </c:pt>
                <c:pt idx="4">
                  <c:v>57</c:v>
                </c:pt>
                <c:pt idx="5">
                  <c:v>50</c:v>
                </c:pt>
              </c:numCache>
            </c:numRef>
          </c:val>
        </c:ser>
        <c:marker val="1"/>
        <c:axId val="107324928"/>
        <c:axId val="107348736"/>
      </c:lineChart>
      <c:catAx>
        <c:axId val="107324928"/>
        <c:scaling>
          <c:orientation val="minMax"/>
        </c:scaling>
        <c:axPos val="b"/>
        <c:tickLblPos val="nextTo"/>
        <c:crossAx val="107348736"/>
        <c:crosses val="autoZero"/>
        <c:auto val="1"/>
        <c:lblAlgn val="ctr"/>
        <c:lblOffset val="100"/>
      </c:catAx>
      <c:valAx>
        <c:axId val="107348736"/>
        <c:scaling>
          <c:orientation val="minMax"/>
        </c:scaling>
        <c:axPos val="l"/>
        <c:majorGridlines/>
        <c:numFmt formatCode="General" sourceLinked="1"/>
        <c:tickLblPos val="nextTo"/>
        <c:crossAx val="107324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21</c:v>
                </c:pt>
                <c:pt idx="1">
                  <c:v>14</c:v>
                </c:pt>
                <c:pt idx="2">
                  <c:v>17</c:v>
                </c:pt>
                <c:pt idx="3">
                  <c:v>13</c:v>
                </c:pt>
                <c:pt idx="4">
                  <c:v>16</c:v>
                </c:pt>
                <c:pt idx="5">
                  <c:v>21</c:v>
                </c:pt>
                <c:pt idx="6">
                  <c:v>16</c:v>
                </c:pt>
                <c:pt idx="7">
                  <c:v>22</c:v>
                </c:pt>
                <c:pt idx="8">
                  <c:v>17</c:v>
                </c:pt>
                <c:pt idx="9">
                  <c:v>13</c:v>
                </c:pt>
              </c:numCache>
            </c:numRef>
          </c:val>
        </c:ser>
        <c:marker val="1"/>
        <c:axId val="68537728"/>
        <c:axId val="92521600"/>
      </c:lineChart>
      <c:catAx>
        <c:axId val="68537728"/>
        <c:scaling>
          <c:orientation val="minMax"/>
        </c:scaling>
        <c:axPos val="b"/>
        <c:tickLblPos val="nextTo"/>
        <c:crossAx val="92521600"/>
        <c:crosses val="autoZero"/>
        <c:auto val="1"/>
        <c:lblAlgn val="ctr"/>
        <c:lblOffset val="100"/>
      </c:catAx>
      <c:valAx>
        <c:axId val="92521600"/>
        <c:scaling>
          <c:orientation val="minMax"/>
        </c:scaling>
        <c:axPos val="l"/>
        <c:majorGridlines/>
        <c:numFmt formatCode="General" sourceLinked="1"/>
        <c:tickLblPos val="nextTo"/>
        <c:crossAx val="68537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коэф.эффективности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Гимназия</c:v>
                </c:pt>
                <c:pt idx="2">
                  <c:v>СОШ 5</c:v>
                </c:pt>
                <c:pt idx="3">
                  <c:v>СОШ 6</c:v>
                </c:pt>
                <c:pt idx="4">
                  <c:v>СОШ 2</c:v>
                </c:pt>
                <c:pt idx="5">
                  <c:v>СОШ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</c:v>
                </c:pt>
                <c:pt idx="1">
                  <c:v>71</c:v>
                </c:pt>
                <c:pt idx="2">
                  <c:v>70</c:v>
                </c:pt>
                <c:pt idx="3">
                  <c:v>63</c:v>
                </c:pt>
                <c:pt idx="4">
                  <c:v>62</c:v>
                </c:pt>
                <c:pt idx="5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 в рейтинге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Лицей</c:v>
                </c:pt>
                <c:pt idx="1">
                  <c:v>Гимназия</c:v>
                </c:pt>
                <c:pt idx="2">
                  <c:v>СОШ 5</c:v>
                </c:pt>
                <c:pt idx="3">
                  <c:v>СОШ 6</c:v>
                </c:pt>
                <c:pt idx="4">
                  <c:v>СОШ 2</c:v>
                </c:pt>
                <c:pt idx="5">
                  <c:v>СОШ 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hape val="cylinder"/>
        <c:axId val="129149184"/>
        <c:axId val="129531904"/>
        <c:axId val="0"/>
      </c:bar3DChart>
      <c:catAx>
        <c:axId val="129149184"/>
        <c:scaling>
          <c:orientation val="minMax"/>
        </c:scaling>
        <c:axPos val="b"/>
        <c:tickLblPos val="nextTo"/>
        <c:crossAx val="129531904"/>
        <c:crosses val="autoZero"/>
        <c:auto val="1"/>
        <c:lblAlgn val="ctr"/>
        <c:lblOffset val="100"/>
      </c:catAx>
      <c:valAx>
        <c:axId val="129531904"/>
        <c:scaling>
          <c:orientation val="minMax"/>
        </c:scaling>
        <c:axPos val="l"/>
        <c:majorGridlines/>
        <c:numFmt formatCode="General" sourceLinked="1"/>
        <c:tickLblPos val="nextTo"/>
        <c:crossAx val="1291491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12</c:v>
                </c:pt>
                <c:pt idx="1">
                  <c:v>8</c:v>
                </c:pt>
                <c:pt idx="2">
                  <c:v>16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10</c:v>
                </c:pt>
                <c:pt idx="9">
                  <c:v>5</c:v>
                </c:pt>
              </c:numCache>
            </c:numRef>
          </c:val>
        </c:ser>
        <c:marker val="1"/>
        <c:axId val="94362240"/>
        <c:axId val="94368128"/>
      </c:lineChart>
      <c:catAx>
        <c:axId val="94362240"/>
        <c:scaling>
          <c:orientation val="minMax"/>
        </c:scaling>
        <c:axPos val="b"/>
        <c:tickLblPos val="nextTo"/>
        <c:crossAx val="94368128"/>
        <c:crosses val="autoZero"/>
        <c:auto val="1"/>
        <c:lblAlgn val="ctr"/>
        <c:lblOffset val="100"/>
      </c:catAx>
      <c:valAx>
        <c:axId val="94368128"/>
        <c:scaling>
          <c:orientation val="minMax"/>
        </c:scaling>
        <c:axPos val="l"/>
        <c:majorGridlines/>
        <c:numFmt formatCode="General" sourceLinked="1"/>
        <c:tickLblPos val="nextTo"/>
        <c:crossAx val="94362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marker val="1"/>
        <c:axId val="99444992"/>
        <c:axId val="99446784"/>
      </c:lineChart>
      <c:catAx>
        <c:axId val="99444992"/>
        <c:scaling>
          <c:orientation val="minMax"/>
        </c:scaling>
        <c:axPos val="b"/>
        <c:tickLblPos val="nextTo"/>
        <c:crossAx val="99446784"/>
        <c:crosses val="autoZero"/>
        <c:auto val="1"/>
        <c:lblAlgn val="ctr"/>
        <c:lblOffset val="100"/>
      </c:catAx>
      <c:valAx>
        <c:axId val="99446784"/>
        <c:scaling>
          <c:orientation val="minMax"/>
        </c:scaling>
        <c:axPos val="l"/>
        <c:majorGridlines/>
        <c:numFmt formatCode="General" sourceLinked="1"/>
        <c:tickLblPos val="nextTo"/>
        <c:crossAx val="99444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фактический балл учреждения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лицей</c:v>
                </c:pt>
                <c:pt idx="1">
                  <c:v>СОШ №2</c:v>
                </c:pt>
                <c:pt idx="2">
                  <c:v>Гимназия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Золотой ключик</c:v>
                </c:pt>
                <c:pt idx="7">
                  <c:v>Снегурочка</c:v>
                </c:pt>
                <c:pt idx="8">
                  <c:v>Радуга</c:v>
                </c:pt>
                <c:pt idx="9">
                  <c:v>Гусельки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marker val="1"/>
        <c:axId val="113486080"/>
        <c:axId val="113504256"/>
      </c:lineChart>
      <c:catAx>
        <c:axId val="113486080"/>
        <c:scaling>
          <c:orientation val="minMax"/>
        </c:scaling>
        <c:axPos val="b"/>
        <c:tickLblPos val="nextTo"/>
        <c:crossAx val="113504256"/>
        <c:crosses val="autoZero"/>
        <c:auto val="1"/>
        <c:lblAlgn val="ctr"/>
        <c:lblOffset val="100"/>
      </c:catAx>
      <c:valAx>
        <c:axId val="113504256"/>
        <c:scaling>
          <c:orientation val="minMax"/>
        </c:scaling>
        <c:axPos val="l"/>
        <c:majorGridlines/>
        <c:numFmt formatCode="General" sourceLinked="1"/>
        <c:tickLblPos val="nextTo"/>
        <c:crossAx val="1134860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Золотой ключик</c:v>
                </c:pt>
                <c:pt idx="1">
                  <c:v>Снегурочка</c:v>
                </c:pt>
                <c:pt idx="2">
                  <c:v>Радуга</c:v>
                </c:pt>
                <c:pt idx="3">
                  <c:v>Гусельки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балл учреждения </c:v>
                </c:pt>
              </c:strCache>
            </c:strRef>
          </c:tx>
          <c:marker>
            <c:symbol val="square"/>
            <c:size val="8"/>
          </c:marke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Золотой ключик</c:v>
                </c:pt>
                <c:pt idx="1">
                  <c:v>Снегурочка</c:v>
                </c:pt>
                <c:pt idx="2">
                  <c:v>Радуга</c:v>
                </c:pt>
                <c:pt idx="3">
                  <c:v>Гусельки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</c:v>
                </c:pt>
                <c:pt idx="1">
                  <c:v>156</c:v>
                </c:pt>
                <c:pt idx="2">
                  <c:v>142</c:v>
                </c:pt>
                <c:pt idx="3">
                  <c:v>125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коэф. Эффективности 2014-2015</c:v>
                </c:pt>
              </c:strCache>
            </c:strRef>
          </c:tx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Золотой ключик</c:v>
                </c:pt>
                <c:pt idx="1">
                  <c:v>Снегурочка</c:v>
                </c:pt>
                <c:pt idx="2">
                  <c:v>Радуга</c:v>
                </c:pt>
                <c:pt idx="3">
                  <c:v>Гусельки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</c:v>
                </c:pt>
                <c:pt idx="1">
                  <c:v>82</c:v>
                </c:pt>
                <c:pt idx="2">
                  <c:v>75</c:v>
                </c:pt>
                <c:pt idx="3">
                  <c:v>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коэф. Эффективности 2013-2014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Золотой ключик</c:v>
                </c:pt>
                <c:pt idx="1">
                  <c:v>Снегурочка</c:v>
                </c:pt>
                <c:pt idx="2">
                  <c:v>Радуга</c:v>
                </c:pt>
                <c:pt idx="3">
                  <c:v>Гусельки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42</c:v>
                </c:pt>
                <c:pt idx="1">
                  <c:v>86</c:v>
                </c:pt>
                <c:pt idx="2">
                  <c:v>59</c:v>
                </c:pt>
                <c:pt idx="3">
                  <c:v>55</c:v>
                </c:pt>
              </c:numCache>
            </c:numRef>
          </c:val>
        </c:ser>
        <c:marker val="1"/>
        <c:axId val="117143424"/>
        <c:axId val="117144960"/>
      </c:lineChart>
      <c:catAx>
        <c:axId val="117143424"/>
        <c:scaling>
          <c:orientation val="minMax"/>
        </c:scaling>
        <c:axPos val="b"/>
        <c:tickLblPos val="nextTo"/>
        <c:crossAx val="117144960"/>
        <c:crosses val="autoZero"/>
        <c:auto val="1"/>
        <c:lblAlgn val="ctr"/>
        <c:lblOffset val="100"/>
      </c:catAx>
      <c:valAx>
        <c:axId val="117144960"/>
        <c:scaling>
          <c:orientation val="minMax"/>
        </c:scaling>
        <c:axPos val="l"/>
        <c:majorGridlines/>
        <c:numFmt formatCode="General" sourceLinked="1"/>
        <c:tickLblPos val="nextTo"/>
        <c:crossAx val="1171434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коэф.эффективности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Снегурочка</c:v>
                </c:pt>
                <c:pt idx="1">
                  <c:v>Радуга</c:v>
                </c:pt>
                <c:pt idx="2">
                  <c:v>Золотой колчик</c:v>
                </c:pt>
                <c:pt idx="3">
                  <c:v>Гусельки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75</c:v>
                </c:pt>
                <c:pt idx="2">
                  <c:v>70</c:v>
                </c:pt>
                <c:pt idx="3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 в рейтинге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Снегурочка</c:v>
                </c:pt>
                <c:pt idx="1">
                  <c:v>Радуга</c:v>
                </c:pt>
                <c:pt idx="2">
                  <c:v>Золотой колчик</c:v>
                </c:pt>
                <c:pt idx="3">
                  <c:v>Гусельки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hape val="cylinder"/>
        <c:axId val="122578816"/>
        <c:axId val="122580352"/>
        <c:axId val="0"/>
      </c:bar3DChart>
      <c:catAx>
        <c:axId val="122578816"/>
        <c:scaling>
          <c:orientation val="minMax"/>
        </c:scaling>
        <c:axPos val="b"/>
        <c:tickLblPos val="nextTo"/>
        <c:crossAx val="122580352"/>
        <c:crosses val="autoZero"/>
        <c:auto val="1"/>
        <c:lblAlgn val="ctr"/>
        <c:lblOffset val="100"/>
      </c:catAx>
      <c:valAx>
        <c:axId val="122580352"/>
        <c:scaling>
          <c:orientation val="minMax"/>
        </c:scaling>
        <c:axPos val="l"/>
        <c:majorGridlines/>
        <c:numFmt formatCode="General" sourceLinked="1"/>
        <c:tickLblPos val="nextTo"/>
        <c:crossAx val="122578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64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56</c:v>
                </c:pt>
                <c:pt idx="2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значение учреждений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Прометей</c:v>
                </c:pt>
                <c:pt idx="1">
                  <c:v>ДХШ</c:v>
                </c:pt>
                <c:pt idx="2">
                  <c:v>ДШИ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</c:v>
                </c:pt>
                <c:pt idx="1">
                  <c:v>61</c:v>
                </c:pt>
                <c:pt idx="2">
                  <c:v>62</c:v>
                </c:pt>
              </c:numCache>
            </c:numRef>
          </c:val>
        </c:ser>
        <c:marker val="1"/>
        <c:axId val="46605824"/>
        <c:axId val="46642304"/>
      </c:lineChart>
      <c:catAx>
        <c:axId val="46605824"/>
        <c:scaling>
          <c:orientation val="minMax"/>
        </c:scaling>
        <c:axPos val="b"/>
        <c:tickLblPos val="nextTo"/>
        <c:crossAx val="46642304"/>
        <c:crosses val="autoZero"/>
        <c:auto val="1"/>
        <c:lblAlgn val="ctr"/>
        <c:lblOffset val="100"/>
      </c:catAx>
      <c:valAx>
        <c:axId val="46642304"/>
        <c:scaling>
          <c:orientation val="minMax"/>
        </c:scaling>
        <c:axPos val="l"/>
        <c:majorGridlines/>
        <c:numFmt formatCode="General" sourceLinked="1"/>
        <c:tickLblPos val="nextTo"/>
        <c:crossAx val="46605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142DD-947D-4E5C-AAAA-13E03FD7A2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3FF7A-DAD8-434D-8C84-6D5C5E5A4D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Показатели мониторинга оценки качества образовательной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7BE2D52D-8895-4424-86D9-366CCC1E3B9F}" type="parTrans" cxnId="{E77C6906-B420-4669-A69F-726CFCE31C7E}">
      <dgm:prSet/>
      <dgm:spPr/>
      <dgm:t>
        <a:bodyPr/>
        <a:lstStyle/>
        <a:p>
          <a:endParaRPr lang="ru-RU"/>
        </a:p>
      </dgm:t>
    </dgm:pt>
    <dgm:pt modelId="{2C0B975E-5110-4F87-A00E-9F925367E36A}" type="sibTrans" cxnId="{E77C6906-B420-4669-A69F-726CFCE31C7E}">
      <dgm:prSet/>
      <dgm:spPr/>
      <dgm:t>
        <a:bodyPr/>
        <a:lstStyle/>
        <a:p>
          <a:endParaRPr lang="ru-RU"/>
        </a:p>
      </dgm:t>
    </dgm:pt>
    <dgm:pt modelId="{F9202490-1136-4CAB-8E9F-AAFE51B230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Показатели,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характеризующие дополнительные критерии оценки качества образовательной деятельности</a:t>
          </a:r>
          <a:endParaRPr lang="ru-RU" sz="2000" b="1" dirty="0"/>
        </a:p>
      </dgm:t>
    </dgm:pt>
    <dgm:pt modelId="{158A6501-38A9-4641-A776-52FFBF908B37}" type="parTrans" cxnId="{9D42474D-9702-41B3-B36B-5B586CDFD2EA}">
      <dgm:prSet/>
      <dgm:spPr/>
      <dgm:t>
        <a:bodyPr/>
        <a:lstStyle/>
        <a:p>
          <a:endParaRPr lang="ru-RU"/>
        </a:p>
      </dgm:t>
    </dgm:pt>
    <dgm:pt modelId="{A50FCEC5-7458-4A0C-8814-25AE9900A632}" type="sibTrans" cxnId="{9D42474D-9702-41B3-B36B-5B586CDFD2EA}">
      <dgm:prSet/>
      <dgm:spPr/>
      <dgm:t>
        <a:bodyPr/>
        <a:lstStyle/>
        <a:p>
          <a:endParaRPr lang="ru-RU"/>
        </a:p>
      </dgm:t>
    </dgm:pt>
    <dgm:pt modelId="{1CC5DAF8-B8E1-49B1-9D5D-8C668DA917A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Показатели,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характеризующие общие критерии оценки качества образовательной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9DA50689-2064-465D-81CE-6F17DF35DD1D}" type="sibTrans" cxnId="{322C65C4-D168-46CC-95E4-5B149BB0771B}">
      <dgm:prSet/>
      <dgm:spPr/>
      <dgm:t>
        <a:bodyPr/>
        <a:lstStyle/>
        <a:p>
          <a:endParaRPr lang="ru-RU"/>
        </a:p>
      </dgm:t>
    </dgm:pt>
    <dgm:pt modelId="{23B8A1FD-4894-497D-BEDD-E76FC4317FED}" type="parTrans" cxnId="{322C65C4-D168-46CC-95E4-5B149BB0771B}">
      <dgm:prSet/>
      <dgm:spPr/>
      <dgm:t>
        <a:bodyPr/>
        <a:lstStyle/>
        <a:p>
          <a:endParaRPr lang="ru-RU"/>
        </a:p>
      </dgm:t>
    </dgm:pt>
    <dgm:pt modelId="{DDA4A285-D786-4D82-8FE8-F461F22839C0}" type="pres">
      <dgm:prSet presAssocID="{DB0142DD-947D-4E5C-AAAA-13E03FD7A2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A5D19-CF1D-40DD-813B-3C403D6CDBE3}" type="pres">
      <dgm:prSet presAssocID="{B9B3FF7A-DAD8-434D-8C84-6D5C5E5A4DC6}" presName="root1" presStyleCnt="0"/>
      <dgm:spPr/>
    </dgm:pt>
    <dgm:pt modelId="{FE79C523-46D1-407D-B11C-4D21CC80CB69}" type="pres">
      <dgm:prSet presAssocID="{B9B3FF7A-DAD8-434D-8C84-6D5C5E5A4D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92975-5976-4208-A186-0938740A6093}" type="pres">
      <dgm:prSet presAssocID="{B9B3FF7A-DAD8-434D-8C84-6D5C5E5A4DC6}" presName="level2hierChild" presStyleCnt="0"/>
      <dgm:spPr/>
    </dgm:pt>
    <dgm:pt modelId="{07BF5C49-6F43-44B3-8AE6-316BA0BD330C}" type="pres">
      <dgm:prSet presAssocID="{23B8A1FD-4894-497D-BEDD-E76FC4317FE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1AB3FA5-BF3F-42AB-8E06-B1A849373165}" type="pres">
      <dgm:prSet presAssocID="{23B8A1FD-4894-497D-BEDD-E76FC4317FE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A6A2ED1-D20D-46FE-9F55-B93CE51B37DC}" type="pres">
      <dgm:prSet presAssocID="{1CC5DAF8-B8E1-49B1-9D5D-8C668DA917AB}" presName="root2" presStyleCnt="0"/>
      <dgm:spPr/>
    </dgm:pt>
    <dgm:pt modelId="{A67238D8-1EA3-420F-B4DB-8F682FC07734}" type="pres">
      <dgm:prSet presAssocID="{1CC5DAF8-B8E1-49B1-9D5D-8C668DA917A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0A50E-BA77-4B4D-80AB-8CCEA363FF48}" type="pres">
      <dgm:prSet presAssocID="{1CC5DAF8-B8E1-49B1-9D5D-8C668DA917AB}" presName="level3hierChild" presStyleCnt="0"/>
      <dgm:spPr/>
    </dgm:pt>
    <dgm:pt modelId="{5CC1515C-2C78-486C-8700-F9CB11CA05C1}" type="pres">
      <dgm:prSet presAssocID="{158A6501-38A9-4641-A776-52FFBF908B3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9A52DA2-AF16-455E-B3F9-E3C14B1B12B0}" type="pres">
      <dgm:prSet presAssocID="{158A6501-38A9-4641-A776-52FFBF908B3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5123EDE-6B54-4EEE-9EFE-BC8ACD88984E}" type="pres">
      <dgm:prSet presAssocID="{F9202490-1136-4CAB-8E9F-AAFE51B23077}" presName="root2" presStyleCnt="0"/>
      <dgm:spPr/>
    </dgm:pt>
    <dgm:pt modelId="{43EC011B-CEEF-4DBE-8FE3-CBCB5C6D36FB}" type="pres">
      <dgm:prSet presAssocID="{F9202490-1136-4CAB-8E9F-AAFE51B23077}" presName="LevelTwoTextNode" presStyleLbl="node2" presStyleIdx="1" presStyleCnt="2" custScaleY="124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73C0E5-8EA4-4A91-8A72-763871375B89}" type="pres">
      <dgm:prSet presAssocID="{F9202490-1136-4CAB-8E9F-AAFE51B23077}" presName="level3hierChild" presStyleCnt="0"/>
      <dgm:spPr/>
    </dgm:pt>
  </dgm:ptLst>
  <dgm:cxnLst>
    <dgm:cxn modelId="{894C6FFC-DC25-45E6-A26D-13A639F68E6C}" type="presOf" srcId="{1CC5DAF8-B8E1-49B1-9D5D-8C668DA917AB}" destId="{A67238D8-1EA3-420F-B4DB-8F682FC07734}" srcOrd="0" destOrd="0" presId="urn:microsoft.com/office/officeart/2005/8/layout/hierarchy2"/>
    <dgm:cxn modelId="{097B42CF-3C2A-4FF0-BC9C-6CE20DC8EC70}" type="presOf" srcId="{23B8A1FD-4894-497D-BEDD-E76FC4317FED}" destId="{07BF5C49-6F43-44B3-8AE6-316BA0BD330C}" srcOrd="0" destOrd="0" presId="urn:microsoft.com/office/officeart/2005/8/layout/hierarchy2"/>
    <dgm:cxn modelId="{F579CF0B-483B-4FB5-8633-2F19AEBA611A}" type="presOf" srcId="{F9202490-1136-4CAB-8E9F-AAFE51B23077}" destId="{43EC011B-CEEF-4DBE-8FE3-CBCB5C6D36FB}" srcOrd="0" destOrd="0" presId="urn:microsoft.com/office/officeart/2005/8/layout/hierarchy2"/>
    <dgm:cxn modelId="{134A6307-1EDD-44B1-AB8F-4A0FFF501403}" type="presOf" srcId="{158A6501-38A9-4641-A776-52FFBF908B37}" destId="{5CC1515C-2C78-486C-8700-F9CB11CA05C1}" srcOrd="0" destOrd="0" presId="urn:microsoft.com/office/officeart/2005/8/layout/hierarchy2"/>
    <dgm:cxn modelId="{66284239-3CDE-431F-B04F-CAF904FFBCB6}" type="presOf" srcId="{158A6501-38A9-4641-A776-52FFBF908B37}" destId="{A9A52DA2-AF16-455E-B3F9-E3C14B1B12B0}" srcOrd="1" destOrd="0" presId="urn:microsoft.com/office/officeart/2005/8/layout/hierarchy2"/>
    <dgm:cxn modelId="{805A38E2-4F22-445A-B6E1-A3DF588D2AAC}" type="presOf" srcId="{23B8A1FD-4894-497D-BEDD-E76FC4317FED}" destId="{C1AB3FA5-BF3F-42AB-8E06-B1A849373165}" srcOrd="1" destOrd="0" presId="urn:microsoft.com/office/officeart/2005/8/layout/hierarchy2"/>
    <dgm:cxn modelId="{322C65C4-D168-46CC-95E4-5B149BB0771B}" srcId="{B9B3FF7A-DAD8-434D-8C84-6D5C5E5A4DC6}" destId="{1CC5DAF8-B8E1-49B1-9D5D-8C668DA917AB}" srcOrd="0" destOrd="0" parTransId="{23B8A1FD-4894-497D-BEDD-E76FC4317FED}" sibTransId="{9DA50689-2064-465D-81CE-6F17DF35DD1D}"/>
    <dgm:cxn modelId="{E77C6906-B420-4669-A69F-726CFCE31C7E}" srcId="{DB0142DD-947D-4E5C-AAAA-13E03FD7A258}" destId="{B9B3FF7A-DAD8-434D-8C84-6D5C5E5A4DC6}" srcOrd="0" destOrd="0" parTransId="{7BE2D52D-8895-4424-86D9-366CCC1E3B9F}" sibTransId="{2C0B975E-5110-4F87-A00E-9F925367E36A}"/>
    <dgm:cxn modelId="{5FE098DF-AE85-453A-BB66-B866CA7E0543}" type="presOf" srcId="{DB0142DD-947D-4E5C-AAAA-13E03FD7A258}" destId="{DDA4A285-D786-4D82-8FE8-F461F22839C0}" srcOrd="0" destOrd="0" presId="urn:microsoft.com/office/officeart/2005/8/layout/hierarchy2"/>
    <dgm:cxn modelId="{9D42474D-9702-41B3-B36B-5B586CDFD2EA}" srcId="{B9B3FF7A-DAD8-434D-8C84-6D5C5E5A4DC6}" destId="{F9202490-1136-4CAB-8E9F-AAFE51B23077}" srcOrd="1" destOrd="0" parTransId="{158A6501-38A9-4641-A776-52FFBF908B37}" sibTransId="{A50FCEC5-7458-4A0C-8814-25AE9900A632}"/>
    <dgm:cxn modelId="{DCACD877-4CBA-46A4-A280-D5A5C619E910}" type="presOf" srcId="{B9B3FF7A-DAD8-434D-8C84-6D5C5E5A4DC6}" destId="{FE79C523-46D1-407D-B11C-4D21CC80CB69}" srcOrd="0" destOrd="0" presId="urn:microsoft.com/office/officeart/2005/8/layout/hierarchy2"/>
    <dgm:cxn modelId="{758A0CF1-0474-45CB-A135-7B086DACDB77}" type="presParOf" srcId="{DDA4A285-D786-4D82-8FE8-F461F22839C0}" destId="{F52A5D19-CF1D-40DD-813B-3C403D6CDBE3}" srcOrd="0" destOrd="0" presId="urn:microsoft.com/office/officeart/2005/8/layout/hierarchy2"/>
    <dgm:cxn modelId="{6CBE7965-A75E-4D84-BA7E-BD1BE55CD82B}" type="presParOf" srcId="{F52A5D19-CF1D-40DD-813B-3C403D6CDBE3}" destId="{FE79C523-46D1-407D-B11C-4D21CC80CB69}" srcOrd="0" destOrd="0" presId="urn:microsoft.com/office/officeart/2005/8/layout/hierarchy2"/>
    <dgm:cxn modelId="{25B8D6B1-9F90-4B70-84DA-270CA160EF5E}" type="presParOf" srcId="{F52A5D19-CF1D-40DD-813B-3C403D6CDBE3}" destId="{A4692975-5976-4208-A186-0938740A6093}" srcOrd="1" destOrd="0" presId="urn:microsoft.com/office/officeart/2005/8/layout/hierarchy2"/>
    <dgm:cxn modelId="{3A0378DF-55CC-44EC-974D-00A8FD43A9BC}" type="presParOf" srcId="{A4692975-5976-4208-A186-0938740A6093}" destId="{07BF5C49-6F43-44B3-8AE6-316BA0BD330C}" srcOrd="0" destOrd="0" presId="urn:microsoft.com/office/officeart/2005/8/layout/hierarchy2"/>
    <dgm:cxn modelId="{2212C528-4DA7-4220-86E0-D5B7461A7754}" type="presParOf" srcId="{07BF5C49-6F43-44B3-8AE6-316BA0BD330C}" destId="{C1AB3FA5-BF3F-42AB-8E06-B1A849373165}" srcOrd="0" destOrd="0" presId="urn:microsoft.com/office/officeart/2005/8/layout/hierarchy2"/>
    <dgm:cxn modelId="{63D0884C-C4B4-4C6D-A0BF-B8BA7F4C7ACF}" type="presParOf" srcId="{A4692975-5976-4208-A186-0938740A6093}" destId="{1A6A2ED1-D20D-46FE-9F55-B93CE51B37DC}" srcOrd="1" destOrd="0" presId="urn:microsoft.com/office/officeart/2005/8/layout/hierarchy2"/>
    <dgm:cxn modelId="{052BA33C-AA09-4E00-8FD0-E614CC9FA6D9}" type="presParOf" srcId="{1A6A2ED1-D20D-46FE-9F55-B93CE51B37DC}" destId="{A67238D8-1EA3-420F-B4DB-8F682FC07734}" srcOrd="0" destOrd="0" presId="urn:microsoft.com/office/officeart/2005/8/layout/hierarchy2"/>
    <dgm:cxn modelId="{F2A9C355-781C-434A-9AC9-FA0D1419A944}" type="presParOf" srcId="{1A6A2ED1-D20D-46FE-9F55-B93CE51B37DC}" destId="{C600A50E-BA77-4B4D-80AB-8CCEA363FF48}" srcOrd="1" destOrd="0" presId="urn:microsoft.com/office/officeart/2005/8/layout/hierarchy2"/>
    <dgm:cxn modelId="{5F93575B-EF2C-40C1-BCE9-7899508DD5CF}" type="presParOf" srcId="{A4692975-5976-4208-A186-0938740A6093}" destId="{5CC1515C-2C78-486C-8700-F9CB11CA05C1}" srcOrd="2" destOrd="0" presId="urn:microsoft.com/office/officeart/2005/8/layout/hierarchy2"/>
    <dgm:cxn modelId="{D57053BC-23DE-4A59-848E-278BB09FBD1A}" type="presParOf" srcId="{5CC1515C-2C78-486C-8700-F9CB11CA05C1}" destId="{A9A52DA2-AF16-455E-B3F9-E3C14B1B12B0}" srcOrd="0" destOrd="0" presId="urn:microsoft.com/office/officeart/2005/8/layout/hierarchy2"/>
    <dgm:cxn modelId="{6841B2BA-A1CC-4D81-B074-487E442310B7}" type="presParOf" srcId="{A4692975-5976-4208-A186-0938740A6093}" destId="{F5123EDE-6B54-4EEE-9EFE-BC8ACD88984E}" srcOrd="3" destOrd="0" presId="urn:microsoft.com/office/officeart/2005/8/layout/hierarchy2"/>
    <dgm:cxn modelId="{71F24CA6-72C2-4F7C-94EA-6BBA2ABC8455}" type="presParOf" srcId="{F5123EDE-6B54-4EEE-9EFE-BC8ACD88984E}" destId="{43EC011B-CEEF-4DBE-8FE3-CBCB5C6D36FB}" srcOrd="0" destOrd="0" presId="urn:microsoft.com/office/officeart/2005/8/layout/hierarchy2"/>
    <dgm:cxn modelId="{665B234B-B8D3-46A8-805C-2DBDABAC73A4}" type="presParOf" srcId="{F5123EDE-6B54-4EEE-9EFE-BC8ACD88984E}" destId="{7873C0E5-8EA4-4A91-8A72-763871375B89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5AD52D-DE18-4509-A803-50C7404AFA94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C9B170-5AF0-4D9A-85BD-2BA7FAC5E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0967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мониторинга оценки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качества  образовательной деятельности муниципальных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 города Югорска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2014-2015 учебный год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9" descr="Z:\Мероприятия\АВГУСТОВСКИЙ ПЕДСОВЕТ\2011\эмблема системы образования города Югор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870" y="128930"/>
            <a:ext cx="1691856" cy="158230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000108"/>
          <a:ext cx="749935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000108"/>
          <a:ext cx="749935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9286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Состояние здоровья воспитанников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071546"/>
          <a:ext cx="7454062" cy="559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84615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количество баллов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928670"/>
          <a:ext cx="74993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8001024" cy="10715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Рейтинг дошкольных образовательных учреждений по итогам 2014-2015 учебного года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285860"/>
          <a:ext cx="749935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Положительные тенденции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доли педагогических работников, имеющих высшее образование с 65% до 67%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рост доли штатных педагогических работников со стажем работы менее 10 лет в общей численности штатных педагогических работников с 33% до 37%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доли штатных педагогических работников, прошедших программы повышения квалификации и / или профессиональную переподготовку в соответствии с ФГОС с 8% до 59%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доли оснащенности учебных помещений учебно-наглядным оборудованием с 74% до 85 %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сохранение доли образовательных учреждений, имеющих статус пилотная и опорная площадка на уровне 60%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доли образовательных учреждений, принявших участие в региональных и муниципальных конкурсах профессионального мастерства с 90% до 100%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доли образовательных учреждений, ставших победителями и призерами в региональных и муниципальных конкурсах профессионального мастерства с 70 % до 80%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Отрицательные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моменты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увеличение количества дней пропущенных по болезни за год одним ребенком с 10,6 до 11,7 </a:t>
            </a:r>
            <a:r>
              <a:rPr lang="ru-RU" sz="2000" dirty="0" smtClean="0"/>
              <a:t>дня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уменьшение доли штатных педагогических работников, имеющих первую и высшую квалификационную категорию с 48% до 46</a:t>
            </a:r>
            <a:r>
              <a:rPr lang="ru-RU" sz="2000" dirty="0" smtClean="0"/>
              <a:t>%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Учреждения дополнительного образования детей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Результаты, характеризующие общие критерии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Результаты, характеризующие дополнительные критерии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Цель мониторинга: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обобщение и анализ информации о состоянии муниципальной системы  образования и  основных показателях ее функционирования за 2014-2015 учебный год для оценки и прогнозирования тенденций развития, принятия обоснованных управленческих решений по достижению качественного образования на 2015-2016 учебный год</a:t>
            </a:r>
          </a:p>
          <a:p>
            <a:endParaRPr lang="ru-RU" dirty="0"/>
          </a:p>
        </p:txBody>
      </p:sp>
      <p:pic>
        <p:nvPicPr>
          <p:cNvPr id="4" name="Picture 9" descr="Z:\Мероприятия\АВГУСТОВСКИЙ ПЕДСОВЕТ\2011\эмблема системы образования города Югор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870" y="128930"/>
            <a:ext cx="1691856" cy="158230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обучения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Творческие, интеллектуальные конкурсы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773238"/>
          <a:ext cx="7499350" cy="44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Охват образовательными услугами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Кадровый потенциал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Общее количество баллов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8001024" cy="10715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Рейтинг </a:t>
            </a:r>
            <a:r>
              <a:rPr lang="ru-RU" sz="2400" b="1" dirty="0" smtClean="0"/>
              <a:t>учреждений дополнительного образования </a:t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 smtClean="0"/>
              <a:t>итогам 2014-2015 учебного года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285860"/>
          <a:ext cx="749935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Положительные тенденции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сохранность контингента;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доли педагогических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имеющих первую и высшую квалификационную категорию с 66% до 67,5%;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незначительное увеличение доли обучающихся,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кружки технической направленности с 8% до 9%;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сохранение стабильной ситуации по охвату детей, посещающих кружки естественнонаучной  направленности на уровне 22%;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доля учащихся, вовлеченных в межпредметные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(социальные) проекты с 34% до 70%;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доли образовательных учреждений дополнительного образования детей, имеющих  статус (на всех уровнях): опорная площадка; стажерская площадка; пилотная площадка; ресурсный центр – с 33% до 100%;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доли образовательных учреждений дополнительного образования детей, ставших победителями и призерами в региональных и муниципальных конкурсах профессионального мастерства с 67% до 100%;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 доли оснащенности учебных помещений учебно-наглядным оборудованием с 48% до 90%;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Отрицательные моменты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уменьшение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доля педагогических работников  в возрасте до 35 лет  с 29% до 23%. По учреждениям дополнительного образования уменьшение в МБУДОД «Детская школа искусств города Югорска» с 16% до 11%, в МБОУДОД ДЮЦ «Прометей» с 60% до 48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незначительное уменьшение  доля  учащихся  - победителей и призеров  интеллектуальных, творческих конкурсов всех уровней с 35% до 33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Общеобразовательные учреждения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56040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tx1"/>
                </a:solidFill>
              </a:rPr>
              <a:t>Показатели мониторинга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Результаты,</a:t>
            </a:r>
            <a:r>
              <a:rPr lang="ru-RU" sz="3200" b="1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характеризующие общие критерии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2984"/>
          <a:ext cx="74993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Результаты,</a:t>
            </a:r>
            <a:r>
              <a:rPr lang="ru-RU" sz="3200" b="1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характеризующие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дополнительные критерии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2984"/>
          <a:ext cx="74993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Учебные достижения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2984"/>
          <a:ext cx="74993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Всероссийская олимпиада школьников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Внеучебные достижения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Воспитательная работа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Состояние здоровья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Кадровый потенциал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84615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баллов по дошкольным группам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928670"/>
          <a:ext cx="74993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Показатели,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характеризующие общие критерии оценки качества образовательной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Открытость и доступность информации об учреждении, осуществляющем образовательную деятельность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Комфортность условий, в которых осуществляется образовательная деятельность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Доброжелательность, вежливость, компетентность работников образовательного учреждения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Удовлетворенность качеством образовательной деятельности организаций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8461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Коэф. Эффективности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дошкольным группам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928670"/>
          <a:ext cx="74993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84615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количество баллов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928670"/>
          <a:ext cx="74993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8001024" cy="10715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Рейтинг </a:t>
            </a:r>
            <a:r>
              <a:rPr lang="ru-RU" sz="2400" b="1" dirty="0" smtClean="0"/>
              <a:t>общеобразовательных учреждений </a:t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 smtClean="0"/>
              <a:t>итогам 2014-2015 учебного года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285860"/>
          <a:ext cx="749935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ывод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Положительные тенденции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стабильность доли выпускников общеобразовательных учреждений, успешно сдавших единый государственный экзамен по русскому языку, в общей численности выпускников общеобразовательных учреждений, участвовавших в едином государственном экзамене по данным предметам  -   100%;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доля выпускников 4-х классов, успешно выполнивших итоговые контрольные работы по русскому языку и математике – с 79,5% до 98,5%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победителей и призеров регионального этапа Всероссийской олимпиады школьников с 3 до 4 человек;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стабильность доли педагогических работников, имеющих первую и высшую квалификационную категорию на уровне 67 %;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- рост доли оснащенности учебных помещений учебно-наглядным оборудованием с 80% до 87%;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сохранение доли обучающихся, стоящих на различных видах профилактических учетов - 1,4%;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сохранение количества общеобразовательных учреждений, имеющих  статус (на всех уровнях): опорная площадка; стажерская площадка; пилотная площадка; ресурсный центр – 5 общеобразовательных учреждений;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доли общеобразовательных учреждений, ставших победителями и призерами в региональных и муниципальных конкурсах профессионального мастерства – с  86%  до  100%;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Отрицательные моменты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 доли выпускников общеобразовательных учреждений, успешно сдавших единый государственный экзамен по математике, в общей численности выпускников общеобразовательных учреждений, участвовавших в едином государственном экзамене по с 100% до 98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уменьшение доли выпускников 9 классов общеобразовательных учреждений, успешно прошедших государственную (итоговую) аттестацию по математике, в общей численности выпускников общеобразовательных учреждений, участвовавших в государственной (итоговой) аттестации по данному предмету  - с  99% до 94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уменьшение доли победителей и призеров муниципального этапа Всероссийской олимпиады школьников, выполнивших задания на 75 % и выше – с 22%  до 16%.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увеличение количества дней пропущенных по болезни за год одним ребенком с 6,6 дня до 8,1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низкий уровень оснащения учебных кабинетов начальных классов в  соответствии с требованиями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вывод по итогам мониторинга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2014-2015 учебный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Положительные тенденции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рост качества образования на уровне начального общего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улучшение  качества условий осуществления образовательной деятельности в части материально - технического обеспечения на уровне дошкольного, основного общего и среднего общего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повышение уровня квалификации педагогических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увеличение охвата обучающихся, посещающих кружки технической и естественнонаучной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обеспечение открытости и доступности информации о муниципальной системе образования;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роста  по правонарушениям среди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вывод по итогам мониторинга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2014-2015 учебный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снижение качества образования на уровне основного общего и среднего общего образования, о чем свидетельствуют результаты государственной итоговой аттестации в форме ОГЭ и ЕГЭ, муниципального этапа Всероссийской олимпиады школьников,  в части выполнения школьниками заданий на 75 % и выше;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уровень оснащения учебных кабинетов начальных классов в  соответствии с требованиями ФГОС в 50% общеобразовательных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учреждениях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рост уровня заболеваемости учащихся и воспитанников;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уменьшение доли педагогических работников в системе дополнительного образования в возрасте до 35 лет;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уменьшение доли штатных педагогических работников, имеющих первую и высшую квалификационную категорию в системе дошкольного образования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вопросы, на которые необходимо обратить внимание в 2015-2016 учебном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Повышение качества образования по программам основного общего и среднего общего образования, выделив учебный предмет «математика» в приоритет.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Повышение качества подготовки учащихся  из числа талантливых детей для участия и получения качественных результатов на муниципальном и региональном этапе Всероссийской олимпиады школьников.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Оснащение учебных помещений всех предметных областей и внеурочной деятельности учебно-лабораторным, цифровым (электронным), спортивным оборудованием в объеме, позволяющем обеспечить реализацию государственных образовательных стандартов дошкольного, начального общего, основного общего, среднего общего образования.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Разработка и реализация программы  ротации  и замещения педагогических кадров.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Совершенствование профилактической работы по предупреждению правонарушений и преступлений учащимися общеобразовательных учреждений.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Повышение эффективности организации работы по сохранению и укреплению здоровья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i="1" dirty="0" smtClean="0"/>
          </a:p>
          <a:p>
            <a:pPr algn="ctr">
              <a:buNone/>
            </a:pPr>
            <a:endParaRPr lang="ru-RU" sz="4400" i="1" dirty="0" smtClean="0"/>
          </a:p>
          <a:p>
            <a:pPr algn="ctr">
              <a:buNone/>
            </a:pPr>
            <a:r>
              <a:rPr lang="ru-RU" sz="4400" i="1" dirty="0" smtClean="0"/>
              <a:t>Благодарю за внимание!</a:t>
            </a:r>
            <a:endParaRPr lang="ru-RU" sz="4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характеризующие дополнительные критерии оценки качества образовательной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Внеучебные достижения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Состояние здоровья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Воспитательная 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общеобразовательные учреждения)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Результаты мониторинга в части реализации  основной общеобразовательной </a:t>
            </a:r>
            <a:br>
              <a:rPr lang="ru-RU" b="1" dirty="0" smtClean="0"/>
            </a:br>
            <a:r>
              <a:rPr lang="ru-RU" b="1" dirty="0" smtClean="0"/>
              <a:t>программы дошкольного образования</a:t>
            </a:r>
            <a:endParaRPr lang="ru-RU" b="1" dirty="0"/>
          </a:p>
        </p:txBody>
      </p:sp>
      <p:pic>
        <p:nvPicPr>
          <p:cNvPr id="3" name="Picture 9" descr="Z:\Мероприятия\АВГУСТОВСКИЙ ПЕДСОВЕТ\2011\эмблема системы образования города Югор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870" y="128930"/>
            <a:ext cx="1691856" cy="158230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Результаты,</a:t>
            </a:r>
            <a:r>
              <a:rPr lang="ru-RU" sz="3200" b="1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характеризующие общие критерии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2984"/>
          <a:ext cx="74993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Результаты,</a:t>
            </a:r>
            <a:r>
              <a:rPr lang="ru-RU" sz="3200" b="1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характеризующие дополнительные критерии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2984"/>
          <a:ext cx="74993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внеучебных достижений воспитанников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2984"/>
          <a:ext cx="749935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1010</TotalTime>
  <Words>1060</Words>
  <Application>Microsoft Office PowerPoint</Application>
  <PresentationFormat>Экран (4:3)</PresentationFormat>
  <Paragraphs>126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Солнцестояние</vt:lpstr>
      <vt:lpstr>Результаты  мониторинга оценки  качества  образовательной деятельности муниципальных  образовательных учреждений города Югорска  за 2014-2015 учебный год  </vt:lpstr>
      <vt:lpstr>Слайд 2</vt:lpstr>
      <vt:lpstr>Показатели мониторинга  </vt:lpstr>
      <vt:lpstr>Показатели, характеризующие общие критерии оценки качества образовательной деятельности </vt:lpstr>
      <vt:lpstr>Показатели, характеризующие дополнительные критерии оценки качества образовательной деятельности</vt:lpstr>
      <vt:lpstr>         Результаты мониторинга в части реализации  основной общеобразовательной  программы дошкольного образования</vt:lpstr>
      <vt:lpstr>Результаты, характеризующие общие критерии </vt:lpstr>
      <vt:lpstr>Результаты, характеризующие дополнительные критерии </vt:lpstr>
      <vt:lpstr>Результаты внеучебных достижений воспитанников</vt:lpstr>
      <vt:lpstr>Кадровое обеспечение</vt:lpstr>
      <vt:lpstr>Инновационная деятельность</vt:lpstr>
      <vt:lpstr>Состояние здоровья воспитанников</vt:lpstr>
      <vt:lpstr>Общее количество баллов</vt:lpstr>
      <vt:lpstr>Рейтинг дошкольных образовательных учреждений по итогам 2014-2015 учебного года</vt:lpstr>
      <vt:lpstr>Вывод</vt:lpstr>
      <vt:lpstr>Вывод</vt:lpstr>
      <vt:lpstr>        Учреждения дополнительного образования детей</vt:lpstr>
      <vt:lpstr>Результаты, характеризующие общие критерии</vt:lpstr>
      <vt:lpstr>Результаты, характеризующие дополнительные критерии</vt:lpstr>
      <vt:lpstr>Результаты обучения </vt:lpstr>
      <vt:lpstr>Творческие, интеллектуальные конкурсы</vt:lpstr>
      <vt:lpstr>Охват образовательными услугами</vt:lpstr>
      <vt:lpstr>Кадровый потенциал</vt:lpstr>
      <vt:lpstr>Инновационная деятельность</vt:lpstr>
      <vt:lpstr>Общее количество баллов</vt:lpstr>
      <vt:lpstr>Рейтинг учреждений дополнительного образования  по итогам 2014-2015 учебного года</vt:lpstr>
      <vt:lpstr>Вывод</vt:lpstr>
      <vt:lpstr>Вывод</vt:lpstr>
      <vt:lpstr>        Общеобразовательные учреждения</vt:lpstr>
      <vt:lpstr>Результаты, характеризующие общие критерии </vt:lpstr>
      <vt:lpstr>Результаты, характеризующие дополнительные критерии </vt:lpstr>
      <vt:lpstr>Учебные достижения</vt:lpstr>
      <vt:lpstr>Всероссийская олимпиада школьников </vt:lpstr>
      <vt:lpstr>Внеучебные достижения</vt:lpstr>
      <vt:lpstr>Воспитательная работа</vt:lpstr>
      <vt:lpstr>Состояние здоровья обучающихся</vt:lpstr>
      <vt:lpstr>Кадровый потенциал</vt:lpstr>
      <vt:lpstr>Инновационная деятельность</vt:lpstr>
      <vt:lpstr>Общее количество баллов по дошкольным группам</vt:lpstr>
      <vt:lpstr>Коэф. Эффективности по дошкольным группам</vt:lpstr>
      <vt:lpstr>Общее количество баллов</vt:lpstr>
      <vt:lpstr>Рейтинг общеобразовательных учреждений  по итогам 2014-2015 учебного года</vt:lpstr>
      <vt:lpstr>Вывод</vt:lpstr>
      <vt:lpstr>Вывод</vt:lpstr>
      <vt:lpstr>Общий вывод по итогам мониторинга  за 2014-2015 учебный год</vt:lpstr>
      <vt:lpstr>Общий вывод по итогам мониторинга  за 2014-2015 учебный год</vt:lpstr>
      <vt:lpstr>Основные вопросы, на которые необходимо обратить внимание в 2015-2016 учебном году</vt:lpstr>
      <vt:lpstr>Слайд 48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Stukalova_L</dc:creator>
  <cp:lastModifiedBy>Стукалова</cp:lastModifiedBy>
  <cp:revision>127</cp:revision>
  <dcterms:created xsi:type="dcterms:W3CDTF">2013-06-18T06:04:29Z</dcterms:created>
  <dcterms:modified xsi:type="dcterms:W3CDTF">2015-09-09T11:43:24Z</dcterms:modified>
</cp:coreProperties>
</file>