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DB2C3B-02B6-4D9B-8DB5-ECB6706205AD}" type="datetimeFigureOut">
              <a:rPr lang="ru-RU" smtClean="0"/>
              <a:t>10.10.2015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B23D7D-A877-4B2B-96FC-47014699EBC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226363"/>
          </a:xfr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ru-RU" sz="4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«Квадратичная функция»</a:t>
            </a:r>
          </a:p>
          <a:p>
            <a:pPr marL="109728" indent="0">
              <a:buNone/>
            </a:pPr>
            <a:endParaRPr lang="ru-RU" sz="3600" dirty="0" smtClean="0"/>
          </a:p>
          <a:p>
            <a:pPr marL="109728" indent="0">
              <a:buNone/>
            </a:pPr>
            <a:endParaRPr lang="ru-RU" sz="3600" dirty="0" smtClean="0"/>
          </a:p>
          <a:p>
            <a:pPr marL="109728" indent="0" algn="r">
              <a:buNone/>
            </a:pPr>
            <a:r>
              <a:rPr lang="ru-RU" sz="2000" dirty="0" smtClean="0"/>
              <a:t>Выполнила: </a:t>
            </a:r>
            <a:r>
              <a:rPr lang="ru-RU" sz="2000" dirty="0" err="1" smtClean="0"/>
              <a:t>Грудинина</a:t>
            </a:r>
            <a:r>
              <a:rPr lang="ru-RU" sz="2000" dirty="0" smtClean="0"/>
              <a:t> Г.Е.</a:t>
            </a:r>
          </a:p>
          <a:p>
            <a:pPr marL="109728" indent="0" algn="r">
              <a:buNone/>
            </a:pPr>
            <a:r>
              <a:rPr lang="ru-RU" sz="2000" dirty="0" smtClean="0"/>
              <a:t> учитель МКОУ «Станционная СОШ»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– викторина обобщающего повторения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23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b="1" dirty="0" smtClean="0"/>
              <a:t>повт.п.1-11 №243(а), 244(</a:t>
            </a:r>
            <a:r>
              <a:rPr lang="ru-RU" sz="3200" b="1" dirty="0" err="1" smtClean="0"/>
              <a:t>а,в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V.</a:t>
            </a:r>
            <a:r>
              <a:rPr lang="ru-RU" dirty="0" smtClean="0"/>
              <a:t> Задание на дом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1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224135"/>
          </a:xfrm>
        </p:spPr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772400" cy="177576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Порой задача не решается,</a:t>
            </a:r>
          </a:p>
          <a:p>
            <a:pPr algn="ctr"/>
            <a:r>
              <a:rPr lang="ru-RU" sz="2800" b="1" i="1" dirty="0" smtClean="0"/>
              <a:t>Но это, в общем, не беда.</a:t>
            </a:r>
          </a:p>
          <a:p>
            <a:pPr algn="ctr"/>
            <a:r>
              <a:rPr lang="ru-RU" sz="2800" b="1" i="1" dirty="0" smtClean="0"/>
              <a:t>Ведь солнце всё же улыбается,</a:t>
            </a:r>
          </a:p>
          <a:p>
            <a:pPr algn="ctr"/>
            <a:r>
              <a:rPr lang="ru-RU" sz="2800" b="1" i="1" dirty="0" smtClean="0"/>
              <a:t>Не унывая никогда!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9304995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1. Обобщение свойств квадратичной функции.</a:t>
            </a:r>
          </a:p>
          <a:p>
            <a:r>
              <a:rPr lang="ru-RU" sz="3600" dirty="0" smtClean="0"/>
              <a:t>2. Проверка знаний по данной теме.</a:t>
            </a:r>
          </a:p>
          <a:p>
            <a:r>
              <a:rPr lang="ru-RU" sz="3600" dirty="0" smtClean="0"/>
              <a:t>3. Подготовка к контрольной работе.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50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По горизонтали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b="1" dirty="0" smtClean="0"/>
              <a:t>1</a:t>
            </a:r>
            <a:r>
              <a:rPr lang="ru-RU" b="1" dirty="0"/>
              <a:t>.</a:t>
            </a:r>
            <a:r>
              <a:rPr lang="ru-RU" dirty="0"/>
              <a:t> Название графика функции у=ах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r>
              <a:rPr lang="ru-RU" b="1" dirty="0"/>
              <a:t>2.</a:t>
            </a:r>
            <a:r>
              <a:rPr lang="ru-RU" dirty="0"/>
              <a:t> Зависимость между переменными, при которой каждому значению независимой переменной, соответствует единственное значение зависимой переменной.</a:t>
            </a:r>
          </a:p>
          <a:p>
            <a:r>
              <a:rPr lang="ru-RU" b="1" dirty="0"/>
              <a:t>3.</a:t>
            </a:r>
            <a:r>
              <a:rPr lang="ru-RU" dirty="0"/>
              <a:t> Буква латинского алфавита, которой часто обозначают функцию.</a:t>
            </a:r>
          </a:p>
          <a:p>
            <a:r>
              <a:rPr lang="ru-RU" b="1" dirty="0"/>
              <a:t>4.</a:t>
            </a:r>
            <a:r>
              <a:rPr lang="ru-RU" dirty="0"/>
              <a:t> Множество точек координатной плоскости, абсциссы которых равны значениям аргумента, а ординаты – значениям функции.</a:t>
            </a:r>
          </a:p>
          <a:p>
            <a:r>
              <a:rPr lang="ru-RU" b="1" dirty="0"/>
              <a:t>5.</a:t>
            </a:r>
            <a:r>
              <a:rPr lang="ru-RU" dirty="0"/>
              <a:t> Функция,  заданная формулой у=</a:t>
            </a:r>
            <a:r>
              <a:rPr lang="en-US" dirty="0" err="1"/>
              <a:t>kx</a:t>
            </a:r>
            <a:r>
              <a:rPr lang="ru-RU" dirty="0"/>
              <a:t>+</a:t>
            </a:r>
            <a:r>
              <a:rPr lang="en-US" dirty="0"/>
              <a:t>b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. </a:t>
            </a:r>
            <a:r>
              <a:rPr lang="ru-RU" dirty="0" err="1" smtClean="0"/>
              <a:t>Оргмомент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en-US" dirty="0" smtClean="0"/>
              <a:t>II</a:t>
            </a:r>
            <a:r>
              <a:rPr lang="en-US" dirty="0" smtClean="0"/>
              <a:t>. </a:t>
            </a:r>
            <a:r>
              <a:rPr lang="ru-RU" dirty="0" smtClean="0"/>
              <a:t>Разминка: </a:t>
            </a:r>
            <a:r>
              <a:rPr lang="ru-RU" sz="3600" b="1" i="1" dirty="0" smtClean="0"/>
              <a:t>РЕШИТЕ КРОССВОРД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459380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ru-RU" u="sng" dirty="0"/>
                  <a:t>По вертикали:  </a:t>
                </a:r>
                <a:endParaRPr lang="ru-RU" u="sng" dirty="0" smtClean="0"/>
              </a:p>
              <a:p>
                <a:r>
                  <a:rPr lang="ru-RU" b="1" dirty="0" smtClean="0"/>
                  <a:t>2</a:t>
                </a:r>
                <a:r>
                  <a:rPr lang="ru-RU" b="1" dirty="0"/>
                  <a:t>.</a:t>
                </a:r>
                <a:r>
                  <a:rPr lang="ru-RU" dirty="0"/>
                  <a:t> Один из способов задания функции.</a:t>
                </a:r>
              </a:p>
              <a:p>
                <a:r>
                  <a:rPr lang="ru-RU" b="1" dirty="0"/>
                  <a:t>3.</a:t>
                </a:r>
                <a:r>
                  <a:rPr lang="ru-RU" dirty="0"/>
                  <a:t> Если </a:t>
                </a:r>
                <a:r>
                  <a:rPr lang="en-US" dirty="0"/>
                  <a:t>k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≠</m:t>
                    </m:r>
                  </m:oMath>
                </a14:m>
                <a:r>
                  <a:rPr lang="ru-RU" dirty="0"/>
                  <a:t> 0, график </a:t>
                </a:r>
                <a:r>
                  <a:rPr lang="en-US" dirty="0"/>
                  <a:t>y</a:t>
                </a:r>
                <a:r>
                  <a:rPr lang="ru-RU" dirty="0"/>
                  <a:t>=</a:t>
                </a:r>
                <a:r>
                  <a:rPr lang="en-US" dirty="0" err="1"/>
                  <a:t>kx</a:t>
                </a:r>
                <a:r>
                  <a:rPr lang="ru-RU" dirty="0"/>
                  <a:t>+</a:t>
                </a:r>
                <a:r>
                  <a:rPr lang="en-US" dirty="0"/>
                  <a:t>b</a:t>
                </a:r>
                <a:r>
                  <a:rPr lang="ru-RU" dirty="0"/>
                  <a:t> пересекает эту ось, а если </a:t>
                </a:r>
                <a:r>
                  <a:rPr lang="en-US" dirty="0"/>
                  <a:t>k</a:t>
                </a:r>
                <a:r>
                  <a:rPr lang="ru-RU" dirty="0"/>
                  <a:t>=0, то параллелен оси. Какой буквой обозначается эта ось?</a:t>
                </a:r>
              </a:p>
              <a:p>
                <a:r>
                  <a:rPr lang="ru-RU" b="1" dirty="0"/>
                  <a:t>6.</a:t>
                </a:r>
                <a:r>
                  <a:rPr lang="ru-RU" dirty="0"/>
                  <a:t> Независимая переменная.</a:t>
                </a:r>
              </a:p>
              <a:p>
                <a:r>
                  <a:rPr lang="ru-RU" b="1" dirty="0"/>
                  <a:t>7.</a:t>
                </a:r>
                <a:r>
                  <a:rPr lang="ru-RU" dirty="0"/>
                  <a:t> Слово в названии функции у=</a:t>
                </a:r>
                <a:r>
                  <a:rPr lang="en-US" dirty="0" err="1"/>
                  <a:t>kx</a:t>
                </a:r>
                <a:r>
                  <a:rPr lang="ru-RU" dirty="0"/>
                  <a:t>.</a:t>
                </a:r>
              </a:p>
              <a:p>
                <a:r>
                  <a:rPr lang="ru-RU" b="1" dirty="0"/>
                  <a:t>8.</a:t>
                </a:r>
                <a:r>
                  <a:rPr lang="ru-RU" dirty="0"/>
                  <a:t> Что служит графиком линейной функции.</a:t>
                </a:r>
              </a:p>
              <a:p>
                <a:r>
                  <a:rPr lang="ru-RU" b="1" dirty="0"/>
                  <a:t>9.</a:t>
                </a:r>
                <a:r>
                  <a:rPr lang="ru-RU" dirty="0"/>
                  <a:t> Каким коэффициентом называют число </a:t>
                </a:r>
                <a:r>
                  <a:rPr lang="en-US" dirty="0"/>
                  <a:t>k</a:t>
                </a:r>
                <a:r>
                  <a:rPr lang="ru-RU" dirty="0"/>
                  <a:t> в формуле </a:t>
                </a:r>
                <a:r>
                  <a:rPr lang="en-US" dirty="0"/>
                  <a:t>y</a:t>
                </a:r>
                <a:r>
                  <a:rPr lang="ru-RU" dirty="0"/>
                  <a:t>=</a:t>
                </a:r>
                <a:r>
                  <a:rPr lang="en-US" dirty="0" err="1"/>
                  <a:t>kx</a:t>
                </a:r>
                <a:r>
                  <a:rPr lang="ru-RU" dirty="0"/>
                  <a:t>+</a:t>
                </a:r>
                <a:r>
                  <a:rPr lang="en-US" dirty="0"/>
                  <a:t>b</a:t>
                </a:r>
                <a:r>
                  <a:rPr lang="ru-RU" dirty="0"/>
                  <a:t>.</a:t>
                </a:r>
              </a:p>
              <a:p>
                <a:r>
                  <a:rPr lang="ru-RU" b="1" dirty="0"/>
                  <a:t>10.</a:t>
                </a:r>
                <a:r>
                  <a:rPr lang="ru-RU" dirty="0"/>
                  <a:t> Название функции у=ах</a:t>
                </a:r>
                <a:r>
                  <a:rPr lang="ru-RU" baseline="30000" dirty="0"/>
                  <a:t>2</a:t>
                </a:r>
                <a:r>
                  <a:rPr lang="ru-RU" dirty="0"/>
                  <a:t>+ </a:t>
                </a:r>
                <a:r>
                  <a:rPr lang="en-US" dirty="0"/>
                  <a:t>b</a:t>
                </a:r>
                <a:r>
                  <a:rPr lang="ru-RU" dirty="0" err="1"/>
                  <a:t>х+с</a:t>
                </a:r>
                <a:r>
                  <a:rPr lang="ru-RU" dirty="0"/>
                  <a:t>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РЕШИТЕ КРОССВОРД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6474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i="1" dirty="0" smtClean="0"/>
              <a:t>КРОССВОРД</a:t>
            </a:r>
            <a:endParaRPr lang="ru-RU" b="1" i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78228"/>
              </p:ext>
            </p:extLst>
          </p:nvPr>
        </p:nvGraphicFramePr>
        <p:xfrm>
          <a:off x="1533207" y="1268763"/>
          <a:ext cx="6077586" cy="5040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677"/>
                <a:gridCol w="347814"/>
                <a:gridCol w="347814"/>
                <a:gridCol w="362332"/>
                <a:gridCol w="362332"/>
                <a:gridCol w="366751"/>
                <a:gridCol w="366751"/>
                <a:gridCol w="359176"/>
                <a:gridCol w="359176"/>
                <a:gridCol w="362963"/>
                <a:gridCol w="362963"/>
                <a:gridCol w="366751"/>
                <a:gridCol w="366751"/>
                <a:gridCol w="348445"/>
                <a:gridCol w="348445"/>
                <a:gridCol w="348445"/>
              </a:tblGrid>
              <a:tr h="263796">
                <a:tc rowSpan="7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5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10.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9.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7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01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533525" y="1836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836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 rot="20425612">
            <a:off x="2096239" y="1325413"/>
            <a:ext cx="313348" cy="110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320805"/>
              </p:ext>
            </p:extLst>
          </p:nvPr>
        </p:nvGraphicFramePr>
        <p:xfrm>
          <a:off x="1547664" y="1052736"/>
          <a:ext cx="6077586" cy="5289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677"/>
                <a:gridCol w="347814"/>
                <a:gridCol w="347814"/>
                <a:gridCol w="362332"/>
                <a:gridCol w="362332"/>
                <a:gridCol w="366751"/>
                <a:gridCol w="366751"/>
                <a:gridCol w="359176"/>
                <a:gridCol w="359176"/>
                <a:gridCol w="362963"/>
                <a:gridCol w="362963"/>
                <a:gridCol w="366751"/>
                <a:gridCol w="366751"/>
                <a:gridCol w="348445"/>
                <a:gridCol w="348445"/>
                <a:gridCol w="348445"/>
              </a:tblGrid>
              <a:tr h="476835">
                <a:tc rowSpan="7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8.</a:t>
                      </a:r>
                      <a:r>
                        <a:rPr lang="ru-RU" sz="1200">
                          <a:effectLst/>
                        </a:rPr>
                        <a:t>П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5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6.</a:t>
                      </a: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7.</a:t>
                      </a:r>
                      <a:r>
                        <a:rPr lang="ru-RU" sz="1200">
                          <a:effectLst/>
                        </a:rPr>
                        <a:t>П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1.</a:t>
                      </a:r>
                      <a:r>
                        <a:rPr lang="ru-RU" sz="1200">
                          <a:effectLst/>
                        </a:rPr>
                        <a:t>П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10.</a:t>
                      </a:r>
                      <a:r>
                        <a:rPr lang="ru-RU" sz="1200">
                          <a:effectLst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2.</a:t>
                      </a:r>
                      <a:r>
                        <a:rPr lang="ru-RU" sz="1200">
                          <a:effectLst/>
                        </a:rPr>
                        <a:t>Ф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9.</a:t>
                      </a:r>
                      <a:r>
                        <a:rPr lang="ru-RU" sz="1200">
                          <a:effectLst/>
                        </a:rPr>
                        <a:t>У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3.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4.</a:t>
                      </a:r>
                      <a:r>
                        <a:rPr lang="ru-RU" sz="1200">
                          <a:effectLst/>
                        </a:rPr>
                        <a:t>Г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Ы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>
                          <a:effectLst/>
                        </a:rPr>
                        <a:t>5.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Й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81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1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8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0515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1. Найдите значение функции </a:t>
            </a:r>
            <a:r>
              <a:rPr lang="ru-RU" sz="2800" dirty="0" smtClean="0"/>
              <a:t>  у=2х²+5х-7 </a:t>
            </a:r>
            <a:r>
              <a:rPr lang="ru-RU" sz="2800" dirty="0" smtClean="0"/>
              <a:t>при х=7.</a:t>
            </a:r>
          </a:p>
          <a:p>
            <a:r>
              <a:rPr lang="ru-RU" sz="2800" dirty="0" smtClean="0"/>
              <a:t>2. Чему равна сумма корней квадратного трёхчлена </a:t>
            </a:r>
            <a:r>
              <a:rPr lang="ru-RU" sz="2800" dirty="0" smtClean="0"/>
              <a:t>  х²-3х-28</a:t>
            </a:r>
            <a:r>
              <a:rPr lang="ru-RU" sz="2800" dirty="0" smtClean="0"/>
              <a:t>?</a:t>
            </a:r>
          </a:p>
          <a:p>
            <a:r>
              <a:rPr lang="ru-RU" sz="2800" dirty="0" smtClean="0"/>
              <a:t>3. Найдите вершину параболы у=х²-6х-2.</a:t>
            </a:r>
          </a:p>
          <a:p>
            <a:r>
              <a:rPr lang="ru-RU" sz="2800" dirty="0" smtClean="0"/>
              <a:t>4. Выберите квадратичные функции:         у=-2х+1,  у=-2х²+5х-1,                                       у=(х-3)²,  у=3х,  у=х²/4,  у=х³+х²-х.</a:t>
            </a:r>
          </a:p>
          <a:p>
            <a:r>
              <a:rPr lang="ru-RU" sz="2800" dirty="0" smtClean="0"/>
              <a:t>5. Определите направление ветвей параболы      у= -7х²+2.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</a:t>
            </a:r>
            <a:r>
              <a:rPr lang="ru-RU" dirty="0" smtClean="0"/>
              <a:t> </a:t>
            </a:r>
            <a:r>
              <a:rPr lang="ru-RU" b="1" i="1" dirty="0" smtClean="0"/>
              <a:t>ВИКТОРИНА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301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800" dirty="0" smtClean="0"/>
                  <a:t>6. С помощью трафарета изобразите графики функций  у=(х-4)², у=-х²+4 и у=(х+3)²-4 в одной системе координат.</a:t>
                </a:r>
              </a:p>
              <a:p>
                <a:r>
                  <a:rPr lang="ru-RU" sz="2800" dirty="0" smtClean="0"/>
                  <a:t>7. Для параболы у=2х²+7х-30 укажите координаты точек пересечения с осью </a:t>
                </a:r>
                <a:r>
                  <a:rPr lang="ru-RU" sz="2800" i="1" dirty="0" smtClean="0"/>
                  <a:t>х</a:t>
                </a:r>
                <a:r>
                  <a:rPr lang="ru-RU" sz="2800" dirty="0" smtClean="0"/>
                  <a:t>; с осью </a:t>
                </a:r>
                <a:r>
                  <a:rPr lang="ru-RU" sz="2800" i="1" dirty="0" smtClean="0"/>
                  <a:t>у </a:t>
                </a:r>
                <a:r>
                  <a:rPr lang="ru-RU" sz="2800" dirty="0" smtClean="0"/>
                  <a:t>.</a:t>
                </a:r>
              </a:p>
              <a:p>
                <a:r>
                  <a:rPr lang="ru-RU" sz="2800" dirty="0" smtClean="0"/>
                  <a:t>8. Для функции у= -3х²+6х+9 укажите наибольшее значение.</a:t>
                </a:r>
              </a:p>
              <a:p>
                <a:r>
                  <a:rPr lang="ru-RU" sz="2800" dirty="0" smtClean="0"/>
                  <a:t>9. Постройте график функции 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х³+ х²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х+1</m:t>
                        </m:r>
                      </m:den>
                    </m:f>
                  </m:oMath>
                </a14:m>
                <a:r>
                  <a:rPr lang="ru-RU" sz="2800" dirty="0" smtClean="0"/>
                  <a:t>.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48" r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r>
              <a:rPr lang="ru-RU" i="1" dirty="0" smtClean="0"/>
              <a:t>Викторина(</a:t>
            </a:r>
            <a:r>
              <a:rPr lang="ru-RU" sz="3200" i="1" dirty="0" smtClean="0"/>
              <a:t>продолжение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7183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Сегодня </a:t>
            </a:r>
            <a:r>
              <a:rPr lang="ru-RU" b="1" dirty="0"/>
              <a:t>на уроке…..</a:t>
            </a:r>
          </a:p>
          <a:p>
            <a:pPr marL="109728" indent="0">
              <a:buNone/>
            </a:pPr>
            <a:r>
              <a:rPr lang="ru-RU" b="1" dirty="0"/>
              <a:t> </a:t>
            </a:r>
          </a:p>
          <a:p>
            <a:r>
              <a:rPr lang="ru-RU" b="1" dirty="0" smtClean="0"/>
              <a:t>Мне </a:t>
            </a:r>
            <a:r>
              <a:rPr lang="ru-RU" b="1" dirty="0"/>
              <a:t>понравилось….</a:t>
            </a:r>
          </a:p>
          <a:p>
            <a:endParaRPr lang="ru-RU" b="1" dirty="0"/>
          </a:p>
          <a:p>
            <a:r>
              <a:rPr lang="ru-RU" b="1" dirty="0" smtClean="0"/>
              <a:t>Мне </a:t>
            </a:r>
            <a:r>
              <a:rPr lang="ru-RU" b="1" dirty="0"/>
              <a:t>интересно….</a:t>
            </a:r>
          </a:p>
          <a:p>
            <a:pPr marL="109728" indent="0">
              <a:buNone/>
            </a:pPr>
            <a:endParaRPr lang="ru-RU" b="1" dirty="0"/>
          </a:p>
          <a:p>
            <a:r>
              <a:rPr lang="ru-RU" b="1" dirty="0" smtClean="0"/>
              <a:t>Мне </a:t>
            </a:r>
            <a:r>
              <a:rPr lang="ru-RU" b="1" dirty="0"/>
              <a:t>не понравилось</a:t>
            </a:r>
            <a:r>
              <a:rPr lang="ru-RU" b="1" dirty="0" smtClean="0"/>
              <a:t>….</a:t>
            </a:r>
            <a:endParaRPr lang="ru-RU" b="1" dirty="0"/>
          </a:p>
          <a:p>
            <a:pPr marL="109728" indent="0">
              <a:buNone/>
            </a:pPr>
            <a:r>
              <a:rPr lang="ru-RU" b="1" dirty="0"/>
              <a:t> </a:t>
            </a:r>
          </a:p>
          <a:p>
            <a:r>
              <a:rPr lang="ru-RU" b="1" dirty="0" smtClean="0"/>
              <a:t>Мне </a:t>
            </a:r>
            <a:r>
              <a:rPr lang="ru-RU" b="1" dirty="0"/>
              <a:t>было трудно….</a:t>
            </a:r>
          </a:p>
          <a:p>
            <a:pPr marL="109728" indent="0">
              <a:buNone/>
            </a:pPr>
            <a:r>
              <a:rPr lang="ru-RU" b="1" dirty="0"/>
              <a:t> </a:t>
            </a:r>
          </a:p>
          <a:p>
            <a:r>
              <a:rPr lang="ru-RU" b="1" dirty="0" smtClean="0"/>
              <a:t>Хочу </a:t>
            </a:r>
            <a:r>
              <a:rPr lang="ru-RU" b="1" dirty="0"/>
              <a:t>всем пожелать…….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IV.</a:t>
            </a:r>
            <a:r>
              <a:rPr lang="ru-RU" dirty="0" smtClean="0"/>
              <a:t> Итог урока: </a:t>
            </a:r>
            <a:r>
              <a:rPr lang="ru-RU" i="1" dirty="0" smtClean="0"/>
              <a:t>продолжи фразу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5951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500</Words>
  <Application>Microsoft Office PowerPoint</Application>
  <PresentationFormat>Экран (4:3)</PresentationFormat>
  <Paragraphs>298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Урок – викторина обобщающего повторения </vt:lpstr>
      <vt:lpstr>Цели урока:</vt:lpstr>
      <vt:lpstr>I. Оргмомент. II. Разминка: РЕШИТЕ КРОССВОРД</vt:lpstr>
      <vt:lpstr>РЕШИТЕ КРОССВОРД</vt:lpstr>
      <vt:lpstr>КРОССВОРД</vt:lpstr>
      <vt:lpstr>Презентация PowerPoint</vt:lpstr>
      <vt:lpstr>III. ВИКТОРИНА</vt:lpstr>
      <vt:lpstr>Викторина(продолжение)</vt:lpstr>
      <vt:lpstr>IV. Итог урока: продолжи фразу</vt:lpstr>
      <vt:lpstr>V. Задание на дом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викторина  обобщающего повторения</dc:title>
  <dc:creator>ГАЛИНА</dc:creator>
  <cp:lastModifiedBy>ГАЛИНА</cp:lastModifiedBy>
  <cp:revision>15</cp:revision>
  <dcterms:created xsi:type="dcterms:W3CDTF">2015-10-04T16:42:28Z</dcterms:created>
  <dcterms:modified xsi:type="dcterms:W3CDTF">2015-10-10T15:18:09Z</dcterms:modified>
</cp:coreProperties>
</file>