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1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1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97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6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24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62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27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2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99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7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28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79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33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DB199F-AD3E-4DD7-812C-0804642B4CC5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2E76CD6-0550-46E9-B615-B920387AE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54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Либеральные реформы</a:t>
            </a:r>
            <a:br>
              <a:rPr lang="ru-RU" dirty="0" smtClean="0"/>
            </a:br>
            <a:r>
              <a:rPr lang="ru-RU" dirty="0" smtClean="0">
                <a:latin typeface="Arial Narrow" panose="020B0606020202030204" pitchFamily="34" charset="0"/>
              </a:rPr>
              <a:t>1860-1870-х гг.</a:t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ru-RU" dirty="0" smtClean="0">
                <a:latin typeface="Arial Narrow" panose="020B0606020202030204" pitchFamily="34" charset="0"/>
              </a:rPr>
              <a:t>х</a:t>
            </a:r>
            <a:r>
              <a:rPr lang="en-US" dirty="0">
                <a:latin typeface="Arial Narrow" panose="020B0606020202030204" pitchFamily="34" charset="0"/>
              </a:rPr>
              <a:t>l</a:t>
            </a:r>
            <a:r>
              <a:rPr lang="ru-RU" dirty="0" smtClean="0">
                <a:latin typeface="Arial Narrow" panose="020B0606020202030204" pitchFamily="34" charset="0"/>
              </a:rPr>
              <a:t>х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века.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err="1" smtClean="0"/>
              <a:t>Тубина</a:t>
            </a:r>
            <a:r>
              <a:rPr lang="ru-RU" dirty="0" smtClean="0"/>
              <a:t> Т. А</a:t>
            </a:r>
            <a:r>
              <a:rPr lang="ru-RU" dirty="0" smtClean="0"/>
              <a:t>., учитель истории и </a:t>
            </a:r>
          </a:p>
          <a:p>
            <a:r>
              <a:rPr lang="ru-RU" dirty="0" smtClean="0"/>
              <a:t>обществознания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4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65100"/>
            <a:ext cx="101981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</a:t>
            </a:r>
            <a:r>
              <a:rPr lang="ru-RU" sz="2400" b="1" dirty="0" smtClean="0"/>
              <a:t>Тест</a:t>
            </a:r>
            <a:r>
              <a:rPr lang="ru-RU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000" b="1" dirty="0" smtClean="0"/>
              <a:t>Что даровала реформа 1861 г. крестьянам?</a:t>
            </a:r>
          </a:p>
          <a:p>
            <a:r>
              <a:rPr lang="ru-RU" sz="2000" dirty="0" smtClean="0"/>
              <a:t>         а) Равные сословные права с мещанами.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б) Землю без всякого выкупа.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г) Личную свободу.</a:t>
            </a:r>
          </a:p>
          <a:p>
            <a:pPr marL="457200" indent="-457200">
              <a:buAutoNum type="arabicParenR" startAt="2"/>
            </a:pPr>
            <a:r>
              <a:rPr lang="ru-RU" sz="2000" b="1" dirty="0" smtClean="0"/>
              <a:t>Какой срок был установлен для внесения крестьянами выкупных платежей за землю?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</a:t>
            </a:r>
            <a:r>
              <a:rPr lang="ru-RU" sz="2000" dirty="0" smtClean="0"/>
              <a:t>а) 70 лет.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</a:t>
            </a:r>
            <a:r>
              <a:rPr lang="ru-RU" sz="2000" dirty="0" smtClean="0"/>
              <a:t>б) 10 лет.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г) 49 лет.</a:t>
            </a:r>
          </a:p>
          <a:p>
            <a:r>
              <a:rPr lang="ru-RU" sz="2000" b="1" dirty="0" smtClean="0"/>
              <a:t>3) Для осуществления выкупа земли по закону от 19 февраля 1861 г. крестьянин единовременно должен был внести 20 – 25 % всей выкупной суммы. Кто выплачивал помещикам остальную часть?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dirty="0" smtClean="0"/>
              <a:t>а) Государство.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dirty="0" smtClean="0"/>
              <a:t>б) Земство.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dirty="0" smtClean="0"/>
              <a:t>г) Помещики.</a:t>
            </a:r>
          </a:p>
          <a:p>
            <a:r>
              <a:rPr lang="ru-RU" sz="2000" b="1" dirty="0" smtClean="0"/>
              <a:t>4) Какие крестьяне считались временнообязанными ?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</a:t>
            </a:r>
            <a:r>
              <a:rPr lang="ru-RU" sz="2000" dirty="0" smtClean="0"/>
              <a:t>а) Не заключившие выкупные сделки со своими помещиками после объявления реформы.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</a:t>
            </a:r>
            <a:r>
              <a:rPr lang="ru-RU" sz="2000" dirty="0" smtClean="0"/>
              <a:t>б) Крестьяне сибирских губерний.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dirty="0" smtClean="0"/>
              <a:t>в) Государственные крестьяне.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858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0"/>
            <a:ext cx="11201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5) Временнообязанные крестьяне должны были: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а) платить оброк или отрабатывать барщину в пользу своего бывшего владельца ;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б) бесплатно трудиться на государство 2 раза в неделю ;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в) принимать участие в общественных работах в своем уезде.</a:t>
            </a:r>
          </a:p>
          <a:p>
            <a:r>
              <a:rPr lang="ru-RU" b="1" dirty="0" smtClean="0"/>
              <a:t>6) На каких условиях реформа 1861 г. предоставляла крестьянам землю?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а) Полностью за счет государственной казны.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б) Бесплатно.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в) За выкуп при содействии правительства.</a:t>
            </a:r>
          </a:p>
          <a:p>
            <a:r>
              <a:rPr lang="ru-RU" b="1" dirty="0" smtClean="0"/>
              <a:t>7) Какие категории крестьян по закону от 19 февраля 1861 г. вообще лишались своих наделов?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а) Все крестьяне.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б) Монастырские.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г) Бывшие дворовые.</a:t>
            </a:r>
          </a:p>
          <a:p>
            <a:r>
              <a:rPr lang="ru-RU" b="1" dirty="0" smtClean="0"/>
              <a:t>8) Что такое отрезки?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а) Земля, которой наделялись крестьяне по реформе 1861 г.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б) Земля, которую отрезали у помещиков в пользу крестьян.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г) Часть крестьянского надела, оказавшаяся «лишней» по сравнению с установленной в 1861 г. нормой.</a:t>
            </a:r>
          </a:p>
          <a:p>
            <a:r>
              <a:rPr lang="ru-RU" b="1" dirty="0" smtClean="0"/>
              <a:t>9) Реформа 1861 г. сохраняла за помещиками право собственности на: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а) ранее принадлежавших им дворовых людей;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б) все принадлежавшие им земли;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в) часть помещичьей земли.</a:t>
            </a:r>
          </a:p>
          <a:p>
            <a:r>
              <a:rPr lang="ru-RU" b="1" dirty="0" smtClean="0"/>
              <a:t>10) Кто такой мировой посредник?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а) Представитель нейтрального государства, организующий мирные приговоры.</a:t>
            </a:r>
          </a:p>
          <a:p>
            <a:r>
              <a:rPr lang="ru-RU" dirty="0"/>
              <a:t> </a:t>
            </a:r>
            <a:r>
              <a:rPr lang="ru-RU" dirty="0" smtClean="0"/>
              <a:t>     б) Доверенное лицо крестьянской общины, участвующее в разрешении споров между общиной и властями.</a:t>
            </a:r>
          </a:p>
          <a:p>
            <a:r>
              <a:rPr lang="ru-RU" dirty="0"/>
              <a:t> </a:t>
            </a:r>
            <a:r>
              <a:rPr lang="ru-RU" dirty="0" smtClean="0"/>
              <a:t>     в) Представитель помещиков, исполняющий административно – полицейские функции в ходе реализации крестьянской реформы?</a:t>
            </a:r>
          </a:p>
        </p:txBody>
      </p:sp>
    </p:spTree>
    <p:extLst>
      <p:ext uri="{BB962C8B-B14F-4D97-AF65-F5344CB8AC3E}">
        <p14:creationId xmlns:p14="http://schemas.microsoft.com/office/powerpoint/2010/main" val="35124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488950"/>
            <a:ext cx="5295900" cy="292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1. Земское самоуправление.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7400" y="952500"/>
            <a:ext cx="2019300" cy="355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28000" y="952500"/>
            <a:ext cx="2019300" cy="355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7400" y="1308100"/>
            <a:ext cx="2019300" cy="67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Губернское </a:t>
            </a:r>
          </a:p>
          <a:p>
            <a:r>
              <a:rPr lang="ru-RU" dirty="0"/>
              <a:t>з</a:t>
            </a:r>
            <a:r>
              <a:rPr lang="ru-RU" dirty="0" smtClean="0"/>
              <a:t>емское собрание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140700" y="1304925"/>
            <a:ext cx="2019300" cy="67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Губернская </a:t>
            </a:r>
          </a:p>
          <a:p>
            <a:r>
              <a:rPr lang="ru-RU" dirty="0"/>
              <a:t>з</a:t>
            </a:r>
            <a:r>
              <a:rPr lang="ru-RU" dirty="0" smtClean="0"/>
              <a:t>емская управа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7400" y="2413000"/>
            <a:ext cx="2019300" cy="355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28000" y="2403475"/>
            <a:ext cx="2019300" cy="355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7400" y="2736850"/>
            <a:ext cx="2019300" cy="67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Уездное </a:t>
            </a:r>
          </a:p>
          <a:p>
            <a:r>
              <a:rPr lang="ru-RU" dirty="0"/>
              <a:t>з</a:t>
            </a:r>
            <a:r>
              <a:rPr lang="ru-RU" dirty="0" smtClean="0"/>
              <a:t>емское собрание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28000" y="2749550"/>
            <a:ext cx="2019300" cy="67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Уездная </a:t>
            </a:r>
          </a:p>
          <a:p>
            <a:r>
              <a:rPr lang="ru-RU" dirty="0"/>
              <a:t>з</a:t>
            </a:r>
            <a:r>
              <a:rPr lang="ru-RU" dirty="0" smtClean="0"/>
              <a:t>емская управа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87400" y="3771900"/>
            <a:ext cx="1600200" cy="55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Землевладел-ьцы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877300" y="3848100"/>
            <a:ext cx="1270000" cy="48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Крестьяне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65400" y="4686300"/>
            <a:ext cx="5969000" cy="5715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2. Собственники неземельных имуществ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06900" y="5664200"/>
            <a:ext cx="2743200" cy="660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Избирательные курии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8" idx="3"/>
            <a:endCxn id="9" idx="1"/>
          </p:cNvCxnSpPr>
          <p:nvPr/>
        </p:nvCxnSpPr>
        <p:spPr>
          <a:xfrm flipV="1">
            <a:off x="2806700" y="1641475"/>
            <a:ext cx="53340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3"/>
            <a:endCxn id="13" idx="1"/>
          </p:cNvCxnSpPr>
          <p:nvPr/>
        </p:nvCxnSpPr>
        <p:spPr>
          <a:xfrm>
            <a:off x="2806700" y="3073400"/>
            <a:ext cx="5321300" cy="12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768600" y="3460750"/>
            <a:ext cx="6070600" cy="406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587500" y="2946400"/>
            <a:ext cx="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4" idx="0"/>
          </p:cNvCxnSpPr>
          <p:nvPr/>
        </p:nvCxnSpPr>
        <p:spPr>
          <a:xfrm flipV="1">
            <a:off x="1587500" y="3422650"/>
            <a:ext cx="0" cy="3492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2571750" y="3441700"/>
            <a:ext cx="12700" cy="124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9004300" y="12700"/>
            <a:ext cx="3187700" cy="7683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Земская реформа 1864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2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4700" y="266700"/>
            <a:ext cx="51562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2. Структура городского самоуправления.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87800" y="1193800"/>
            <a:ext cx="40005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Городской голова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87800" y="2019300"/>
            <a:ext cx="40005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Городская управа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87800" y="2844800"/>
            <a:ext cx="40005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Городская дума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32100" y="3771900"/>
            <a:ext cx="20193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Мелкие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78400" y="3771900"/>
            <a:ext cx="20193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24700" y="3771900"/>
            <a:ext cx="20193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Крупные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87800" y="4635500"/>
            <a:ext cx="40005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Плательщики городских сборов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969000" y="1676400"/>
            <a:ext cx="0" cy="330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2"/>
          </p:cNvCxnSpPr>
          <p:nvPr/>
        </p:nvCxnSpPr>
        <p:spPr>
          <a:xfrm flipV="1">
            <a:off x="5988050" y="3327400"/>
            <a:ext cx="0" cy="444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7524750" y="3327400"/>
            <a:ext cx="0" cy="444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438650" y="3327400"/>
            <a:ext cx="0" cy="444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8629650" y="0"/>
            <a:ext cx="3562350" cy="660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Городская реформа 1870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0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8000" y="0"/>
            <a:ext cx="4064000" cy="68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Судебная реформа 1864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97400" y="0"/>
            <a:ext cx="21717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Суд.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5000" y="1054100"/>
            <a:ext cx="3873500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Бессословный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6300" y="2501900"/>
            <a:ext cx="41656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Гласный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6100" y="4000500"/>
            <a:ext cx="2984500" cy="826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Несменяемость</a:t>
            </a:r>
          </a:p>
          <a:p>
            <a:pPr algn="ctr"/>
            <a:r>
              <a:rPr lang="ru-RU" sz="2400" dirty="0" smtClean="0"/>
              <a:t>судей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34300" y="2895600"/>
            <a:ext cx="359410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Независимый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94600" y="1130300"/>
            <a:ext cx="41402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Состязательный</a:t>
            </a:r>
            <a:endParaRPr lang="ru-RU" sz="2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594350" y="685800"/>
            <a:ext cx="2139950" cy="2209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432425" y="685800"/>
            <a:ext cx="66675" cy="3327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769100" y="685800"/>
            <a:ext cx="825500" cy="552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432300" y="685800"/>
            <a:ext cx="260350" cy="368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597400" y="685800"/>
            <a:ext cx="736600" cy="1816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1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58300" y="0"/>
            <a:ext cx="2933700" cy="889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Судебная система России по реформе 1864 г.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81500" y="0"/>
            <a:ext cx="313690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Император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70300" y="1028700"/>
            <a:ext cx="4559300" cy="72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Сенат</a:t>
            </a:r>
          </a:p>
          <a:p>
            <a:pPr algn="ctr"/>
            <a:r>
              <a:rPr lang="ru-RU" dirty="0" smtClean="0"/>
              <a:t>Надзорные и контролирующие функции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58300" y="2197100"/>
            <a:ext cx="195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Судебная палата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413875" y="3390900"/>
            <a:ext cx="164465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Окружающий суд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6600" y="2197100"/>
            <a:ext cx="195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Съезд мировых </a:t>
            </a:r>
          </a:p>
          <a:p>
            <a:pPr algn="ctr"/>
            <a:r>
              <a:rPr lang="ru-RU" dirty="0" smtClean="0"/>
              <a:t>судей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2175" y="3390900"/>
            <a:ext cx="164465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Мировой суд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26000" y="3835400"/>
            <a:ext cx="2667000" cy="2705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Особые суды волостной для крестьян для духовенства для военных для высших сановников</a:t>
            </a:r>
            <a:endParaRPr lang="ru-RU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9413875" y="5200650"/>
            <a:ext cx="1644650" cy="79375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Назначается</a:t>
            </a:r>
          </a:p>
          <a:p>
            <a:pPr algn="ctr"/>
            <a:r>
              <a:rPr lang="ru-RU" dirty="0" smtClean="0"/>
              <a:t>императором</a:t>
            </a:r>
            <a:endParaRPr lang="ru-RU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066800" y="5200650"/>
            <a:ext cx="1470025" cy="108585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Избирается Уездным земским собранием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13" idx="3"/>
            <a:endCxn id="8" idx="2"/>
          </p:cNvCxnSpPr>
          <p:nvPr/>
        </p:nvCxnSpPr>
        <p:spPr>
          <a:xfrm flipV="1">
            <a:off x="10236200" y="4279900"/>
            <a:ext cx="0" cy="9207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727200" y="4279900"/>
            <a:ext cx="0" cy="9207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2"/>
            <a:endCxn id="6" idx="0"/>
          </p:cNvCxnSpPr>
          <p:nvPr/>
        </p:nvCxnSpPr>
        <p:spPr>
          <a:xfrm>
            <a:off x="5949950" y="444500"/>
            <a:ext cx="0" cy="58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2"/>
          </p:cNvCxnSpPr>
          <p:nvPr/>
        </p:nvCxnSpPr>
        <p:spPr>
          <a:xfrm>
            <a:off x="5949950" y="1752600"/>
            <a:ext cx="0" cy="2082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00200" y="1866900"/>
            <a:ext cx="8547100" cy="8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2"/>
            <a:endCxn id="11" idx="0"/>
          </p:cNvCxnSpPr>
          <p:nvPr/>
        </p:nvCxnSpPr>
        <p:spPr>
          <a:xfrm>
            <a:off x="1714500" y="3111500"/>
            <a:ext cx="0" cy="279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7" idx="2"/>
            <a:endCxn id="8" idx="0"/>
          </p:cNvCxnSpPr>
          <p:nvPr/>
        </p:nvCxnSpPr>
        <p:spPr>
          <a:xfrm>
            <a:off x="10236200" y="3111500"/>
            <a:ext cx="0" cy="279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0"/>
          </p:cNvCxnSpPr>
          <p:nvPr/>
        </p:nvCxnSpPr>
        <p:spPr>
          <a:xfrm>
            <a:off x="10147300" y="1866900"/>
            <a:ext cx="88900" cy="330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600200" y="1955800"/>
            <a:ext cx="0" cy="2349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9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7100" y="203200"/>
            <a:ext cx="4470400" cy="5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совершения выпускной </a:t>
            </a:r>
            <a:r>
              <a:rPr lang="ru-RU" dirty="0" smtClean="0"/>
              <a:t>сделки.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9100" y="1346200"/>
            <a:ext cx="24892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В 1,5 раза </a:t>
            </a:r>
            <a:r>
              <a:rPr lang="en-US"/>
              <a:t>&gt;</a:t>
            </a:r>
            <a:r>
              <a:rPr lang="ru-RU"/>
              <a:t> реальной стоимости земли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39100" y="3048000"/>
            <a:ext cx="24892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Крестьянин должен возвратить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39100" y="2197100"/>
            <a:ext cx="24892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80% государственная ссуда.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39100" y="4216400"/>
            <a:ext cx="1028700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В течении</a:t>
            </a:r>
          </a:p>
          <a:p>
            <a:r>
              <a:rPr lang="ru-RU" sz="1600" dirty="0"/>
              <a:t>49 лет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499600" y="4216400"/>
            <a:ext cx="1028700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Начисление 6% годовых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06600" y="1346200"/>
            <a:ext cx="2057400" cy="5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Выпускная сумма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06600" y="2197100"/>
            <a:ext cx="21463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20% крестьянин платил сам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06600" y="2997200"/>
            <a:ext cx="965200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выплатил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25800" y="2997200"/>
            <a:ext cx="1473200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Не выплатил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98650" y="4038600"/>
            <a:ext cx="1181100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Полностью свободен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29000" y="4025900"/>
            <a:ext cx="1435100" cy="18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Временно- </a:t>
            </a:r>
          </a:p>
          <a:p>
            <a:r>
              <a:rPr lang="ru-RU" dirty="0"/>
              <a:t>обязанный (несёт </a:t>
            </a:r>
            <a:r>
              <a:rPr lang="ru-RU" dirty="0" smtClean="0"/>
              <a:t>феодальные </a:t>
            </a:r>
            <a:r>
              <a:rPr lang="ru-RU" dirty="0"/>
              <a:t>повинности)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8940800" y="4378325"/>
            <a:ext cx="685800" cy="206375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251825" y="5867400"/>
            <a:ext cx="227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Выкупные платежи (до 1907г.)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5" idx="2"/>
            <a:endCxn id="4" idx="0"/>
          </p:cNvCxnSpPr>
          <p:nvPr/>
        </p:nvCxnSpPr>
        <p:spPr>
          <a:xfrm>
            <a:off x="9283700" y="2819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6" idx="0"/>
          </p:cNvCxnSpPr>
          <p:nvPr/>
        </p:nvCxnSpPr>
        <p:spPr>
          <a:xfrm>
            <a:off x="8553450" y="3670300"/>
            <a:ext cx="0" cy="546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7" idx="0"/>
          </p:cNvCxnSpPr>
          <p:nvPr/>
        </p:nvCxnSpPr>
        <p:spPr>
          <a:xfrm>
            <a:off x="10013950" y="3670300"/>
            <a:ext cx="0" cy="546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0" idx="0"/>
          </p:cNvCxnSpPr>
          <p:nvPr/>
        </p:nvCxnSpPr>
        <p:spPr>
          <a:xfrm>
            <a:off x="2489200" y="26924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835400" y="26924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0" idx="2"/>
            <a:endCxn id="12" idx="0"/>
          </p:cNvCxnSpPr>
          <p:nvPr/>
        </p:nvCxnSpPr>
        <p:spPr>
          <a:xfrm>
            <a:off x="2489200" y="3308350"/>
            <a:ext cx="0" cy="7302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1" idx="2"/>
          </p:cNvCxnSpPr>
          <p:nvPr/>
        </p:nvCxnSpPr>
        <p:spPr>
          <a:xfrm>
            <a:off x="3962400" y="3308350"/>
            <a:ext cx="0" cy="7302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8" idx="3"/>
            <a:endCxn id="3" idx="1"/>
          </p:cNvCxnSpPr>
          <p:nvPr/>
        </p:nvCxnSpPr>
        <p:spPr>
          <a:xfrm>
            <a:off x="4064000" y="1619250"/>
            <a:ext cx="3975100" cy="3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75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9100" y="0"/>
            <a:ext cx="2882900" cy="927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Военная реформа</a:t>
            </a:r>
            <a:r>
              <a:rPr lang="ru-RU" dirty="0"/>
              <a:t> </a:t>
            </a:r>
            <a:r>
              <a:rPr lang="ru-RU" sz="2000" b="1" dirty="0" smtClean="0"/>
              <a:t>1874 г.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1" y="1117600"/>
            <a:ext cx="764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Введение всеобщей воинской повинности.</a:t>
            </a:r>
          </a:p>
          <a:p>
            <a:r>
              <a:rPr lang="ru-RU" sz="2000" dirty="0" smtClean="0"/>
              <a:t>Пехота- 6 лет.</a:t>
            </a:r>
          </a:p>
          <a:p>
            <a:r>
              <a:rPr lang="ru-RU" sz="2000" dirty="0" smtClean="0"/>
              <a:t>Флот- 7 лет.</a:t>
            </a:r>
          </a:p>
          <a:p>
            <a:r>
              <a:rPr lang="ru-RU" sz="2000" dirty="0" smtClean="0"/>
              <a:t>Лица с высшим образованием- 6 месяцев.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142</TotalTime>
  <Words>607</Words>
  <Application>Microsoft Office PowerPoint</Application>
  <PresentationFormat>Произвольный</PresentationFormat>
  <Paragraphs>113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Либеральные реформы 1860-1870-х гг. хlх века.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Либеральные реформы 1860-1870-х гг. хlх века.</dc:title>
  <dc:creator>Надежда</dc:creator>
  <cp:lastModifiedBy>1</cp:lastModifiedBy>
  <cp:revision>19</cp:revision>
  <dcterms:created xsi:type="dcterms:W3CDTF">2015-09-17T12:13:16Z</dcterms:created>
  <dcterms:modified xsi:type="dcterms:W3CDTF">2015-09-25T15:40:29Z</dcterms:modified>
</cp:coreProperties>
</file>