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  <p:sldId id="263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546100" y="-4763"/>
            <a:ext cx="5014912" cy="6862763"/>
            <a:chOff x="2928938" y="-4763"/>
            <a:chExt cx="5014912" cy="6862763"/>
          </a:xfrm>
        </p:grpSpPr>
        <p:sp>
          <p:nvSpPr>
            <p:cNvPr id="22" name="Freeform 6"/>
            <p:cNvSpPr/>
            <p:nvPr/>
          </p:nvSpPr>
          <p:spPr bwMode="auto">
            <a:xfrm>
              <a:off x="3367088" y="-4763"/>
              <a:ext cx="1063625" cy="2782888"/>
            </a:xfrm>
            <a:custGeom>
              <a:avLst/>
              <a:gdLst/>
              <a:ahLst/>
              <a:cxnLst/>
              <a:rect l="0" t="0" r="r" b="b"/>
              <a:pathLst>
                <a:path w="670" h="1753">
                  <a:moveTo>
                    <a:pt x="0" y="1696"/>
                  </a:moveTo>
                  <a:lnTo>
                    <a:pt x="225" y="1753"/>
                  </a:lnTo>
                  <a:lnTo>
                    <a:pt x="670" y="0"/>
                  </a:lnTo>
                  <a:lnTo>
                    <a:pt x="430" y="0"/>
                  </a:lnTo>
                  <a:lnTo>
                    <a:pt x="0" y="1696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23" name="Freeform 7"/>
            <p:cNvSpPr/>
            <p:nvPr/>
          </p:nvSpPr>
          <p:spPr bwMode="auto">
            <a:xfrm>
              <a:off x="2928938" y="-4763"/>
              <a:ext cx="1035050" cy="2673350"/>
            </a:xfrm>
            <a:custGeom>
              <a:avLst/>
              <a:gdLst/>
              <a:ahLst/>
              <a:cxnLst/>
              <a:rect l="0" t="0" r="r" b="b"/>
              <a:pathLst>
                <a:path w="652" h="1684">
                  <a:moveTo>
                    <a:pt x="225" y="1684"/>
                  </a:moveTo>
                  <a:lnTo>
                    <a:pt x="652" y="0"/>
                  </a:lnTo>
                  <a:lnTo>
                    <a:pt x="411" y="0"/>
                  </a:lnTo>
                  <a:lnTo>
                    <a:pt x="0" y="1627"/>
                  </a:lnTo>
                  <a:lnTo>
                    <a:pt x="219" y="1681"/>
                  </a:lnTo>
                  <a:lnTo>
                    <a:pt x="225" y="1684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24" name="Freeform 9"/>
            <p:cNvSpPr/>
            <p:nvPr/>
          </p:nvSpPr>
          <p:spPr bwMode="auto">
            <a:xfrm>
              <a:off x="2928938" y="2582862"/>
              <a:ext cx="2693987" cy="4275138"/>
            </a:xfrm>
            <a:custGeom>
              <a:avLst/>
              <a:gdLst/>
              <a:ahLst/>
              <a:cxnLst/>
              <a:rect l="0" t="0" r="r" b="b"/>
              <a:pathLst>
                <a:path w="1697" h="2693">
                  <a:moveTo>
                    <a:pt x="0" y="0"/>
                  </a:moveTo>
                  <a:lnTo>
                    <a:pt x="1622" y="2693"/>
                  </a:lnTo>
                  <a:lnTo>
                    <a:pt x="1697" y="269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5" name="Freeform 10"/>
            <p:cNvSpPr/>
            <p:nvPr/>
          </p:nvSpPr>
          <p:spPr bwMode="auto">
            <a:xfrm>
              <a:off x="3371850" y="2692400"/>
              <a:ext cx="3332162" cy="4165600"/>
            </a:xfrm>
            <a:custGeom>
              <a:avLst/>
              <a:gdLst/>
              <a:ahLst/>
              <a:cxnLst/>
              <a:rect l="0" t="0" r="r" b="b"/>
              <a:pathLst>
                <a:path w="2099" h="2624">
                  <a:moveTo>
                    <a:pt x="2099" y="2624"/>
                  </a:moveTo>
                  <a:lnTo>
                    <a:pt x="0" y="0"/>
                  </a:lnTo>
                  <a:lnTo>
                    <a:pt x="2021" y="2624"/>
                  </a:lnTo>
                  <a:lnTo>
                    <a:pt x="2099" y="2624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6" name="Freeform 11"/>
            <p:cNvSpPr/>
            <p:nvPr/>
          </p:nvSpPr>
          <p:spPr bwMode="auto">
            <a:xfrm>
              <a:off x="3367088" y="2687637"/>
              <a:ext cx="4576762" cy="4170363"/>
            </a:xfrm>
            <a:custGeom>
              <a:avLst/>
              <a:gdLst/>
              <a:ahLst/>
              <a:cxnLst/>
              <a:rect l="0" t="0" r="r" b="b"/>
              <a:pathLst>
                <a:path w="2883" h="2627">
                  <a:moveTo>
                    <a:pt x="0" y="0"/>
                  </a:moveTo>
                  <a:lnTo>
                    <a:pt x="3" y="3"/>
                  </a:lnTo>
                  <a:lnTo>
                    <a:pt x="2102" y="2627"/>
                  </a:lnTo>
                  <a:lnTo>
                    <a:pt x="2883" y="2627"/>
                  </a:lnTo>
                  <a:lnTo>
                    <a:pt x="225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7" name="Freeform 12"/>
            <p:cNvSpPr/>
            <p:nvPr/>
          </p:nvSpPr>
          <p:spPr bwMode="auto">
            <a:xfrm>
              <a:off x="2928938" y="2578100"/>
              <a:ext cx="3584575" cy="4279900"/>
            </a:xfrm>
            <a:custGeom>
              <a:avLst/>
              <a:gdLst/>
              <a:ahLst/>
              <a:cxnLst/>
              <a:rect l="0" t="0" r="r" b="b"/>
              <a:pathLst>
                <a:path w="2258" h="2696">
                  <a:moveTo>
                    <a:pt x="2258" y="2696"/>
                  </a:moveTo>
                  <a:lnTo>
                    <a:pt x="264" y="111"/>
                  </a:lnTo>
                  <a:lnTo>
                    <a:pt x="228" y="60"/>
                  </a:lnTo>
                  <a:lnTo>
                    <a:pt x="225" y="57"/>
                  </a:lnTo>
                  <a:lnTo>
                    <a:pt x="0" y="0"/>
                  </a:lnTo>
                  <a:lnTo>
                    <a:pt x="0" y="3"/>
                  </a:lnTo>
                  <a:lnTo>
                    <a:pt x="1697" y="2696"/>
                  </a:lnTo>
                  <a:lnTo>
                    <a:pt x="2258" y="2696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928401" y="1380068"/>
            <a:ext cx="8574622" cy="2616199"/>
          </a:xfrm>
        </p:spPr>
        <p:txBody>
          <a:bodyPr anchor="b">
            <a:normAutofit/>
          </a:bodyPr>
          <a:lstStyle>
            <a:lvl1pPr algn="r">
              <a:defRPr sz="6000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15377" y="3996267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32412" y="5883275"/>
            <a:ext cx="4324044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6137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386012" y="932112"/>
            <a:ext cx="8225944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106136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685800"/>
            <a:ext cx="1001871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343400"/>
            <a:ext cx="10018713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9793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436811" y="3428999"/>
            <a:ext cx="853281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51687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3308581"/>
            <a:ext cx="1001870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7381"/>
            <a:ext cx="1001871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366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1598612" y="863023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893425" y="2819399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8212" y="685800"/>
            <a:ext cx="8990012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3" y="3886200"/>
            <a:ext cx="1001871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2" y="4775200"/>
            <a:ext cx="1001871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04247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3" y="685800"/>
            <a:ext cx="10018712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84312" y="3505200"/>
            <a:ext cx="10018713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1" y="4343400"/>
            <a:ext cx="10018713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1462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2780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732655" y="685800"/>
            <a:ext cx="1770369" cy="5105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84312" y="685800"/>
            <a:ext cx="8019742" cy="51054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392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5867131"/>
            <a:ext cx="551167" cy="365125"/>
          </a:xfrm>
        </p:spPr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22207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2279" y="2666999"/>
            <a:ext cx="8930747" cy="2110382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8" y="4777381"/>
            <a:ext cx="8930748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49929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84312" y="2666999"/>
            <a:ext cx="4895055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07967" y="2667000"/>
            <a:ext cx="4895056" cy="3124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8786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72179" y="2658533"/>
            <a:ext cx="4607188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84311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880487" y="2667000"/>
            <a:ext cx="462253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07967" y="3335337"/>
            <a:ext cx="4895056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7144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50876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9283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4312" y="1600200"/>
            <a:ext cx="3549121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4312" y="2971800"/>
            <a:ext cx="3549121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7962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82724" y="1752599"/>
            <a:ext cx="5426158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82724" y="3124199"/>
            <a:ext cx="5426158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663308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150812" y="0"/>
            <a:ext cx="2436813" cy="6858001"/>
            <a:chOff x="1320800" y="0"/>
            <a:chExt cx="2436813" cy="6858001"/>
          </a:xfrm>
        </p:grpSpPr>
        <p:sp>
          <p:nvSpPr>
            <p:cNvPr id="8" name="Freeform 6"/>
            <p:cNvSpPr/>
            <p:nvPr/>
          </p:nvSpPr>
          <p:spPr bwMode="auto">
            <a:xfrm>
              <a:off x="1627188" y="0"/>
              <a:ext cx="1122363" cy="5329238"/>
            </a:xfrm>
            <a:custGeom>
              <a:avLst/>
              <a:gdLst/>
              <a:ahLst/>
              <a:cxnLst/>
              <a:rect l="0" t="0" r="r" b="b"/>
              <a:pathLst>
                <a:path w="707" h="3357">
                  <a:moveTo>
                    <a:pt x="0" y="3330"/>
                  </a:moveTo>
                  <a:lnTo>
                    <a:pt x="156" y="3357"/>
                  </a:lnTo>
                  <a:lnTo>
                    <a:pt x="707" y="0"/>
                  </a:lnTo>
                  <a:lnTo>
                    <a:pt x="547" y="0"/>
                  </a:lnTo>
                  <a:lnTo>
                    <a:pt x="0" y="333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9" name="Freeform 7"/>
            <p:cNvSpPr/>
            <p:nvPr/>
          </p:nvSpPr>
          <p:spPr bwMode="auto">
            <a:xfrm>
              <a:off x="1320800" y="0"/>
              <a:ext cx="1117600" cy="5276850"/>
            </a:xfrm>
            <a:custGeom>
              <a:avLst/>
              <a:gdLst/>
              <a:ahLst/>
              <a:cxnLst/>
              <a:rect l="0" t="0" r="r" b="b"/>
              <a:pathLst>
                <a:path w="704" h="3324">
                  <a:moveTo>
                    <a:pt x="704" y="0"/>
                  </a:moveTo>
                  <a:lnTo>
                    <a:pt x="545" y="0"/>
                  </a:lnTo>
                  <a:lnTo>
                    <a:pt x="0" y="3300"/>
                  </a:lnTo>
                  <a:lnTo>
                    <a:pt x="157" y="3324"/>
                  </a:lnTo>
                  <a:lnTo>
                    <a:pt x="704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0" name="Freeform 8"/>
            <p:cNvSpPr/>
            <p:nvPr/>
          </p:nvSpPr>
          <p:spPr bwMode="auto">
            <a:xfrm>
              <a:off x="1320800" y="5238750"/>
              <a:ext cx="1228725" cy="1619250"/>
            </a:xfrm>
            <a:custGeom>
              <a:avLst/>
              <a:gdLst/>
              <a:ahLst/>
              <a:cxnLst/>
              <a:rect l="0" t="0" r="r" b="b"/>
              <a:pathLst>
                <a:path w="774" h="1020">
                  <a:moveTo>
                    <a:pt x="0" y="0"/>
                  </a:moveTo>
                  <a:lnTo>
                    <a:pt x="740" y="1020"/>
                  </a:lnTo>
                  <a:lnTo>
                    <a:pt x="774" y="102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1" name="Freeform 9"/>
            <p:cNvSpPr/>
            <p:nvPr/>
          </p:nvSpPr>
          <p:spPr bwMode="auto">
            <a:xfrm>
              <a:off x="1627188" y="5291138"/>
              <a:ext cx="1495425" cy="1566863"/>
            </a:xfrm>
            <a:custGeom>
              <a:avLst/>
              <a:gdLst/>
              <a:ahLst/>
              <a:cxnLst/>
              <a:rect l="0" t="0" r="r" b="b"/>
              <a:pathLst>
                <a:path w="942" h="987">
                  <a:moveTo>
                    <a:pt x="0" y="0"/>
                  </a:moveTo>
                  <a:lnTo>
                    <a:pt x="909" y="987"/>
                  </a:lnTo>
                  <a:lnTo>
                    <a:pt x="942" y="98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2" name="Freeform 10"/>
            <p:cNvSpPr/>
            <p:nvPr/>
          </p:nvSpPr>
          <p:spPr bwMode="auto">
            <a:xfrm>
              <a:off x="1627188" y="5286375"/>
              <a:ext cx="2130425" cy="1571625"/>
            </a:xfrm>
            <a:custGeom>
              <a:avLst/>
              <a:gdLst/>
              <a:ahLst/>
              <a:cxnLst/>
              <a:rect l="0" t="0" r="r" b="b"/>
              <a:pathLst>
                <a:path w="1342" h="990">
                  <a:moveTo>
                    <a:pt x="0" y="3"/>
                  </a:moveTo>
                  <a:lnTo>
                    <a:pt x="942" y="990"/>
                  </a:lnTo>
                  <a:lnTo>
                    <a:pt x="1342" y="990"/>
                  </a:lnTo>
                  <a:lnTo>
                    <a:pt x="156" y="27"/>
                  </a:lnTo>
                  <a:lnTo>
                    <a:pt x="0" y="0"/>
                  </a:lnTo>
                  <a:lnTo>
                    <a:pt x="0" y="3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13" name="Freeform 11"/>
            <p:cNvSpPr/>
            <p:nvPr/>
          </p:nvSpPr>
          <p:spPr bwMode="auto">
            <a:xfrm>
              <a:off x="1320800" y="5238750"/>
              <a:ext cx="1695450" cy="1619250"/>
            </a:xfrm>
            <a:custGeom>
              <a:avLst/>
              <a:gdLst/>
              <a:ahLst/>
              <a:cxnLst/>
              <a:rect l="0" t="0" r="r" b="b"/>
              <a:pathLst>
                <a:path w="1068" h="1020">
                  <a:moveTo>
                    <a:pt x="1068" y="1020"/>
                  </a:moveTo>
                  <a:lnTo>
                    <a:pt x="184" y="60"/>
                  </a:lnTo>
                  <a:lnTo>
                    <a:pt x="154" y="27"/>
                  </a:lnTo>
                  <a:lnTo>
                    <a:pt x="157" y="27"/>
                  </a:lnTo>
                  <a:lnTo>
                    <a:pt x="157" y="24"/>
                  </a:lnTo>
                  <a:lnTo>
                    <a:pt x="154" y="24"/>
                  </a:lnTo>
                  <a:lnTo>
                    <a:pt x="0" y="0"/>
                  </a:lnTo>
                  <a:lnTo>
                    <a:pt x="0" y="0"/>
                  </a:lnTo>
                  <a:lnTo>
                    <a:pt x="774" y="1020"/>
                  </a:lnTo>
                  <a:lnTo>
                    <a:pt x="1068" y="1020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84311" y="685800"/>
            <a:ext cx="10018713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84310" y="2666999"/>
            <a:ext cx="10018713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588327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9BDB199F-AD3E-4DD7-812C-0804642B4CC5}" type="datetimeFigureOut">
              <a:rPr lang="ru-RU" smtClean="0"/>
              <a:t>25.09.2015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588327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588327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2E76CD6-0550-46E9-B615-B920387AE70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15424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  <p:sldLayoutId id="214748369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Либеральные реформы</a:t>
            </a:r>
            <a:br>
              <a:rPr lang="ru-RU" dirty="0" smtClean="0"/>
            </a:br>
            <a:r>
              <a:rPr lang="ru-RU" dirty="0" smtClean="0">
                <a:latin typeface="Arial Narrow" panose="020B0606020202030204" pitchFamily="34" charset="0"/>
              </a:rPr>
              <a:t>1860-1870-х гг.</a:t>
            </a:r>
            <a:br>
              <a:rPr lang="ru-RU" dirty="0" smtClean="0">
                <a:latin typeface="Arial Narrow" panose="020B0606020202030204" pitchFamily="34" charset="0"/>
              </a:rPr>
            </a:br>
            <a:r>
              <a:rPr lang="ru-RU" dirty="0" smtClean="0">
                <a:latin typeface="Arial Narrow" panose="020B0606020202030204" pitchFamily="34" charset="0"/>
              </a:rPr>
              <a:t>х</a:t>
            </a:r>
            <a:r>
              <a:rPr lang="en-US" dirty="0">
                <a:latin typeface="Arial Narrow" panose="020B0606020202030204" pitchFamily="34" charset="0"/>
              </a:rPr>
              <a:t>l</a:t>
            </a:r>
            <a:r>
              <a:rPr lang="ru-RU" dirty="0" smtClean="0">
                <a:latin typeface="Arial Narrow" panose="020B0606020202030204" pitchFamily="34" charset="0"/>
              </a:rPr>
              <a:t>х</a:t>
            </a:r>
            <a:r>
              <a:rPr lang="en-US" dirty="0">
                <a:latin typeface="Arial Narrow" panose="020B0606020202030204" pitchFamily="34" charset="0"/>
              </a:rPr>
              <a:t> </a:t>
            </a:r>
            <a:r>
              <a:rPr lang="ru-RU" dirty="0" smtClean="0">
                <a:latin typeface="Arial Narrow" panose="020B0606020202030204" pitchFamily="34" charset="0"/>
              </a:rPr>
              <a:t>века.</a:t>
            </a:r>
            <a:endParaRPr lang="ru-RU" dirty="0"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Выполнила:</a:t>
            </a:r>
          </a:p>
          <a:p>
            <a:r>
              <a:rPr lang="ru-RU" dirty="0" err="1" smtClean="0"/>
              <a:t>Тубина</a:t>
            </a:r>
            <a:r>
              <a:rPr lang="ru-RU" dirty="0" smtClean="0"/>
              <a:t> Т. А</a:t>
            </a:r>
            <a:r>
              <a:rPr lang="ru-RU" dirty="0" smtClean="0"/>
              <a:t>., учитель истории и </a:t>
            </a:r>
          </a:p>
          <a:p>
            <a:r>
              <a:rPr lang="ru-RU" dirty="0" smtClean="0"/>
              <a:t>обществознания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994833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41400" y="165100"/>
            <a:ext cx="10198100" cy="69249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    </a:t>
            </a:r>
            <a:r>
              <a:rPr lang="ru-RU" sz="2400" b="1" dirty="0" smtClean="0"/>
              <a:t>Тест</a:t>
            </a:r>
            <a:r>
              <a:rPr lang="ru-RU" dirty="0" smtClean="0"/>
              <a:t>.</a:t>
            </a:r>
          </a:p>
          <a:p>
            <a:pPr marL="457200" indent="-457200">
              <a:buAutoNum type="arabicParenR"/>
            </a:pPr>
            <a:r>
              <a:rPr lang="ru-RU" sz="2000" b="1" dirty="0" smtClean="0"/>
              <a:t>Что даровала реформа 1861 г. крестьянам?</a:t>
            </a:r>
          </a:p>
          <a:p>
            <a:r>
              <a:rPr lang="ru-RU" sz="2000" dirty="0" smtClean="0"/>
              <a:t>         а) Равные сословные права с мещанами.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б) Землю без всякого выкупа.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г) Личную свободу.</a:t>
            </a:r>
          </a:p>
          <a:p>
            <a:pPr marL="457200" indent="-457200">
              <a:buAutoNum type="arabicParenR" startAt="2"/>
            </a:pPr>
            <a:r>
              <a:rPr lang="ru-RU" sz="2000" b="1" dirty="0" smtClean="0"/>
              <a:t>Какой срок был установлен для внесения крестьянами выкупных платежей за землю?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    </a:t>
            </a:r>
            <a:r>
              <a:rPr lang="ru-RU" sz="2000" dirty="0" smtClean="0"/>
              <a:t>а) 70 лет.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    </a:t>
            </a:r>
            <a:r>
              <a:rPr lang="ru-RU" sz="2000" dirty="0" smtClean="0"/>
              <a:t>б) 10 лет.</a:t>
            </a:r>
          </a:p>
          <a:p>
            <a:r>
              <a:rPr lang="ru-RU" sz="2000" dirty="0"/>
              <a:t> </a:t>
            </a:r>
            <a:r>
              <a:rPr lang="ru-RU" sz="2000" dirty="0" smtClean="0"/>
              <a:t>        г) 49 лет.</a:t>
            </a:r>
          </a:p>
          <a:p>
            <a:r>
              <a:rPr lang="ru-RU" sz="2000" b="1" dirty="0" smtClean="0"/>
              <a:t>3) Для осуществления выкупа земли по закону от 19 февраля 1861 г. крестьянин единовременно должен был внести 20 – 25 % всей выкупной суммы. Кто выплачивал помещикам остальную часть?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 </a:t>
            </a:r>
            <a:r>
              <a:rPr lang="ru-RU" sz="2000" dirty="0" smtClean="0"/>
              <a:t>а) Государство.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 </a:t>
            </a:r>
            <a:r>
              <a:rPr lang="ru-RU" sz="2000" dirty="0" smtClean="0"/>
              <a:t>б) Земство.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 </a:t>
            </a:r>
            <a:r>
              <a:rPr lang="ru-RU" sz="2000" dirty="0" smtClean="0"/>
              <a:t>г) Помещики.</a:t>
            </a:r>
          </a:p>
          <a:p>
            <a:r>
              <a:rPr lang="ru-RU" sz="2000" b="1" dirty="0" smtClean="0"/>
              <a:t>4) Какие крестьяне считались временнообязанными ?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  </a:t>
            </a:r>
            <a:r>
              <a:rPr lang="ru-RU" sz="2000" dirty="0" smtClean="0"/>
              <a:t>а) Не заключившие выкупные сделки со своими помещиками после объявления реформы.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  </a:t>
            </a:r>
            <a:r>
              <a:rPr lang="ru-RU" sz="2000" dirty="0" smtClean="0"/>
              <a:t>б) Крестьяне сибирских губерний.</a:t>
            </a:r>
          </a:p>
          <a:p>
            <a:r>
              <a:rPr lang="ru-RU" sz="2000" b="1" dirty="0"/>
              <a:t> </a:t>
            </a:r>
            <a:r>
              <a:rPr lang="ru-RU" sz="2000" b="1" dirty="0" smtClean="0"/>
              <a:t>    </a:t>
            </a:r>
            <a:r>
              <a:rPr lang="ru-RU" sz="2000" dirty="0" smtClean="0"/>
              <a:t>в) Государственные крестьяне.</a:t>
            </a:r>
          </a:p>
          <a:p>
            <a:endParaRPr lang="ru-RU" sz="2000" b="1" dirty="0"/>
          </a:p>
        </p:txBody>
      </p:sp>
    </p:spTree>
    <p:extLst>
      <p:ext uri="{BB962C8B-B14F-4D97-AF65-F5344CB8AC3E}">
        <p14:creationId xmlns:p14="http://schemas.microsoft.com/office/powerpoint/2010/main" val="885853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990600" y="0"/>
            <a:ext cx="11201400" cy="72943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/>
              <a:t>5) Временнообязанные крестьяне должны были: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</a:t>
            </a:r>
            <a:r>
              <a:rPr lang="ru-RU" dirty="0" smtClean="0"/>
              <a:t>а) платить оброк или отрабатывать барщину в пользу своего бывшего владельца ;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</a:t>
            </a:r>
            <a:r>
              <a:rPr lang="ru-RU" dirty="0" smtClean="0"/>
              <a:t>б) бесплатно трудиться на государство 2 раза в неделю ;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</a:t>
            </a:r>
            <a:r>
              <a:rPr lang="ru-RU" dirty="0" smtClean="0"/>
              <a:t>в) принимать участие в общественных работах в своем уезде.</a:t>
            </a:r>
          </a:p>
          <a:p>
            <a:r>
              <a:rPr lang="ru-RU" b="1" dirty="0" smtClean="0"/>
              <a:t>6) На каких условиях реформа 1861 г. предоставляла крестьянам землю?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</a:t>
            </a:r>
            <a:r>
              <a:rPr lang="ru-RU" dirty="0" smtClean="0"/>
              <a:t>а) Полностью за счет государственной казны.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</a:t>
            </a:r>
            <a:r>
              <a:rPr lang="ru-RU" dirty="0" smtClean="0"/>
              <a:t>б) Бесплатно.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</a:t>
            </a:r>
            <a:r>
              <a:rPr lang="ru-RU" dirty="0" smtClean="0"/>
              <a:t>в) За выкуп при содействии правительства.</a:t>
            </a:r>
          </a:p>
          <a:p>
            <a:r>
              <a:rPr lang="ru-RU" b="1" dirty="0" smtClean="0"/>
              <a:t>7) Какие категории крестьян по закону от 19 февраля 1861 г. вообще лишались своих наделов?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а) Все крестьяне.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б) Монастырские.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г) Бывшие дворовые.</a:t>
            </a:r>
          </a:p>
          <a:p>
            <a:r>
              <a:rPr lang="ru-RU" b="1" dirty="0" smtClean="0"/>
              <a:t>8) Что такое отрезки?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а) Земля, которой наделялись крестьяне по реформе 1861 г.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б) Земля, которую отрезали у помещиков в пользу крестьян.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г) Часть крестьянского надела, оказавшаяся «лишней» по сравнению с установленной в 1861 г. нормой.</a:t>
            </a:r>
          </a:p>
          <a:p>
            <a:r>
              <a:rPr lang="ru-RU" b="1" dirty="0" smtClean="0"/>
              <a:t>9) Реформа 1861 г. сохраняла за помещиками право собственности на: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а) ранее принадлежавших им дворовых людей;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б) все принадлежавшие им земли;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</a:t>
            </a:r>
            <a:r>
              <a:rPr lang="ru-RU" dirty="0" smtClean="0"/>
              <a:t>в) часть помещичьей земли.</a:t>
            </a:r>
          </a:p>
          <a:p>
            <a:r>
              <a:rPr lang="ru-RU" b="1" dirty="0" smtClean="0"/>
              <a:t>10) Кто такой мировой посредник?</a:t>
            </a:r>
          </a:p>
          <a:p>
            <a:r>
              <a:rPr lang="ru-RU" b="1" dirty="0"/>
              <a:t> </a:t>
            </a:r>
            <a:r>
              <a:rPr lang="ru-RU" b="1" dirty="0" smtClean="0"/>
              <a:t>     </a:t>
            </a:r>
            <a:r>
              <a:rPr lang="ru-RU" dirty="0" smtClean="0"/>
              <a:t>а) Представитель нейтрального государства, организующий мирные приговоры.</a:t>
            </a:r>
          </a:p>
          <a:p>
            <a:r>
              <a:rPr lang="ru-RU" dirty="0"/>
              <a:t> </a:t>
            </a:r>
            <a:r>
              <a:rPr lang="ru-RU" dirty="0" smtClean="0"/>
              <a:t>     б) Доверенное лицо крестьянской общины, участвующее в разрешении споров между общиной и властями.</a:t>
            </a:r>
          </a:p>
          <a:p>
            <a:r>
              <a:rPr lang="ru-RU" dirty="0"/>
              <a:t> </a:t>
            </a:r>
            <a:r>
              <a:rPr lang="ru-RU" dirty="0" smtClean="0"/>
              <a:t>     в) Представитель помещиков, исполняющий административно – полицейские функции в ходе реализации крестьянской реформы?</a:t>
            </a:r>
          </a:p>
        </p:txBody>
      </p:sp>
    </p:spTree>
    <p:extLst>
      <p:ext uri="{BB962C8B-B14F-4D97-AF65-F5344CB8AC3E}">
        <p14:creationId xmlns:p14="http://schemas.microsoft.com/office/powerpoint/2010/main" val="35124147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19400" y="488950"/>
            <a:ext cx="5295900" cy="2921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1. Земское самоуправление.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87400" y="952500"/>
            <a:ext cx="2019300" cy="355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Представитель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128000" y="952500"/>
            <a:ext cx="2019300" cy="355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Представитель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87400" y="1308100"/>
            <a:ext cx="2019300" cy="6731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Губернское </a:t>
            </a:r>
          </a:p>
          <a:p>
            <a:r>
              <a:rPr lang="ru-RU" dirty="0"/>
              <a:t>з</a:t>
            </a:r>
            <a:r>
              <a:rPr lang="ru-RU" dirty="0" smtClean="0"/>
              <a:t>емское собрание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8140700" y="1304925"/>
            <a:ext cx="2019300" cy="6731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Губернская </a:t>
            </a:r>
          </a:p>
          <a:p>
            <a:r>
              <a:rPr lang="ru-RU" dirty="0"/>
              <a:t>з</a:t>
            </a:r>
            <a:r>
              <a:rPr lang="ru-RU" dirty="0" smtClean="0"/>
              <a:t>емская управа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87400" y="2413000"/>
            <a:ext cx="2019300" cy="355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Представитель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128000" y="2403475"/>
            <a:ext cx="2019300" cy="355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Представитель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787400" y="2736850"/>
            <a:ext cx="2019300" cy="6731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Уездное </a:t>
            </a:r>
          </a:p>
          <a:p>
            <a:r>
              <a:rPr lang="ru-RU" dirty="0"/>
              <a:t>з</a:t>
            </a:r>
            <a:r>
              <a:rPr lang="ru-RU" dirty="0" smtClean="0"/>
              <a:t>емское собрание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8128000" y="2749550"/>
            <a:ext cx="2019300" cy="6731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/>
              <a:t>Уездная </a:t>
            </a:r>
          </a:p>
          <a:p>
            <a:r>
              <a:rPr lang="ru-RU" dirty="0"/>
              <a:t>з</a:t>
            </a:r>
            <a:r>
              <a:rPr lang="ru-RU" dirty="0" smtClean="0"/>
              <a:t>емская управа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787400" y="3771900"/>
            <a:ext cx="1600200" cy="5588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Землевладел-ьцы</a:t>
            </a:r>
            <a:endParaRPr lang="ru-RU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8877300" y="3848100"/>
            <a:ext cx="1270000" cy="4826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Крестьяне</a:t>
            </a:r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65400" y="4686300"/>
            <a:ext cx="5969000" cy="5715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2. Собственники неземельных имуществ</a:t>
            </a:r>
            <a:endParaRPr lang="ru-RU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406900" y="5664200"/>
            <a:ext cx="2743200" cy="660400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Избирательные курии</a:t>
            </a:r>
            <a:endParaRPr lang="ru-RU" dirty="0"/>
          </a:p>
        </p:txBody>
      </p:sp>
      <p:cxnSp>
        <p:nvCxnSpPr>
          <p:cNvPr id="19" name="Прямая со стрелкой 18"/>
          <p:cNvCxnSpPr>
            <a:stCxn id="8" idx="3"/>
            <a:endCxn id="9" idx="1"/>
          </p:cNvCxnSpPr>
          <p:nvPr/>
        </p:nvCxnSpPr>
        <p:spPr>
          <a:xfrm flipV="1">
            <a:off x="2806700" y="1641475"/>
            <a:ext cx="5334000" cy="3175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2" idx="3"/>
            <a:endCxn id="13" idx="1"/>
          </p:cNvCxnSpPr>
          <p:nvPr/>
        </p:nvCxnSpPr>
        <p:spPr>
          <a:xfrm>
            <a:off x="2806700" y="3073400"/>
            <a:ext cx="5321300" cy="127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 flipV="1">
            <a:off x="2768600" y="3460750"/>
            <a:ext cx="6070600" cy="4064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/>
          <p:nvPr/>
        </p:nvCxnSpPr>
        <p:spPr>
          <a:xfrm>
            <a:off x="1587500" y="2946400"/>
            <a:ext cx="0" cy="1270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>
            <a:stCxn id="14" idx="0"/>
          </p:cNvCxnSpPr>
          <p:nvPr/>
        </p:nvCxnSpPr>
        <p:spPr>
          <a:xfrm flipV="1">
            <a:off x="1587500" y="3422650"/>
            <a:ext cx="0" cy="34925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flipH="1" flipV="1">
            <a:off x="2571750" y="3441700"/>
            <a:ext cx="12700" cy="12446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Прямоугольник 34"/>
          <p:cNvSpPr/>
          <p:nvPr/>
        </p:nvSpPr>
        <p:spPr>
          <a:xfrm>
            <a:off x="9004300" y="12700"/>
            <a:ext cx="3187700" cy="768349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Земская реформа 1864 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9220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314700" y="266700"/>
            <a:ext cx="5156200" cy="584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2. Структура городского самоуправления.</a:t>
            </a:r>
            <a:endParaRPr lang="ru-RU" b="1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87800" y="1193800"/>
            <a:ext cx="4000500" cy="48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Городской голова</a:t>
            </a: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3987800" y="2019300"/>
            <a:ext cx="4000500" cy="48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Городская управа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987800" y="2844800"/>
            <a:ext cx="4000500" cy="48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Городская дума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832100" y="3771900"/>
            <a:ext cx="2019300" cy="48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Мелкие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4978400" y="3771900"/>
            <a:ext cx="2019300" cy="48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Средние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7124700" y="3771900"/>
            <a:ext cx="2019300" cy="482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Крупные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3987800" y="4635500"/>
            <a:ext cx="4000500" cy="419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Плательщики городских сборов</a:t>
            </a:r>
            <a:endParaRPr lang="ru-RU" dirty="0"/>
          </a:p>
        </p:txBody>
      </p:sp>
      <p:cxnSp>
        <p:nvCxnSpPr>
          <p:cNvPr id="13" name="Прямая со стрелкой 12"/>
          <p:cNvCxnSpPr/>
          <p:nvPr/>
        </p:nvCxnSpPr>
        <p:spPr>
          <a:xfrm flipV="1">
            <a:off x="5969000" y="1676400"/>
            <a:ext cx="0" cy="3302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endCxn id="6" idx="2"/>
          </p:cNvCxnSpPr>
          <p:nvPr/>
        </p:nvCxnSpPr>
        <p:spPr>
          <a:xfrm flipV="1">
            <a:off x="5988050" y="3327400"/>
            <a:ext cx="0" cy="444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V="1">
            <a:off x="7524750" y="3327400"/>
            <a:ext cx="0" cy="444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4438650" y="3327400"/>
            <a:ext cx="0" cy="444500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Прямоугольник 17"/>
          <p:cNvSpPr/>
          <p:nvPr/>
        </p:nvSpPr>
        <p:spPr>
          <a:xfrm>
            <a:off x="8629650" y="0"/>
            <a:ext cx="3562350" cy="6604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Городская реформа 1870 г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58051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28000" y="0"/>
            <a:ext cx="4064000" cy="6858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 smtClean="0"/>
              <a:t>Судебная реформа 1864 г</a:t>
            </a:r>
            <a:r>
              <a:rPr lang="ru-RU" dirty="0" smtClean="0"/>
              <a:t>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597400" y="0"/>
            <a:ext cx="2171700" cy="6858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Суд.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635000" y="1054100"/>
            <a:ext cx="3873500" cy="698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Бессословный</a:t>
            </a:r>
            <a:endParaRPr lang="ru-RU" sz="2400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876300" y="2501900"/>
            <a:ext cx="4165600" cy="800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/>
              <a:t>Гласный</a:t>
            </a:r>
            <a:endParaRPr lang="ru-RU" sz="28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356100" y="4000500"/>
            <a:ext cx="2984500" cy="8265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Несменяемость</a:t>
            </a:r>
          </a:p>
          <a:p>
            <a:pPr algn="ctr"/>
            <a:r>
              <a:rPr lang="ru-RU" sz="2400" dirty="0" smtClean="0"/>
              <a:t>судей</a:t>
            </a:r>
            <a:endParaRPr lang="ru-RU" sz="2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734300" y="2895600"/>
            <a:ext cx="3594100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Независимый</a:t>
            </a:r>
            <a:endParaRPr lang="ru-RU" sz="2400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7594600" y="1130300"/>
            <a:ext cx="4140200" cy="927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dirty="0" smtClean="0"/>
              <a:t>Состязательный</a:t>
            </a:r>
            <a:endParaRPr lang="ru-RU" sz="2400" dirty="0"/>
          </a:p>
        </p:txBody>
      </p:sp>
      <p:cxnSp>
        <p:nvCxnSpPr>
          <p:cNvPr id="11" name="Прямая со стрелкой 10"/>
          <p:cNvCxnSpPr/>
          <p:nvPr/>
        </p:nvCxnSpPr>
        <p:spPr>
          <a:xfrm>
            <a:off x="5594350" y="685800"/>
            <a:ext cx="2139950" cy="2209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>
            <a:off x="5432425" y="685800"/>
            <a:ext cx="66675" cy="33274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>
            <a:off x="6769100" y="685800"/>
            <a:ext cx="825500" cy="5524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flipH="1">
            <a:off x="4432300" y="685800"/>
            <a:ext cx="260350" cy="3683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flipH="1">
            <a:off x="4597400" y="685800"/>
            <a:ext cx="736600" cy="18161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6138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9258300" y="0"/>
            <a:ext cx="2933700" cy="8890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b="1" dirty="0" smtClean="0"/>
              <a:t>Судебная система России по реформе 1864 г.</a:t>
            </a:r>
            <a:endParaRPr lang="ru-RU" sz="2000" b="1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4381500" y="0"/>
            <a:ext cx="3136900" cy="444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Император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3670300" y="1028700"/>
            <a:ext cx="4559300" cy="7239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Сенат</a:t>
            </a:r>
          </a:p>
          <a:p>
            <a:pPr algn="ctr"/>
            <a:r>
              <a:rPr lang="ru-RU" dirty="0" smtClean="0"/>
              <a:t>Надзорные и контролирующие функции</a:t>
            </a: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9258300" y="2197100"/>
            <a:ext cx="1955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Судебная палата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9413875" y="3390900"/>
            <a:ext cx="1644650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Окружающий суд</a:t>
            </a:r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736600" y="2197100"/>
            <a:ext cx="1955800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Съезд мировых </a:t>
            </a:r>
          </a:p>
          <a:p>
            <a:pPr algn="ctr"/>
            <a:r>
              <a:rPr lang="ru-RU" dirty="0" smtClean="0"/>
              <a:t>судей</a:t>
            </a:r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92175" y="3390900"/>
            <a:ext cx="1644650" cy="889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Мировой суд</a:t>
            </a:r>
            <a:endParaRPr lang="ru-RU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4826000" y="3835400"/>
            <a:ext cx="2667000" cy="2705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Особые суды волостной для крестьян для духовенства для военных для высших сановников</a:t>
            </a:r>
            <a:endParaRPr lang="ru-RU" dirty="0"/>
          </a:p>
        </p:txBody>
      </p:sp>
      <p:sp>
        <p:nvSpPr>
          <p:cNvPr id="13" name="Прямоугольник с двумя скругленными противолежащими углами 12"/>
          <p:cNvSpPr/>
          <p:nvPr/>
        </p:nvSpPr>
        <p:spPr>
          <a:xfrm>
            <a:off x="9413875" y="5200650"/>
            <a:ext cx="1644650" cy="79375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Назначается</a:t>
            </a:r>
          </a:p>
          <a:p>
            <a:pPr algn="ctr"/>
            <a:r>
              <a:rPr lang="ru-RU" dirty="0" smtClean="0"/>
              <a:t>императором</a:t>
            </a:r>
            <a:endParaRPr lang="ru-RU" dirty="0"/>
          </a:p>
        </p:txBody>
      </p:sp>
      <p:sp>
        <p:nvSpPr>
          <p:cNvPr id="14" name="Прямоугольник с двумя скругленными противолежащими углами 13"/>
          <p:cNvSpPr/>
          <p:nvPr/>
        </p:nvSpPr>
        <p:spPr>
          <a:xfrm>
            <a:off x="1066800" y="5200650"/>
            <a:ext cx="1470025" cy="1085850"/>
          </a:xfrm>
          <a:prstGeom prst="round2Diag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/>
              <a:t>Избирается Уездным земским собранием</a:t>
            </a:r>
            <a:endParaRPr lang="ru-RU" dirty="0"/>
          </a:p>
        </p:txBody>
      </p:sp>
      <p:cxnSp>
        <p:nvCxnSpPr>
          <p:cNvPr id="16" name="Прямая со стрелкой 15"/>
          <p:cNvCxnSpPr>
            <a:stCxn id="13" idx="3"/>
            <a:endCxn id="8" idx="2"/>
          </p:cNvCxnSpPr>
          <p:nvPr/>
        </p:nvCxnSpPr>
        <p:spPr>
          <a:xfrm flipV="1">
            <a:off x="10236200" y="4279900"/>
            <a:ext cx="0" cy="9207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flipV="1">
            <a:off x="1727200" y="4279900"/>
            <a:ext cx="0" cy="9207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единительная линия 18"/>
          <p:cNvCxnSpPr>
            <a:stCxn id="5" idx="2"/>
            <a:endCxn id="6" idx="0"/>
          </p:cNvCxnSpPr>
          <p:nvPr/>
        </p:nvCxnSpPr>
        <p:spPr>
          <a:xfrm>
            <a:off x="5949950" y="444500"/>
            <a:ext cx="0" cy="5842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>
            <a:stCxn id="6" idx="2"/>
          </p:cNvCxnSpPr>
          <p:nvPr/>
        </p:nvCxnSpPr>
        <p:spPr>
          <a:xfrm>
            <a:off x="5949950" y="1752600"/>
            <a:ext cx="0" cy="20828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600200" y="1866900"/>
            <a:ext cx="8547100" cy="889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Прямая соединительная линия 25"/>
          <p:cNvCxnSpPr>
            <a:stCxn id="10" idx="2"/>
            <a:endCxn id="11" idx="0"/>
          </p:cNvCxnSpPr>
          <p:nvPr/>
        </p:nvCxnSpPr>
        <p:spPr>
          <a:xfrm>
            <a:off x="1714500" y="3111500"/>
            <a:ext cx="0" cy="279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>
            <a:stCxn id="7" idx="2"/>
            <a:endCxn id="8" idx="0"/>
          </p:cNvCxnSpPr>
          <p:nvPr/>
        </p:nvCxnSpPr>
        <p:spPr>
          <a:xfrm>
            <a:off x="10236200" y="3111500"/>
            <a:ext cx="0" cy="2794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>
            <a:endCxn id="7" idx="0"/>
          </p:cNvCxnSpPr>
          <p:nvPr/>
        </p:nvCxnSpPr>
        <p:spPr>
          <a:xfrm>
            <a:off x="10147300" y="1866900"/>
            <a:ext cx="88900" cy="3302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Прямая со стрелкой 33"/>
          <p:cNvCxnSpPr/>
          <p:nvPr/>
        </p:nvCxnSpPr>
        <p:spPr>
          <a:xfrm>
            <a:off x="1600200" y="1955800"/>
            <a:ext cx="0" cy="2349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399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467100" y="203200"/>
            <a:ext cx="4470400" cy="546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/>
              <a:t>Порядок совершения выпускной </a:t>
            </a:r>
            <a:r>
              <a:rPr lang="ru-RU" dirty="0" smtClean="0"/>
              <a:t>сделки.</a:t>
            </a: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8039100" y="1346200"/>
            <a:ext cx="2489200" cy="622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/>
              <a:t>В 1,5 раза </a:t>
            </a:r>
            <a:r>
              <a:rPr lang="en-US"/>
              <a:t>&gt;</a:t>
            </a:r>
            <a:r>
              <a:rPr lang="ru-RU"/>
              <a:t> реальной стоимости земли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039100" y="3048000"/>
            <a:ext cx="2489200" cy="622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/>
              <a:t>Крестьянин должен возвратить 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8039100" y="2197100"/>
            <a:ext cx="2489200" cy="622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/>
              <a:t>80% государственная ссуда.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8039100" y="4216400"/>
            <a:ext cx="1028700" cy="698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В течении</a:t>
            </a:r>
          </a:p>
          <a:p>
            <a:r>
              <a:rPr lang="ru-RU" sz="1600" dirty="0"/>
              <a:t>49 лет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9499600" y="4216400"/>
            <a:ext cx="1028700" cy="698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600" dirty="0"/>
              <a:t>Начисление 6% годовых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2006600" y="1346200"/>
            <a:ext cx="2057400" cy="5461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/>
              <a:t>Выпускная сумма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2006600" y="2197100"/>
            <a:ext cx="2146300" cy="495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/>
              <a:t>20% крестьянин платил сам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006600" y="2997200"/>
            <a:ext cx="965200" cy="311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400" dirty="0"/>
              <a:t>выплатил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225800" y="2997200"/>
            <a:ext cx="1473200" cy="31115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Не выплатил </a:t>
            </a:r>
          </a:p>
        </p:txBody>
      </p:sp>
      <p:sp>
        <p:nvSpPr>
          <p:cNvPr id="12" name="Прямоугольник 11"/>
          <p:cNvSpPr/>
          <p:nvPr/>
        </p:nvSpPr>
        <p:spPr>
          <a:xfrm>
            <a:off x="1898650" y="4038600"/>
            <a:ext cx="1181100" cy="8763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/>
              <a:t>Полностью свободен</a:t>
            </a:r>
          </a:p>
        </p:txBody>
      </p:sp>
      <p:sp>
        <p:nvSpPr>
          <p:cNvPr id="13" name="Прямоугольник 12"/>
          <p:cNvSpPr/>
          <p:nvPr/>
        </p:nvSpPr>
        <p:spPr>
          <a:xfrm>
            <a:off x="3429000" y="4025900"/>
            <a:ext cx="1435100" cy="18415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/>
              <a:t>Временно- </a:t>
            </a:r>
          </a:p>
          <a:p>
            <a:r>
              <a:rPr lang="ru-RU" dirty="0"/>
              <a:t>обязанный (несёт </a:t>
            </a:r>
            <a:r>
              <a:rPr lang="ru-RU" dirty="0" smtClean="0"/>
              <a:t>феодальные </a:t>
            </a:r>
            <a:r>
              <a:rPr lang="ru-RU" dirty="0"/>
              <a:t>повинности)</a:t>
            </a:r>
          </a:p>
        </p:txBody>
      </p:sp>
      <p:sp>
        <p:nvSpPr>
          <p:cNvPr id="14" name="Правая фигурная скобка 13"/>
          <p:cNvSpPr/>
          <p:nvPr/>
        </p:nvSpPr>
        <p:spPr>
          <a:xfrm rot="5400000">
            <a:off x="8940800" y="4378325"/>
            <a:ext cx="685800" cy="2063750"/>
          </a:xfrm>
          <a:prstGeom prst="rightBrac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5" name="TextBox 14"/>
          <p:cNvSpPr txBox="1"/>
          <p:nvPr/>
        </p:nvSpPr>
        <p:spPr>
          <a:xfrm>
            <a:off x="8251825" y="5867400"/>
            <a:ext cx="22764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/>
              <a:t>Выкупные платежи (до 1907г.)</a:t>
            </a:r>
            <a:endParaRPr lang="ru-RU" dirty="0"/>
          </a:p>
        </p:txBody>
      </p:sp>
      <p:cxnSp>
        <p:nvCxnSpPr>
          <p:cNvPr id="21" name="Прямая со стрелкой 20"/>
          <p:cNvCxnSpPr>
            <a:stCxn id="5" idx="2"/>
            <a:endCxn id="4" idx="0"/>
          </p:cNvCxnSpPr>
          <p:nvPr/>
        </p:nvCxnSpPr>
        <p:spPr>
          <a:xfrm>
            <a:off x="9283700" y="2819400"/>
            <a:ext cx="0" cy="2286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>
            <a:endCxn id="6" idx="0"/>
          </p:cNvCxnSpPr>
          <p:nvPr/>
        </p:nvCxnSpPr>
        <p:spPr>
          <a:xfrm>
            <a:off x="8553450" y="3670300"/>
            <a:ext cx="0" cy="5461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 стрелкой 24"/>
          <p:cNvCxnSpPr>
            <a:endCxn id="7" idx="0"/>
          </p:cNvCxnSpPr>
          <p:nvPr/>
        </p:nvCxnSpPr>
        <p:spPr>
          <a:xfrm>
            <a:off x="10013950" y="3670300"/>
            <a:ext cx="0" cy="5461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>
            <a:endCxn id="10" idx="0"/>
          </p:cNvCxnSpPr>
          <p:nvPr/>
        </p:nvCxnSpPr>
        <p:spPr>
          <a:xfrm>
            <a:off x="2489200" y="26924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Прямая со стрелкой 30"/>
          <p:cNvCxnSpPr/>
          <p:nvPr/>
        </p:nvCxnSpPr>
        <p:spPr>
          <a:xfrm>
            <a:off x="3835400" y="2692400"/>
            <a:ext cx="0" cy="30480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0" idx="2"/>
            <a:endCxn id="12" idx="0"/>
          </p:cNvCxnSpPr>
          <p:nvPr/>
        </p:nvCxnSpPr>
        <p:spPr>
          <a:xfrm>
            <a:off x="2489200" y="3308350"/>
            <a:ext cx="0" cy="7302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>
            <a:stCxn id="11" idx="2"/>
          </p:cNvCxnSpPr>
          <p:nvPr/>
        </p:nvCxnSpPr>
        <p:spPr>
          <a:xfrm>
            <a:off x="3962400" y="3308350"/>
            <a:ext cx="0" cy="7302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>
            <a:stCxn id="8" idx="3"/>
            <a:endCxn id="3" idx="1"/>
          </p:cNvCxnSpPr>
          <p:nvPr/>
        </p:nvCxnSpPr>
        <p:spPr>
          <a:xfrm>
            <a:off x="4064000" y="1619250"/>
            <a:ext cx="3975100" cy="381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587512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309100" y="0"/>
            <a:ext cx="2882900" cy="927100"/>
          </a:xfrm>
          <a:prstGeom prst="rect">
            <a:avLst/>
          </a:prstGeom>
          <a:solidFill>
            <a:schemeClr val="accent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b="1" dirty="0" smtClean="0"/>
              <a:t>Военная реформа</a:t>
            </a:r>
            <a:r>
              <a:rPr lang="ru-RU" dirty="0"/>
              <a:t> </a:t>
            </a:r>
            <a:r>
              <a:rPr lang="ru-RU" sz="2000" b="1" dirty="0" smtClean="0"/>
              <a:t>1874 г.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1447801" y="1117600"/>
            <a:ext cx="76454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Введение всеобщей воинской повинности.</a:t>
            </a:r>
          </a:p>
          <a:p>
            <a:r>
              <a:rPr lang="ru-RU" sz="2000" dirty="0" smtClean="0"/>
              <a:t>Пехота- 6 лет.</a:t>
            </a:r>
          </a:p>
          <a:p>
            <a:r>
              <a:rPr lang="ru-RU" sz="2000" dirty="0" smtClean="0"/>
              <a:t>Флот- 7 лет.</a:t>
            </a:r>
          </a:p>
          <a:p>
            <a:r>
              <a:rPr lang="ru-RU" sz="2000" dirty="0" smtClean="0"/>
              <a:t>Лица с высшим образованием- 6 месяцев.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4203677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араллакс">
  <a:themeElements>
    <a:clrScheme name="Параллакс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Параллакс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Параллакс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TM03457496[[fn=Параллакс]]</Template>
  <TotalTime>142</TotalTime>
  <Words>607</Words>
  <Application>Microsoft Office PowerPoint</Application>
  <PresentationFormat>Произвольный</PresentationFormat>
  <Paragraphs>113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Параллакс</vt:lpstr>
      <vt:lpstr>Либеральные реформы 1860-1870-х гг. хlх века.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Либеральные реформы 1860-1870-х гг. хlх века.</dc:title>
  <dc:creator>Надежда</dc:creator>
  <cp:lastModifiedBy>1</cp:lastModifiedBy>
  <cp:revision>19</cp:revision>
  <dcterms:created xsi:type="dcterms:W3CDTF">2015-09-17T12:13:16Z</dcterms:created>
  <dcterms:modified xsi:type="dcterms:W3CDTF">2015-09-25T15:40:29Z</dcterms:modified>
</cp:coreProperties>
</file>