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FF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832AD-7A32-4678-974C-1F3754085CF5}" type="datetimeFigureOut">
              <a:rPr lang="ru-RU"/>
              <a:pPr/>
              <a:t>21.07.2015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ECB1F-E928-44AB-AFA5-07CFC91D7D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972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CB1F-E928-44AB-AFA5-07CFC91D7DF2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375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CB1F-E928-44AB-AFA5-07CFC91D7DF2}" type="slidenum">
              <a:rPr lang="ru-RU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3610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CB1F-E928-44AB-AFA5-07CFC91D7DF2}" type="slidenum">
              <a:rPr lang="ru-RU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1936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CB1F-E928-44AB-AFA5-07CFC91D7DF2}" type="slidenum">
              <a:rPr lang="ru-RU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87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CB1F-E928-44AB-AFA5-07CFC91D7DF2}" type="slidenum">
              <a:rPr lang="ru-RU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3058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CB1F-E928-44AB-AFA5-07CFC91D7DF2}" type="slidenum">
              <a:rPr lang="ru-RU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56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CB1F-E928-44AB-AFA5-07CFC91D7DF2}" type="slidenum">
              <a:rPr lang="ru-RU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2575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CB1F-E928-44AB-AFA5-07CFC91D7DF2}" type="slidenum">
              <a:rPr lang="ru-RU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5787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CB1F-E928-44AB-AFA5-07CFC91D7DF2}" type="slidenum">
              <a:rPr lang="ru-RU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3301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CB1F-E928-44AB-AFA5-07CFC91D7DF2}" type="slidenum">
              <a:rPr lang="ru-RU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662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CB1F-E928-44AB-AFA5-07CFC91D7DF2}" type="slidenum">
              <a:rPr lang="ru-RU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420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Rectangle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170ADD11-4055-44D3-AD09-D611CD509B89}" type="slidenum">
              <a:rPr kumimoji="0" lang="en-US" smtClean="0"/>
              <a:pPr algn="r" eaLnBrk="1" latinLnBrk="0" hangingPunct="1"/>
              <a:t>‹#›</a:t>
            </a:fld>
            <a:endParaRPr kumimoji="0"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vorcheskie-proekty.ru/cel-proekta" TargetMode="External"/><Relationship Id="rId2" Type="http://schemas.openxmlformats.org/officeDocument/2006/relationships/hyperlink" Target="http://tvorcheskie-proekty.ru/obosnovan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vorcheskie-proekty.ru/zadachi-proekta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vorcheskie-proekty.ru/vvedeni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tvorcheskie-proekty.ru/vvedeni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tvorcheskie-proekty.ru/vvedeni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tvorcheskie-proekty.ru/vvedeni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vorcheskie-proekty.ru/oformleni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ТВОРЧЕСКИЕ ПРОЕКТЫ:</a:t>
            </a:r>
            <a:r>
              <a:rPr lang="ru-RU" dirty="0"/>
              <a:t/>
            </a:r>
            <a:br>
              <a:rPr lang="ru-RU" dirty="0"/>
            </a:br>
            <a:r>
              <a:rPr lang="en-US" dirty="0" err="1">
                <a:latin typeface="Cambria"/>
              </a:rPr>
              <a:t>организация</a:t>
            </a:r>
            <a:r>
              <a:rPr lang="en-US" dirty="0">
                <a:latin typeface="Cambria"/>
              </a:rPr>
              <a:t> </a:t>
            </a:r>
            <a:r>
              <a:rPr lang="en-US" dirty="0" err="1">
                <a:latin typeface="Cambria"/>
              </a:rPr>
              <a:t>работы</a:t>
            </a:r>
            <a:r>
              <a:rPr lang="en-US" dirty="0">
                <a:latin typeface="Cambria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rtlCol="0" anchor="t">
            <a:normAutofit/>
          </a:bodyPr>
          <a:lstStyle/>
          <a:p>
            <a:pPr algn="r"/>
            <a:r>
              <a:rPr lang="en-US" dirty="0" err="1"/>
              <a:t>Методист</a:t>
            </a:r>
            <a:r>
              <a:rPr lang="en-US" dirty="0"/>
              <a:t> МОУ ЦДТ "</a:t>
            </a:r>
            <a:r>
              <a:rPr lang="en-US" dirty="0" err="1"/>
              <a:t>Горизонт</a:t>
            </a:r>
            <a:r>
              <a:rPr lang="en-US" dirty="0"/>
              <a:t>"</a:t>
            </a:r>
            <a:endParaRPr lang="ru-RU" dirty="0"/>
          </a:p>
          <a:p>
            <a:pPr algn="r"/>
            <a:r>
              <a:rPr lang="en-US" dirty="0" err="1"/>
              <a:t>Прелова</a:t>
            </a:r>
            <a:r>
              <a:rPr lang="en-US" dirty="0"/>
              <a:t> В.А.</a:t>
            </a:r>
          </a:p>
          <a:p>
            <a:r>
              <a:rPr lang="en-US" sz="1400" dirty="0" err="1">
                <a:solidFill>
                  <a:srgbClr val="411401"/>
                </a:solidFill>
                <a:latin typeface="Calibri"/>
              </a:rPr>
              <a:t>Сентябрь</a:t>
            </a:r>
            <a:r>
              <a:rPr lang="en-US" sz="1400" dirty="0">
                <a:solidFill>
                  <a:srgbClr val="411401"/>
                </a:solidFill>
                <a:latin typeface="Calibri"/>
              </a:rPr>
              <a:t>, 2015</a:t>
            </a:r>
          </a:p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20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требование к оформлению творческого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773" y="1487079"/>
            <a:ext cx="8229600" cy="4724400"/>
          </a:xfrm>
        </p:spPr>
        <p:txBody>
          <a:bodyPr vert="horz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ru-RU" sz="4000" b="1" u="sng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Параметры страниц творческого проекта</a:t>
            </a:r>
          </a:p>
          <a:p>
            <a:pPr marL="0" indent="0">
              <a:buNone/>
            </a:pPr>
            <a:r>
              <a:rPr lang="ru-RU" sz="4000" b="1" u="sng" dirty="0">
                <a:solidFill>
                  <a:srgbClr val="FF0000"/>
                </a:solidFill>
                <a:latin typeface="Cambria"/>
                <a:ea typeface="Verdana" charset="0"/>
                <a:cs typeface="Verdana" charset="0"/>
              </a:rPr>
              <a:t>Текст творческого проекта печатается</a:t>
            </a: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на листах формата А4 с одной стороны.</a:t>
            </a:r>
            <a: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Поля:</a:t>
            </a:r>
            <a: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левое поле листа - 20 мм</a:t>
            </a:r>
            <a: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правое - 10 мм</a:t>
            </a:r>
            <a: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верхнее и нижнее - 15 мм</a:t>
            </a:r>
            <a: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Текст набирается шрифтом </a:t>
            </a:r>
            <a:r>
              <a:rPr lang="ru-RU" sz="4000" dirty="0" err="1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Times</a:t>
            </a: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New</a:t>
            </a: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Roman</a:t>
            </a: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.</a:t>
            </a:r>
            <a: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Размер шрифта 14.</a:t>
            </a:r>
            <a: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Интервал – полуторный.</a:t>
            </a:r>
            <a: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Текст на странице выравнивается по ширине.</a:t>
            </a:r>
            <a: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  <a:t/>
            </a:r>
            <a:br>
              <a:rPr lang="ru-RU" b="1" u="sng" dirty="0">
                <a:solidFill>
                  <a:srgbClr val="543B1C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 Обязательно делайте абзацные отступы величиной на усмотрение автора. Текст творческой работы должен быть хорошо читаемым.</a:t>
            </a:r>
          </a:p>
          <a:p>
            <a:pPr marL="0" indent="0">
              <a:buNone/>
            </a:pPr>
            <a:r>
              <a:rPr lang="ru-RU" sz="4000" b="1" u="sng" dirty="0">
                <a:solidFill>
                  <a:srgbClr val="FF0000"/>
                </a:solidFill>
                <a:latin typeface="Cambria"/>
                <a:ea typeface="Verdana" charset="0"/>
                <a:cs typeface="Verdana" charset="0"/>
              </a:rPr>
              <a:t>Титульный лист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Написание и оформление творческого проекта учащихся начинается с оформления титульного листа.</a:t>
            </a:r>
          </a:p>
          <a:p>
            <a:pPr marL="0" indent="0">
              <a:buNone/>
            </a:pPr>
            <a:r>
              <a:rPr lang="ru-RU" sz="4000" b="1" u="sng" dirty="0">
                <a:solidFill>
                  <a:srgbClr val="FF0000"/>
                </a:solidFill>
                <a:latin typeface="Cambria"/>
                <a:ea typeface="Verdana" charset="0"/>
                <a:cs typeface="Verdana" charset="0"/>
              </a:rPr>
              <a:t>Заголовки в творческой работе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Заголовок печатается полужирным шрифтом с заглавной буквы, не подчеркивается, точка в конце не ставится. Переносы слов в заголовках глав не допускаются. Между заголовком и текстом делается отступ 2 интервала.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Каждая глава творческого проекта начинается с новой страницы. Нумеруются главы арабскими цифрами. Параграфы нумеруются цифрами через точку, где первая цифра – номер главы, вторая – номер параграфа (например, 1.1., 1.2., 1.3. и т.д.). Если параграфы имеют тоже пункты, то их нумеруют соответственно тремя цифрами через точку (например, 1.1.1., 1.1.2., 1.1.3. и т.д.).</a:t>
            </a:r>
          </a:p>
          <a:p>
            <a:pPr marL="0" indent="0">
              <a:buNone/>
            </a:pPr>
            <a:r>
              <a:rPr lang="ru-RU" sz="4000" b="1" u="sng" dirty="0">
                <a:solidFill>
                  <a:srgbClr val="FF0000"/>
                </a:solidFill>
                <a:latin typeface="Cambria"/>
                <a:ea typeface="Verdana" charset="0"/>
                <a:cs typeface="Verdana" charset="0"/>
              </a:rPr>
              <a:t>Сокращения и формулы в оформлении проекта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Старайтесь не использовать в тексте часто сокращения, исключением могут быть только сокращения общепринятые.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Если упоминаете в тексте творческой работы фамилии других людей: авторов, ученых, исследователей и т.п., то их инициалы пишутся в начале фамилии. При написании формул дается пояснение используемым символам (например: А-В=С, где А - количество денег до покупки, В - денег потрачено, С - денег осталось).</a:t>
            </a:r>
          </a:p>
          <a:p>
            <a:pPr marL="0" indent="0">
              <a:buNone/>
            </a:pPr>
            <a:r>
              <a:rPr lang="ru-RU" sz="4000" b="1" u="sng" dirty="0">
                <a:solidFill>
                  <a:srgbClr val="FF0000"/>
                </a:solidFill>
                <a:latin typeface="Cambria"/>
                <a:ea typeface="Verdana" charset="0"/>
                <a:cs typeface="Verdana" charset="0"/>
              </a:rPr>
              <a:t>Оформление приложений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Рисунки, фотографии, графики, диаграммы, чертежи, эскизы, таблицы должны быть расположены и оформлены в конце описания творческой работы после списка литературы на отдельных страницах в приложениях (например: Приложение 1). Надпись Приложение 1 располагается в правом верхнем углу листа.</a:t>
            </a:r>
          </a:p>
          <a:p>
            <a:pPr marL="0" indent="0">
              <a:buNone/>
            </a:pPr>
            <a:r>
              <a:rPr lang="ru-RU" sz="4000" b="1" u="sng" dirty="0">
                <a:solidFill>
                  <a:srgbClr val="FF0000"/>
                </a:solidFill>
                <a:latin typeface="Cambria"/>
                <a:ea typeface="Verdana" charset="0"/>
                <a:cs typeface="Verdana" charset="0"/>
              </a:rPr>
              <a:t>Фотографии, графики, диаграммы, чертежи, эскизы и таблицы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  <a:latin typeface="Cambria"/>
                <a:ea typeface="Verdana" charset="0"/>
                <a:cs typeface="Verdana" charset="0"/>
              </a:rPr>
              <a:t>Все перечисленные выше объекты в приложениях нумеруются и подписываются. Название располагают под картинкой (например: Рис. 1. Изменение ветра в течении недели, Фото 1. Вид на реку, График 1. Изменение параметра света, Диаграмма 1. Количество людей в Европе). Таблицы в приложениях пронумерованы и озаглавлены. В таблицах применяется интервал одинарный. Обычно название и нумерация стоит под таблицей (Таблица 1. Характеристики роста). При оформлении творческого проекта в конце того предложения где нужно указать на приложение пишут: (Приложение 1).</a:t>
            </a:r>
          </a:p>
          <a:p>
            <a:pPr marL="0" indent="0">
              <a:buNone/>
            </a:pPr>
            <a:r>
              <a:rPr lang="ru-RU" sz="4000" b="1" u="sng" dirty="0">
                <a:solidFill>
                  <a:srgbClr val="FF0000"/>
                </a:solidFill>
                <a:latin typeface="Cambria"/>
                <a:ea typeface="Verdana" charset="0"/>
                <a:cs typeface="Verdana" charset="0"/>
              </a:rPr>
              <a:t>Нумерация страниц творческого проекта</a:t>
            </a:r>
          </a:p>
          <a:p>
            <a:pPr marL="0" indent="0">
              <a:buNone/>
            </a:pPr>
            <a:r>
              <a:rPr lang="ru-RU" sz="4000" dirty="0">
                <a:latin typeface="Cambria"/>
                <a:ea typeface="Verdana" charset="0"/>
                <a:cs typeface="Verdana" charset="0"/>
              </a:rPr>
              <a:t>После завершения набора творческой работы следует пронумеровать страницы.</a:t>
            </a:r>
            <a:r>
              <a:rPr lang="ru-RU" b="1" u="sng" dirty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ru-RU" b="1" u="sng" dirty="0">
                <a:latin typeface="Verdana" charset="0"/>
                <a:ea typeface="Verdana" charset="0"/>
                <a:cs typeface="Verdana" charset="0"/>
              </a:rPr>
            </a:br>
            <a:r>
              <a:rPr lang="ru-RU" sz="4000" dirty="0">
                <a:latin typeface="Cambria"/>
                <a:ea typeface="Verdana" charset="0"/>
                <a:cs typeface="Verdana" charset="0"/>
              </a:rPr>
              <a:t> Номера страниц ставятся начиная с цифры 2 со второй страницы. На первой номер не ставится. Расположение нумерации - внизу по центру. Не допускается использование в оформлении творческого проекта рамок и других элементов для украшения.</a:t>
            </a:r>
          </a:p>
          <a:p>
            <a:pPr marL="0" indent="0">
              <a:buNone/>
            </a:pPr>
            <a:endParaRPr lang="ru-RU" u="sng" dirty="0">
              <a:latin typeface="Verdana" charset="0"/>
              <a:ea typeface="Verdana" charset="0"/>
              <a:cs typeface="Verdana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u="sng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94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план творческого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a typeface="Verdana" charset="0"/>
                <a:cs typeface="Verdana" charset="0"/>
              </a:rPr>
              <a:t>Титульный лист творческого проекта.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a typeface="Verdana" charset="0"/>
                <a:cs typeface="Verdana" charset="0"/>
              </a:rPr>
              <a:t>Содержание творческого проекта.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a typeface="Verdana" charset="0"/>
                <a:cs typeface="Verdana" charset="0"/>
              </a:rPr>
              <a:t>Введение. (обоснование выбора темы проекта, цель творческого проекта, задачи творческого проекта</a:t>
            </a:r>
            <a:r>
              <a:rPr lang="ru-RU" dirty="0">
                <a:solidFill>
                  <a:srgbClr val="000000"/>
                </a:solidFill>
                <a:ea typeface="Verdana"/>
                <a:cs typeface="Verdana"/>
              </a:rPr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ea typeface="Verdana"/>
                <a:cs typeface="Verdana"/>
              </a:rPr>
              <a:t>Историческая справка по проблеме проекта.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ea typeface="Verdana"/>
                <a:cs typeface="Verdana"/>
              </a:rPr>
              <a:t>Технологическая часть.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ea typeface="Verdana"/>
                <a:cs typeface="Verdana"/>
              </a:rPr>
              <a:t>Экономическое обоснование проекта, расчеты.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ea typeface="Verdana"/>
                <a:cs typeface="Verdana"/>
              </a:rPr>
              <a:t>Экологическое обоснование проекта. (экологическая чистота изделия)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ea typeface="Verdana"/>
                <a:cs typeface="Verdana"/>
              </a:rPr>
              <a:t>Новые знания и умения, полученные при выполнении проекта.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ea typeface="Verdana"/>
                <a:cs typeface="Verdana"/>
              </a:rPr>
              <a:t>Оценка изделия. Реклама изделия.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ea typeface="Verdana"/>
                <a:cs typeface="Verdana"/>
              </a:rPr>
              <a:t>Заключение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ea typeface="Verdana"/>
                <a:cs typeface="Verdana"/>
              </a:rPr>
              <a:t>Используемая литература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ea typeface="Verdana"/>
                <a:cs typeface="Verdana"/>
              </a:rPr>
              <a:t>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7408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346" y="1543639"/>
            <a:ext cx="8229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Титульный лист творческого проекта оформляется на листе формата </a:t>
            </a:r>
            <a:r>
              <a:rPr lang="ru-RU" sz="1400" dirty="0" smtClean="0"/>
              <a:t>А4.</a:t>
            </a:r>
          </a:p>
          <a:p>
            <a:pPr>
              <a:buNone/>
            </a:pPr>
            <a:r>
              <a:rPr lang="ru-RU" sz="1400" dirty="0" smtClean="0"/>
              <a:t>Поля:</a:t>
            </a:r>
          </a:p>
          <a:p>
            <a:pPr>
              <a:buNone/>
            </a:pPr>
            <a:r>
              <a:rPr lang="ru-RU" sz="1400" dirty="0" smtClean="0"/>
              <a:t>левое </a:t>
            </a:r>
            <a:r>
              <a:rPr lang="ru-RU" sz="1400" dirty="0" smtClean="0"/>
              <a:t>поле листа - </a:t>
            </a:r>
            <a:r>
              <a:rPr lang="ru-RU" sz="1400" b="1" dirty="0" smtClean="0"/>
              <a:t>20 </a:t>
            </a:r>
            <a:r>
              <a:rPr lang="ru-RU" sz="1400" b="1" dirty="0" smtClean="0"/>
              <a:t>мм</a:t>
            </a:r>
          </a:p>
          <a:p>
            <a:pPr>
              <a:buNone/>
            </a:pPr>
            <a:r>
              <a:rPr lang="ru-RU" sz="1400" dirty="0" smtClean="0"/>
              <a:t>правое </a:t>
            </a:r>
            <a:r>
              <a:rPr lang="ru-RU" sz="1400" dirty="0" smtClean="0"/>
              <a:t>- </a:t>
            </a:r>
            <a:r>
              <a:rPr lang="ru-RU" sz="1400" b="1" dirty="0" smtClean="0"/>
              <a:t>10 </a:t>
            </a:r>
            <a:r>
              <a:rPr lang="ru-RU" sz="1400" b="1" dirty="0" smtClean="0"/>
              <a:t>мм</a:t>
            </a:r>
          </a:p>
          <a:p>
            <a:pPr>
              <a:buNone/>
            </a:pPr>
            <a:r>
              <a:rPr lang="ru-RU" sz="1400" dirty="0" smtClean="0"/>
              <a:t>верхнее </a:t>
            </a:r>
            <a:r>
              <a:rPr lang="ru-RU" sz="1400" dirty="0" smtClean="0"/>
              <a:t>и нижнее - </a:t>
            </a:r>
            <a:r>
              <a:rPr lang="ru-RU" sz="1400" b="1" dirty="0" smtClean="0"/>
              <a:t>15 </a:t>
            </a:r>
            <a:r>
              <a:rPr lang="ru-RU" sz="1400" b="1" dirty="0" smtClean="0"/>
              <a:t>мм</a:t>
            </a:r>
          </a:p>
          <a:p>
            <a:pPr>
              <a:buNone/>
            </a:pPr>
            <a:r>
              <a:rPr lang="ru-RU" sz="1400" dirty="0" smtClean="0"/>
              <a:t>Междустрочный </a:t>
            </a:r>
            <a:r>
              <a:rPr lang="ru-RU" sz="1400" dirty="0" smtClean="0"/>
              <a:t>интервал – </a:t>
            </a:r>
            <a:r>
              <a:rPr lang="ru-RU" sz="1400" b="1" dirty="0" smtClean="0"/>
              <a:t>1,5.</a:t>
            </a:r>
          </a:p>
          <a:p>
            <a:pPr>
              <a:buNone/>
            </a:pPr>
            <a:r>
              <a:rPr lang="ru-RU" sz="1400" dirty="0" smtClean="0"/>
              <a:t>Номер </a:t>
            </a:r>
            <a:r>
              <a:rPr lang="ru-RU" sz="1400" dirty="0" smtClean="0"/>
              <a:t>страницы на титульном листе не ставится.</a:t>
            </a:r>
          </a:p>
          <a:p>
            <a:pPr marL="0">
              <a:buNone/>
            </a:pPr>
            <a:r>
              <a:rPr lang="ru-RU" sz="1400" dirty="0" smtClean="0"/>
              <a:t>В верхнем поле титульного листа творческого проекта указывается полное название учебного </a:t>
            </a:r>
            <a:r>
              <a:rPr lang="ru-RU" sz="1400" dirty="0" smtClean="0"/>
              <a:t>заведения </a:t>
            </a:r>
            <a:r>
              <a:rPr lang="ru-RU" sz="1400" b="1" i="1" dirty="0" smtClean="0"/>
              <a:t>(размер шрифта </a:t>
            </a:r>
            <a:r>
              <a:rPr lang="ru-RU" sz="1400" b="1" i="1" dirty="0" smtClean="0"/>
              <a:t>– 16 пт</a:t>
            </a:r>
            <a:r>
              <a:rPr lang="ru-RU" sz="1400" b="1" i="1" dirty="0" smtClean="0"/>
              <a:t>.)</a:t>
            </a:r>
            <a:r>
              <a:rPr lang="ru-RU" sz="1400" b="1" dirty="0" smtClean="0"/>
              <a:t>.  </a:t>
            </a:r>
            <a:r>
              <a:rPr lang="ru-RU" sz="1400" dirty="0" smtClean="0"/>
              <a:t>В </a:t>
            </a:r>
            <a:r>
              <a:rPr lang="ru-RU" sz="1400" dirty="0" smtClean="0"/>
              <a:t>среднем поле(посередине листа) пишется «Творческий проект» </a:t>
            </a:r>
            <a:r>
              <a:rPr lang="ru-RU" sz="1400" b="1" i="1" dirty="0" smtClean="0"/>
              <a:t>(шрифт – 24 пт</a:t>
            </a:r>
            <a:r>
              <a:rPr lang="ru-RU" sz="1400" b="1" i="1" dirty="0" smtClean="0"/>
              <a:t>.)</a:t>
            </a:r>
            <a:r>
              <a:rPr lang="ru-RU" sz="1400" dirty="0" smtClean="0"/>
              <a:t> </a:t>
            </a:r>
            <a:r>
              <a:rPr lang="ru-RU" sz="1400" dirty="0" smtClean="0"/>
              <a:t>На </a:t>
            </a:r>
            <a:r>
              <a:rPr lang="ru-RU" sz="1400" dirty="0" smtClean="0"/>
              <a:t>следующей </a:t>
            </a:r>
            <a:r>
              <a:rPr lang="ru-RU" sz="1400" dirty="0" smtClean="0"/>
              <a:t>строке заглавными </a:t>
            </a:r>
            <a:r>
              <a:rPr lang="ru-RU" sz="1400" dirty="0" smtClean="0"/>
              <a:t>буквами </a:t>
            </a:r>
            <a:r>
              <a:rPr lang="ru-RU" sz="1400" dirty="0" smtClean="0"/>
              <a:t>название творческой </a:t>
            </a:r>
            <a:r>
              <a:rPr lang="ru-RU" sz="1400" dirty="0" smtClean="0"/>
              <a:t>работы без слова "тема", без кавычек и </a:t>
            </a:r>
            <a:r>
              <a:rPr lang="ru-RU" sz="1400" dirty="0" smtClean="0"/>
              <a:t>без точки </a:t>
            </a:r>
            <a:r>
              <a:rPr lang="ru-RU" sz="1400" dirty="0" smtClean="0"/>
              <a:t>в </a:t>
            </a:r>
            <a:r>
              <a:rPr lang="ru-RU" sz="1400" dirty="0" smtClean="0"/>
              <a:t>конце предложения</a:t>
            </a:r>
            <a:r>
              <a:rPr lang="ru-RU" sz="1400" dirty="0" smtClean="0"/>
              <a:t> </a:t>
            </a:r>
            <a:r>
              <a:rPr lang="ru-RU" sz="1400" b="1" i="1" dirty="0" smtClean="0"/>
              <a:t>(шрифт – 28 пт</a:t>
            </a:r>
            <a:r>
              <a:rPr lang="ru-RU" sz="1400" b="1" i="1" dirty="0" smtClean="0"/>
              <a:t>.)</a:t>
            </a:r>
            <a:r>
              <a:rPr lang="ru-RU" sz="1400" dirty="0" smtClean="0"/>
              <a:t>. Название </a:t>
            </a:r>
            <a:r>
              <a:rPr lang="ru-RU" sz="1400" dirty="0" smtClean="0"/>
              <a:t>должно быть по возможности кратким, точным и соответствовать общему содержанию </a:t>
            </a:r>
            <a:r>
              <a:rPr lang="ru-RU" sz="1400" dirty="0" smtClean="0"/>
              <a:t>проекта. Название </a:t>
            </a:r>
            <a:r>
              <a:rPr lang="ru-RU" sz="1400" dirty="0" smtClean="0"/>
              <a:t>творческого проекта учащегося при необходимости может содержать подзаголовок для </a:t>
            </a:r>
            <a:r>
              <a:rPr lang="ru-RU" sz="1400" dirty="0" smtClean="0"/>
              <a:t>конкретного представления </a:t>
            </a:r>
            <a:r>
              <a:rPr lang="ru-RU" sz="1400" dirty="0" smtClean="0"/>
              <a:t>темы проекта, который должен быть очень кратким и не превратиться в новое заглавие </a:t>
            </a:r>
            <a:r>
              <a:rPr lang="ru-RU" sz="1400" dirty="0" smtClean="0"/>
              <a:t>работы. В </a:t>
            </a:r>
            <a:r>
              <a:rPr lang="ru-RU" sz="1400" dirty="0" smtClean="0"/>
              <a:t>правом нижнем углу титульного листа указываются сведенья об авторе творческого проекта (фамилия, </a:t>
            </a:r>
            <a:r>
              <a:rPr lang="ru-RU" sz="1400" dirty="0" smtClean="0"/>
              <a:t>имя, класс</a:t>
            </a:r>
            <a:r>
              <a:rPr lang="ru-RU" sz="1400" dirty="0" smtClean="0"/>
              <a:t>), о руководителе творческого проекта (пишется «Руководитель» и указываются его фамилия, инициалы </a:t>
            </a:r>
            <a:r>
              <a:rPr lang="ru-RU" sz="1400" dirty="0" smtClean="0"/>
              <a:t>и должность</a:t>
            </a:r>
            <a:r>
              <a:rPr lang="ru-RU" sz="1400" dirty="0" smtClean="0"/>
              <a:t> </a:t>
            </a:r>
            <a:r>
              <a:rPr lang="ru-RU" sz="1400" b="1" i="1" dirty="0" smtClean="0"/>
              <a:t>(шрифт – 14 пт</a:t>
            </a:r>
            <a:r>
              <a:rPr lang="ru-RU" sz="1400" b="1" i="1" dirty="0" smtClean="0"/>
              <a:t>.)</a:t>
            </a:r>
            <a:r>
              <a:rPr lang="ru-RU" sz="1400" dirty="0" smtClean="0"/>
              <a:t>. В </a:t>
            </a:r>
            <a:r>
              <a:rPr lang="ru-RU" sz="1400" dirty="0" smtClean="0"/>
              <a:t>случае, если руководителей творческой работы несколько, указываются </a:t>
            </a:r>
            <a:r>
              <a:rPr lang="ru-RU" sz="1400" dirty="0" smtClean="0"/>
              <a:t>все. Если </a:t>
            </a:r>
            <a:r>
              <a:rPr lang="ru-RU" sz="1400" dirty="0" smtClean="0"/>
              <a:t>есть консультанты творческого проекта, то их фамилии помещаются ниже руководителя с </a:t>
            </a:r>
            <a:r>
              <a:rPr lang="ru-RU" sz="1400" dirty="0" smtClean="0"/>
              <a:t>указанием «Консультант». В </a:t>
            </a:r>
            <a:r>
              <a:rPr lang="ru-RU" sz="1400" dirty="0" smtClean="0"/>
              <a:t>самом нижнем поле титульного листа по центру пишется место выполнения творческого проекта </a:t>
            </a:r>
            <a:r>
              <a:rPr lang="ru-RU" sz="1400" dirty="0" smtClean="0"/>
              <a:t>школьника: ЯРОСЛАВЛЬ, </a:t>
            </a:r>
            <a:r>
              <a:rPr lang="ru-RU" sz="1400" dirty="0" smtClean="0"/>
              <a:t>а на </a:t>
            </a:r>
            <a:r>
              <a:rPr lang="ru-RU" sz="1400" dirty="0" smtClean="0"/>
              <a:t>следующей строчке </a:t>
            </a:r>
            <a:r>
              <a:rPr lang="ru-RU" sz="1400" dirty="0" smtClean="0"/>
              <a:t>– год выполнения работы – </a:t>
            </a:r>
            <a:r>
              <a:rPr lang="ru-RU" sz="1400" dirty="0" smtClean="0"/>
              <a:t>2015 </a:t>
            </a:r>
            <a:r>
              <a:rPr lang="ru-RU" sz="1400" dirty="0" smtClean="0"/>
              <a:t>– без точки, кавычек, "год" или "</a:t>
            </a:r>
            <a:r>
              <a:rPr lang="ru-RU" sz="1400" dirty="0" smtClean="0"/>
              <a:t>г</a:t>
            </a:r>
            <a:r>
              <a:rPr lang="ru-RU" sz="1400" dirty="0" smtClean="0"/>
              <a:t> </a:t>
            </a:r>
            <a:r>
              <a:rPr lang="ru-RU" sz="1400" dirty="0" smtClean="0"/>
              <a:t>"   </a:t>
            </a:r>
            <a:r>
              <a:rPr lang="ru-RU" sz="1400" b="1" i="1" dirty="0" smtClean="0"/>
              <a:t>(шрифт </a:t>
            </a:r>
            <a:r>
              <a:rPr lang="ru-RU" sz="1400" b="1" i="1" dirty="0" smtClean="0"/>
              <a:t>– 14 пт.)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Титульный лист творческого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>
              <a:buNone/>
            </a:pPr>
            <a:r>
              <a:rPr lang="ru-RU" dirty="0" smtClean="0"/>
              <a:t>        Содержание </a:t>
            </a:r>
            <a:r>
              <a:rPr lang="ru-RU" dirty="0" smtClean="0"/>
              <a:t>творческого проекта или Оглавление включает название глав и параграфов, которые точно повторяют заголовки в тексте.</a:t>
            </a:r>
            <a:br>
              <a:rPr lang="ru-RU" dirty="0" smtClean="0"/>
            </a:br>
            <a:r>
              <a:rPr lang="ru-RU" dirty="0" smtClean="0"/>
              <a:t>«Содержание» помещается на втором листе.</a:t>
            </a:r>
            <a:br>
              <a:rPr lang="ru-RU" dirty="0" smtClean="0"/>
            </a:br>
            <a:r>
              <a:rPr lang="ru-RU" dirty="0" smtClean="0"/>
              <a:t>        Все </a:t>
            </a:r>
            <a:r>
              <a:rPr lang="ru-RU" dirty="0" smtClean="0"/>
              <a:t>главы в «Содержании» начинаются с заглавной буквы.</a:t>
            </a:r>
            <a:br>
              <a:rPr lang="ru-RU" dirty="0" smtClean="0"/>
            </a:br>
            <a:r>
              <a:rPr lang="ru-RU" dirty="0" smtClean="0"/>
              <a:t>        В </a:t>
            </a:r>
            <a:r>
              <a:rPr lang="ru-RU" dirty="0" smtClean="0"/>
              <a:t>Содержании приводятся названия глав и параграфов с указанием страниц, с которых они начинаются. Последнее слово главы или параграфа соединяется многоточием с соответствующим ему номером страницы.</a:t>
            </a:r>
            <a:br>
              <a:rPr lang="ru-RU" dirty="0" smtClean="0"/>
            </a:br>
            <a:r>
              <a:rPr lang="ru-RU" dirty="0" smtClean="0"/>
              <a:t>        При </a:t>
            </a:r>
            <a:r>
              <a:rPr lang="ru-RU" dirty="0" smtClean="0"/>
              <a:t>оформлении заголовки ступеней одинакового уровня необходимо располагать друг под другом. Заголовки каждой последующей ступени смещаются на пять знаков вправо по отношению к заголовкам предыдущей ступени. Все они начинаются с заглавной буквы без точки в конце.</a:t>
            </a:r>
            <a:br>
              <a:rPr lang="ru-RU" dirty="0" smtClean="0"/>
            </a:br>
            <a:r>
              <a:rPr lang="ru-RU" dirty="0" smtClean="0"/>
              <a:t>        Главы </a:t>
            </a:r>
            <a:r>
              <a:rPr lang="ru-RU" dirty="0" smtClean="0"/>
              <a:t>и параграфы нумеруются по многоуровневой системе, то есть обозначаются цифровыми номерами, содержащими во всех ступенях номер своей рубрики и рубрики которой они подчинены. Введение и заключение не нумеруются.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>
              <a:buNone/>
            </a:pPr>
            <a:r>
              <a:rPr lang="ru-RU" sz="4300" dirty="0" smtClean="0"/>
              <a:t>       Первой </a:t>
            </a:r>
            <a:r>
              <a:rPr lang="ru-RU" sz="4300" dirty="0" smtClean="0"/>
              <a:t>главой творческого проекта является Введение. Этот раздел располагается на третьей странице, сразу после содержания и является самым важным.</a:t>
            </a:r>
          </a:p>
          <a:p>
            <a:pPr marL="0">
              <a:buNone/>
            </a:pPr>
            <a:r>
              <a:rPr lang="ru-RU" sz="4300" dirty="0" smtClean="0"/>
              <a:t>       В </a:t>
            </a:r>
            <a:r>
              <a:rPr lang="ru-RU" sz="4300" dirty="0" smtClean="0"/>
              <a:t>главе </a:t>
            </a:r>
            <a:r>
              <a:rPr lang="ru-RU" sz="4300" b="1" dirty="0" smtClean="0"/>
              <a:t>Введение творческого проекта</a:t>
            </a:r>
            <a:r>
              <a:rPr lang="ru-RU" sz="4300" dirty="0" smtClean="0"/>
              <a:t> обосновывается актуальность выбранной темы проекта, цель и содержание поставленных задач, формулируется планируемый результат и основные проблемы, рассматриваемые в проекте, сообщается, кому предназначен проект и в чем состоит его новизна.</a:t>
            </a:r>
          </a:p>
          <a:p>
            <a:pPr marL="0">
              <a:buNone/>
            </a:pPr>
            <a:r>
              <a:rPr lang="ru-RU" sz="4300" dirty="0" smtClean="0"/>
              <a:t>      Актуальность </a:t>
            </a:r>
            <a:r>
              <a:rPr lang="ru-RU" sz="4300" dirty="0" smtClean="0"/>
              <a:t>или </a:t>
            </a:r>
            <a:r>
              <a:rPr lang="ru-RU" sz="4300" b="1" dirty="0" smtClean="0"/>
              <a:t>обоснование актуальности творческого проекта</a:t>
            </a:r>
            <a:r>
              <a:rPr lang="ru-RU" sz="4300" dirty="0" smtClean="0"/>
              <a:t> обязательно и включает оценку значимости проекта и предполагаемых результатов.</a:t>
            </a:r>
          </a:p>
          <a:p>
            <a:pPr marL="0">
              <a:buNone/>
            </a:pPr>
            <a:r>
              <a:rPr lang="ru-RU" sz="4300" dirty="0" smtClean="0"/>
              <a:t>      Далее </a:t>
            </a:r>
            <a:r>
              <a:rPr lang="ru-RU" sz="4300" dirty="0" smtClean="0"/>
              <a:t>формулируется </a:t>
            </a:r>
            <a:r>
              <a:rPr lang="ru-RU" sz="4300" b="1" dirty="0" smtClean="0"/>
              <a:t>Цель творческого проекта</a:t>
            </a:r>
            <a:r>
              <a:rPr lang="ru-RU" sz="4300" dirty="0" smtClean="0"/>
              <a:t> – модель желаемого конечного результата (продукта).</a:t>
            </a:r>
          </a:p>
          <a:p>
            <a:pPr marL="0">
              <a:buNone/>
            </a:pPr>
            <a:r>
              <a:rPr lang="ru-RU" sz="4300" dirty="0" smtClean="0"/>
              <a:t>      От </a:t>
            </a:r>
            <a:r>
              <a:rPr lang="ru-RU" sz="4300" dirty="0" smtClean="0"/>
              <a:t>формулировки цели проекта необходимо перейти к указанию конкретных </a:t>
            </a:r>
            <a:r>
              <a:rPr lang="ru-RU" sz="4300" b="1" dirty="0" smtClean="0"/>
              <a:t>задач творческого проекта</a:t>
            </a:r>
            <a:r>
              <a:rPr lang="ru-RU" sz="4300" dirty="0" smtClean="0"/>
              <a:t>, которые предстоит решать.</a:t>
            </a:r>
          </a:p>
          <a:p>
            <a:pPr marL="0">
              <a:buNone/>
            </a:pPr>
            <a:r>
              <a:rPr lang="ru-RU" sz="4300" dirty="0" smtClean="0"/>
              <a:t>      В </a:t>
            </a:r>
            <a:r>
              <a:rPr lang="ru-RU" sz="4300" dirty="0" smtClean="0"/>
              <a:t>главе Введение творческого проекта всегда рассматривается предполагаемая методика и техника выполнения проекта (изделия).</a:t>
            </a:r>
            <a:br>
              <a:rPr lang="ru-RU" sz="4300" dirty="0" smtClean="0"/>
            </a:br>
            <a:r>
              <a:rPr lang="ru-RU" sz="4300" dirty="0" smtClean="0"/>
              <a:t>      Также </a:t>
            </a:r>
            <a:r>
              <a:rPr lang="ru-RU" sz="4300" dirty="0" smtClean="0"/>
              <a:t>дается краткая характеристика основных источников информации.</a:t>
            </a:r>
            <a:br>
              <a:rPr lang="ru-RU" sz="4300" dirty="0" smtClean="0"/>
            </a:br>
            <a:r>
              <a:rPr lang="ru-RU" sz="4300" dirty="0" smtClean="0"/>
              <a:t>      Желательно </a:t>
            </a:r>
            <a:r>
              <a:rPr lang="ru-RU" sz="4300" dirty="0" smtClean="0"/>
              <a:t>перечислить используемые в ходе выполнения проекта оборудование и материалы.</a:t>
            </a:r>
            <a:br>
              <a:rPr lang="ru-RU" sz="4300" dirty="0" smtClean="0"/>
            </a:br>
            <a:r>
              <a:rPr lang="ru-RU" sz="4300" dirty="0" smtClean="0"/>
              <a:t>      Во</a:t>
            </a:r>
            <a:r>
              <a:rPr lang="ru-RU" sz="4300" dirty="0" smtClean="0"/>
              <a:t> </a:t>
            </a:r>
            <a:r>
              <a:rPr lang="ru-RU" sz="4300" b="1" dirty="0" smtClean="0"/>
              <a:t>введении творческой работы</a:t>
            </a:r>
            <a:r>
              <a:rPr lang="ru-RU" sz="4300" dirty="0" smtClean="0"/>
              <a:t> также кратко можно обозначить основные этапы выполнения проекта.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введения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55000" lnSpcReduction="20000"/>
          </a:bodyPr>
          <a:lstStyle/>
          <a:p>
            <a:pPr marL="0">
              <a:buNone/>
            </a:pPr>
            <a:r>
              <a:rPr lang="ru-RU" dirty="0" smtClean="0">
                <a:hlinkClick r:id="rId2"/>
              </a:rPr>
              <a:t>Обоснование творческого проекта</a:t>
            </a:r>
            <a:endParaRPr lang="ru-RU" dirty="0" smtClean="0"/>
          </a:p>
          <a:p>
            <a:pPr marL="0">
              <a:buNone/>
            </a:pPr>
            <a:r>
              <a:rPr lang="ru-RU" dirty="0" smtClean="0">
                <a:hlinkClick r:id="rId3"/>
              </a:rPr>
              <a:t>Цель творческого проекта</a:t>
            </a:r>
            <a:endParaRPr lang="ru-RU" dirty="0" smtClean="0"/>
          </a:p>
          <a:p>
            <a:pPr marL="0">
              <a:buNone/>
            </a:pPr>
            <a:r>
              <a:rPr lang="ru-RU" dirty="0" smtClean="0">
                <a:hlinkClick r:id="rId4"/>
              </a:rPr>
              <a:t>Задачи творческого проекта</a:t>
            </a:r>
            <a:endParaRPr lang="ru-RU" dirty="0" smtClean="0"/>
          </a:p>
          <a:p>
            <a:pPr marL="0">
              <a:buNone/>
            </a:pPr>
            <a:r>
              <a:rPr lang="ru-RU" dirty="0" smtClean="0"/>
              <a:t>Методика и техника выполнения изделия</a:t>
            </a:r>
          </a:p>
          <a:p>
            <a:pPr marL="0">
              <a:buNone/>
            </a:pPr>
            <a:r>
              <a:rPr lang="ru-RU" dirty="0" smtClean="0"/>
              <a:t>Планируемый результат</a:t>
            </a:r>
          </a:p>
          <a:p>
            <a:pPr marL="0">
              <a:buNone/>
            </a:pPr>
            <a:r>
              <a:rPr lang="ru-RU" dirty="0" smtClean="0"/>
              <a:t>Новизна творческого проекта</a:t>
            </a:r>
          </a:p>
          <a:p>
            <a:pPr marL="0">
              <a:buNone/>
            </a:pPr>
            <a:r>
              <a:rPr lang="ru-RU" dirty="0" smtClean="0"/>
              <a:t>Основные этапы выполнения проекта</a:t>
            </a:r>
          </a:p>
          <a:p>
            <a:pPr marL="0">
              <a:buNone/>
            </a:pPr>
            <a:r>
              <a:rPr lang="ru-RU" dirty="0" smtClean="0"/>
              <a:t>Практическая значимость проекта</a:t>
            </a:r>
          </a:p>
          <a:p>
            <a:pPr marL="0">
              <a:buNone/>
            </a:pPr>
            <a:r>
              <a:rPr lang="ru-RU" dirty="0" smtClean="0"/>
              <a:t>Краткая характеристика источников получения информации</a:t>
            </a:r>
          </a:p>
          <a:p>
            <a:pPr marL="0">
              <a:buNone/>
            </a:pPr>
            <a:r>
              <a:rPr lang="ru-RU" dirty="0" smtClean="0"/>
              <a:t>Все из перечисленных пунктов Введения творческого проекта описываются </a:t>
            </a:r>
            <a:r>
              <a:rPr lang="ru-RU" dirty="0" smtClean="0"/>
              <a:t>с нового </a:t>
            </a:r>
            <a:r>
              <a:rPr lang="ru-RU" dirty="0" smtClean="0"/>
              <a:t>абзаца, без нумерации и с тем же размером шрифта.</a:t>
            </a:r>
          </a:p>
          <a:p>
            <a:pPr marL="0">
              <a:buNone/>
            </a:pPr>
            <a:r>
              <a:rPr lang="ru-RU" dirty="0" smtClean="0"/>
              <a:t>Можно выделить жирным, курсивным, подчеркнутым шрифтом словосочетания:</a:t>
            </a:r>
            <a:br>
              <a:rPr lang="ru-RU" dirty="0" smtClean="0"/>
            </a:br>
            <a:r>
              <a:rPr lang="ru-RU" dirty="0" smtClean="0"/>
              <a:t>актуальность проекта, цель исследования, задачи исследования, планируемый результат, практическая значимость и т.п.</a:t>
            </a:r>
          </a:p>
          <a:p>
            <a:pPr marL="0">
              <a:buNone/>
            </a:pPr>
            <a:r>
              <a:rPr lang="ru-RU" dirty="0" smtClean="0"/>
              <a:t>Объем </a:t>
            </a:r>
            <a:r>
              <a:rPr lang="ru-RU" dirty="0" smtClean="0"/>
              <a:t>введения обычно составляет 1-1,5 страницы.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Обоснование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>
              <a:buNone/>
            </a:pPr>
            <a:r>
              <a:rPr lang="ru-RU" dirty="0" smtClean="0"/>
              <a:t>	</a:t>
            </a:r>
            <a:br>
              <a:rPr lang="ru-RU" dirty="0" smtClean="0"/>
            </a:br>
            <a:r>
              <a:rPr lang="ru-RU" dirty="0" smtClean="0"/>
              <a:t>        При </a:t>
            </a:r>
            <a:r>
              <a:rPr lang="ru-RU" dirty="0" smtClean="0"/>
              <a:t>обосновании выбора своего проекта в разделе </a:t>
            </a:r>
            <a:r>
              <a:rPr lang="ru-RU" dirty="0" smtClean="0">
                <a:hlinkClick r:id="rId2"/>
              </a:rPr>
              <a:t>Введение творческого проекта</a:t>
            </a:r>
            <a:r>
              <a:rPr lang="ru-RU" dirty="0" smtClean="0"/>
              <a:t> необходимо решить, почему именно эту творческую работу нужно в настоящее время выполнить.</a:t>
            </a:r>
          </a:p>
          <a:p>
            <a:pPr marL="0">
              <a:buNone/>
            </a:pPr>
            <a:r>
              <a:rPr lang="ru-RU" b="1" dirty="0" smtClean="0"/>
              <a:t>       Актуальность </a:t>
            </a:r>
            <a:r>
              <a:rPr lang="ru-RU" b="1" dirty="0" smtClean="0"/>
              <a:t>проекта</a:t>
            </a:r>
            <a:r>
              <a:rPr lang="ru-RU" dirty="0" smtClean="0"/>
              <a:t> – это степень его важности в данный момент и в данной ситуации для решения определенной проблемы, задачи или вопроса.</a:t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b="1" dirty="0" smtClean="0"/>
              <a:t>Актуальность </a:t>
            </a:r>
            <a:r>
              <a:rPr lang="ru-RU" b="1" dirty="0" smtClean="0"/>
              <a:t>темы проекта</a:t>
            </a:r>
            <a:r>
              <a:rPr lang="ru-RU" dirty="0" smtClean="0"/>
              <a:t> - это востребованность изучения данной проблемы, практической и творческой реализации ее решения.</a:t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ru-RU" b="1" dirty="0" smtClean="0"/>
              <a:t>Обоснование </a:t>
            </a:r>
            <a:r>
              <a:rPr lang="ru-RU" b="1" dirty="0" smtClean="0"/>
              <a:t>актуальности творческого проекта</a:t>
            </a:r>
            <a:r>
              <a:rPr lang="ru-RU" dirty="0" smtClean="0"/>
              <a:t> - это объяснение необходимости, нужности и полезности выполнения данного творческого проекта.</a:t>
            </a:r>
            <a:br>
              <a:rPr lang="ru-RU" dirty="0" smtClean="0"/>
            </a:br>
            <a:r>
              <a:rPr lang="ru-RU" dirty="0" smtClean="0"/>
              <a:t>     Простыми </a:t>
            </a:r>
            <a:r>
              <a:rPr lang="ru-RU" dirty="0" smtClean="0"/>
              <a:t>словами, если творческий проект в наше время будет не актуален, то зачем и для кого его создавать.</a:t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b="1" dirty="0" smtClean="0"/>
              <a:t>Обоснование </a:t>
            </a:r>
            <a:r>
              <a:rPr lang="ru-RU" b="1" dirty="0" smtClean="0"/>
              <a:t>выбора творческого проекта</a:t>
            </a:r>
            <a:r>
              <a:rPr lang="ru-RU" dirty="0" smtClean="0"/>
              <a:t> повышает значимость проекта и предполагаемых результатов и дает возможность использования и применения на практике разработки данного проекта.</a:t>
            </a:r>
          </a:p>
          <a:p>
            <a:pPr marL="0">
              <a:buNone/>
            </a:pPr>
            <a:r>
              <a:rPr lang="ru-RU" b="1" dirty="0" smtClean="0"/>
              <a:t>    Написание </a:t>
            </a:r>
            <a:r>
              <a:rPr lang="ru-RU" b="1" dirty="0" smtClean="0"/>
              <a:t>обоснования творческого проекта</a:t>
            </a:r>
            <a:r>
              <a:rPr lang="ru-RU" dirty="0" smtClean="0"/>
              <a:t> (обоснования выбора модели) является основным требованием к любой творческой проектной работе.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>
              <a:buNone/>
            </a:pPr>
            <a:r>
              <a:rPr lang="ru-RU" dirty="0" smtClean="0"/>
              <a:t>Четкая и грамотная формулировка цели проекта очень важна.</a:t>
            </a:r>
          </a:p>
          <a:p>
            <a:pPr marL="0">
              <a:buNone/>
            </a:pPr>
            <a:r>
              <a:rPr lang="ru-RU" b="1" dirty="0" smtClean="0"/>
              <a:t>Цель творческого проекта</a:t>
            </a:r>
            <a:r>
              <a:rPr lang="ru-RU" dirty="0" smtClean="0"/>
              <a:t> – это модель желаемого конечного практического результата (продукта), который должен быть достигнут учащимся в итоге проведения творческой работы.</a:t>
            </a:r>
          </a:p>
          <a:p>
            <a:pPr marL="0">
              <a:buNone/>
            </a:pPr>
            <a:r>
              <a:rPr lang="ru-RU" dirty="0" smtClean="0"/>
              <a:t>Цель описывается учащимся во </a:t>
            </a:r>
            <a:r>
              <a:rPr lang="ru-RU" dirty="0" smtClean="0">
                <a:hlinkClick r:id="rId2"/>
              </a:rPr>
              <a:t>Введении творческого проекта</a:t>
            </a:r>
            <a:r>
              <a:rPr lang="ru-RU" dirty="0" smtClean="0"/>
              <a:t> простыми словами и одним-двумя предложениями!</a:t>
            </a:r>
          </a:p>
          <a:p>
            <a:pPr marL="0">
              <a:buNone/>
            </a:pPr>
            <a:r>
              <a:rPr lang="ru-RU" b="1" dirty="0" smtClean="0"/>
              <a:t>Простая схема составления цели творческого проекта:</a:t>
            </a:r>
            <a:endParaRPr lang="ru-RU" dirty="0" smtClean="0"/>
          </a:p>
          <a:p>
            <a:pPr marL="0">
              <a:buNone/>
            </a:pPr>
            <a:r>
              <a:rPr lang="ru-RU" dirty="0" smtClean="0"/>
              <a:t>1. Выберите одно из слов типа: изготовить, разработать, создать, усовершенствовать, выполнить, научиться выполнять, сшить, нарисовать, вышить, освоить ремесло и др.</a:t>
            </a:r>
          </a:p>
          <a:p>
            <a:pPr marL="0">
              <a:buNone/>
            </a:pPr>
            <a:r>
              <a:rPr lang="ru-RU" dirty="0" smtClean="0"/>
              <a:t>2. Добавьте название изделия</a:t>
            </a:r>
          </a:p>
          <a:p>
            <a:pPr marL="0">
              <a:buNone/>
            </a:pPr>
            <a:r>
              <a:rPr lang="ru-RU" dirty="0" smtClean="0"/>
              <a:t>3. Добавьте одну из фраз типа:</a:t>
            </a:r>
            <a:br>
              <a:rPr lang="ru-RU" dirty="0" smtClean="0"/>
            </a:br>
            <a:r>
              <a:rPr lang="ru-RU" dirty="0" smtClean="0"/>
              <a:t>- в какой технике будет выполнено, из чего? (например, "изготовление в технике ручной вышивки", "из дерева")</a:t>
            </a:r>
            <a:br>
              <a:rPr lang="ru-RU" dirty="0" smtClean="0"/>
            </a:br>
            <a:r>
              <a:rPr lang="ru-RU" dirty="0" smtClean="0"/>
              <a:t>- каково применение изделия? (например, "для украшения интерьера")</a:t>
            </a:r>
            <a:br>
              <a:rPr lang="ru-RU" dirty="0" smtClean="0"/>
            </a:br>
            <a:r>
              <a:rPr lang="ru-RU" dirty="0" smtClean="0"/>
              <a:t>- для кого будет предназначено? (например, "для мамы")</a:t>
            </a:r>
            <a:br>
              <a:rPr lang="ru-RU" dirty="0" smtClean="0"/>
            </a:br>
            <a:r>
              <a:rPr lang="ru-RU" dirty="0" smtClean="0"/>
              <a:t>- из чего изделие? (например, "из полимерной глины")</a:t>
            </a:r>
            <a:br>
              <a:rPr lang="ru-RU" dirty="0" smtClean="0"/>
            </a:br>
            <a:r>
              <a:rPr lang="ru-RU" dirty="0" smtClean="0"/>
              <a:t>- полезность изделия? (например, "которое поможет в борьбе с насекомыми")</a:t>
            </a:r>
            <a:br>
              <a:rPr lang="ru-RU" dirty="0" smtClean="0"/>
            </a:br>
            <a:r>
              <a:rPr lang="ru-RU" dirty="0" smtClean="0"/>
              <a:t>- чему или кому посвящено изделие? (например, "</a:t>
            </a:r>
            <a:r>
              <a:rPr lang="ru-RU" dirty="0" err="1" smtClean="0"/>
              <a:t>посвященое</a:t>
            </a:r>
            <a:r>
              <a:rPr lang="ru-RU" dirty="0" smtClean="0"/>
              <a:t> Дню Победы")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>
              <a:buNone/>
            </a:pPr>
            <a:r>
              <a:rPr lang="ru-RU" dirty="0" smtClean="0"/>
              <a:t>      От </a:t>
            </a:r>
            <a:r>
              <a:rPr lang="ru-RU" dirty="0" smtClean="0"/>
              <a:t>формулировки цели проекта перейдем к указанию конкретных задач, которые предстоит решать в соответствии с ней.</a:t>
            </a:r>
          </a:p>
          <a:p>
            <a:pPr marL="0">
              <a:buNone/>
            </a:pPr>
            <a:r>
              <a:rPr lang="ru-RU" b="1" dirty="0" smtClean="0"/>
              <a:t>     Задачи </a:t>
            </a:r>
            <a:r>
              <a:rPr lang="ru-RU" b="1" dirty="0" smtClean="0"/>
              <a:t>творческого проекта</a:t>
            </a:r>
            <a:r>
              <a:rPr lang="ru-RU" dirty="0" smtClean="0"/>
              <a:t> - это все последовательные этапы организации и изготовления изделия с начало до конца.</a:t>
            </a:r>
          </a:p>
          <a:p>
            <a:pPr marL="0">
              <a:buNone/>
            </a:pPr>
            <a:r>
              <a:rPr lang="ru-RU" dirty="0" smtClean="0"/>
              <a:t>     Задачи </a:t>
            </a:r>
            <a:r>
              <a:rPr lang="ru-RU" dirty="0" smtClean="0"/>
              <a:t>описываются учащимся во </a:t>
            </a:r>
            <a:r>
              <a:rPr lang="ru-RU" dirty="0" smtClean="0">
                <a:hlinkClick r:id="rId2"/>
              </a:rPr>
              <a:t>Введении творческого проекта</a:t>
            </a:r>
            <a:r>
              <a:rPr lang="ru-RU" dirty="0" smtClean="0"/>
              <a:t> после цели.</a:t>
            </a:r>
          </a:p>
          <a:p>
            <a:pPr marL="0">
              <a:buNone/>
            </a:pPr>
            <a:r>
              <a:rPr lang="ru-RU" dirty="0" smtClean="0"/>
              <a:t>     Для </a:t>
            </a:r>
            <a:r>
              <a:rPr lang="ru-RU" dirty="0" smtClean="0"/>
              <a:t>того, чтобы </a:t>
            </a:r>
            <a:r>
              <a:rPr lang="ru-RU" b="1" dirty="0" smtClean="0"/>
              <a:t>определить задачи творческого проекта</a:t>
            </a:r>
            <a:r>
              <a:rPr lang="ru-RU" dirty="0" smtClean="0"/>
              <a:t>, нужно последовательно отвечать себе на вопрос: «</a:t>
            </a:r>
            <a:r>
              <a:rPr lang="ru-RU" i="1" dirty="0" smtClean="0"/>
              <a:t>Что нужно сделать, чтобы достичь цели проекта?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     Обычно</a:t>
            </a:r>
            <a:r>
              <a:rPr lang="ru-RU" dirty="0" smtClean="0"/>
              <a:t> </a:t>
            </a:r>
            <a:r>
              <a:rPr lang="ru-RU" b="1" dirty="0" smtClean="0"/>
              <a:t>задачи творческой работы</a:t>
            </a:r>
            <a:r>
              <a:rPr lang="ru-RU" dirty="0" smtClean="0"/>
              <a:t> перечисляются (научиться..., разработать..., усовершенствовать..., ознакомиться..., освоить..., определить..., выбрать..., подобрать..., провести..., изучить..., развить..., соблюдать..., проанализировать..., закрепить... и т.п.).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Технологическая карта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Пример 1.</a:t>
            </a:r>
          </a:p>
          <a:p>
            <a:pPr>
              <a:buNone/>
            </a:pPr>
            <a:r>
              <a:rPr lang="ru-RU" sz="2000" dirty="0" err="1" smtClean="0"/>
              <a:t>Инструкционно-технологическая</a:t>
            </a:r>
            <a:r>
              <a:rPr lang="ru-RU" sz="2000" dirty="0" smtClean="0"/>
              <a:t> карта вышивки картины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03868" y="2386814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 операции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Технические условия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нанести контур рисунка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схема картины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вышить серединки подсолнухов бисером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пришить бисер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вышить лентами домик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шов вперед иголка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вышить нитками мулине крышу дома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шов атласная гладь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лентой 3мм вшить забор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прямые стежки с прикрепом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вышить стебли подсолнухов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шов прямые стежки с прикрепом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вышить листья подсолнухов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шов «петля»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вышить травку возле дома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шов «узелки»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вышить свободные петли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незакрепленные петли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оформить вышивку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вставить в раму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mbria"/>
                <a:cs typeface="Courier New" charset="0"/>
              </a:rPr>
              <a:t>что такое творческий проект?</a:t>
            </a:r>
            <a:endParaRPr lang="ru-RU">
              <a:latin typeface="Cambria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/>
              <a:t>Творческий проект -  это самостоятельное учебно-творческое задание, выполняемое под руководством педагога и предусматривающее создание, общественного полезного продукта(изделия), обладающее субъективной или объективной новизной.</a:t>
            </a:r>
          </a:p>
        </p:txBody>
      </p:sp>
    </p:spTree>
    <p:extLst>
      <p:ext uri="{BB962C8B-B14F-4D97-AF65-F5344CB8AC3E}">
        <p14:creationId xmlns:p14="http://schemas.microsoft.com/office/powerpoint/2010/main" xmlns="" val="39830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>
              <a:buNone/>
            </a:pPr>
            <a:r>
              <a:rPr lang="ru-RU" dirty="0" smtClean="0"/>
              <a:t>          Заключение </a:t>
            </a:r>
            <a:r>
              <a:rPr lang="ru-RU" dirty="0" smtClean="0"/>
              <a:t>– это итог работы, суть которой должна быть понятна без чтения основной части.</a:t>
            </a:r>
          </a:p>
          <a:p>
            <a:pPr marL="0">
              <a:buNone/>
            </a:pPr>
            <a:r>
              <a:rPr lang="ru-RU" b="1" dirty="0" smtClean="0"/>
              <a:t>          Заключение </a:t>
            </a:r>
            <a:r>
              <a:rPr lang="ru-RU" b="1" dirty="0" smtClean="0"/>
              <a:t>творческого проекта</a:t>
            </a:r>
            <a:r>
              <a:rPr lang="ru-RU" dirty="0" smtClean="0"/>
              <a:t> содержит краткие выводы по результатам выполненного проекта, по решению поставленных задач.</a:t>
            </a:r>
            <a:br>
              <a:rPr lang="ru-RU" dirty="0" smtClean="0"/>
            </a:br>
            <a:r>
              <a:rPr lang="ru-RU" dirty="0" smtClean="0"/>
              <a:t>          </a:t>
            </a:r>
            <a:r>
              <a:rPr lang="ru-RU" b="1" dirty="0" smtClean="0"/>
              <a:t>В </a:t>
            </a:r>
            <a:r>
              <a:rPr lang="ru-RU" b="1" dirty="0" smtClean="0"/>
              <a:t>заключении творческого проекта</a:t>
            </a:r>
            <a:r>
              <a:rPr lang="ru-RU" dirty="0" smtClean="0"/>
              <a:t> последовательно излагаются полученные результаты, обращается внимание и делаются выводы по достижению цели и выполнении поставленных задач, дается оценка полноты решения задач, описывается подтверждение выдвинутых гипотез.</a:t>
            </a:r>
          </a:p>
          <a:p>
            <a:pPr marL="0">
              <a:buNone/>
            </a:pPr>
            <a:r>
              <a:rPr lang="ru-RU" b="1" dirty="0" smtClean="0"/>
              <a:t>          В </a:t>
            </a:r>
            <a:r>
              <a:rPr lang="ru-RU" b="1" dirty="0" smtClean="0"/>
              <a:t>заключении творческой работы</a:t>
            </a:r>
            <a:r>
              <a:rPr lang="ru-RU" dirty="0" smtClean="0"/>
              <a:t> также дается самооценка учащимся проделанной им работы.</a:t>
            </a:r>
            <a:br>
              <a:rPr lang="ru-RU" dirty="0" smtClean="0"/>
            </a:br>
            <a:r>
              <a:rPr lang="ru-RU" dirty="0" smtClean="0"/>
              <a:t>          Заключение </a:t>
            </a:r>
            <a:r>
              <a:rPr lang="ru-RU" dirty="0" smtClean="0"/>
              <a:t>может содержать рекомендации по конкретному использованию результатов работы, ее экономическую, научную или социальную значимость.</a:t>
            </a:r>
            <a:br>
              <a:rPr lang="ru-RU" dirty="0" smtClean="0"/>
            </a:br>
            <a:r>
              <a:rPr lang="ru-RU" dirty="0" smtClean="0"/>
              <a:t>         В </a:t>
            </a:r>
            <a:r>
              <a:rPr lang="ru-RU" dirty="0" smtClean="0"/>
              <a:t>некоторых случаях возникает необходимость указать пути продолжения исследования темы, а также конкретные задачи, которые предстоит при этом решать.</a:t>
            </a:r>
          </a:p>
          <a:p>
            <a:pPr marL="0">
              <a:buNone/>
            </a:pPr>
            <a:r>
              <a:rPr lang="ru-RU" dirty="0" smtClean="0"/>
              <a:t>        Содержание </a:t>
            </a:r>
            <a:r>
              <a:rPr lang="ru-RU" dirty="0" smtClean="0"/>
              <a:t>данного раздела должно представлять собой обобщение наиболее значимых результатов и выводов.</a:t>
            </a:r>
            <a:br>
              <a:rPr lang="ru-RU" dirty="0" smtClean="0"/>
            </a:br>
            <a:r>
              <a:rPr lang="ru-RU" dirty="0" smtClean="0"/>
              <a:t>       Выводы </a:t>
            </a:r>
            <a:r>
              <a:rPr lang="ru-RU" dirty="0" smtClean="0"/>
              <a:t>должны быть написаны четким, лаконичным и ясным стилем.</a:t>
            </a:r>
          </a:p>
          <a:p>
            <a:pPr marL="0">
              <a:buNone/>
            </a:pPr>
            <a:r>
              <a:rPr lang="ru-RU" dirty="0" smtClean="0"/>
              <a:t>       Важно </a:t>
            </a:r>
            <a:r>
              <a:rPr lang="ru-RU" dirty="0" smtClean="0"/>
              <a:t>написать, что Вы сделали и к каким выводам пришли в результате проделанной работы.</a:t>
            </a:r>
          </a:p>
          <a:p>
            <a:pPr marL="0">
              <a:buNone/>
            </a:pPr>
            <a:r>
              <a:rPr lang="ru-RU" dirty="0" smtClean="0"/>
              <a:t>       Важно</a:t>
            </a:r>
            <a:r>
              <a:rPr lang="ru-RU" dirty="0" smtClean="0"/>
              <a:t>, чтобы </a:t>
            </a:r>
            <a:r>
              <a:rPr lang="ru-RU" b="1" dirty="0" smtClean="0"/>
              <a:t>выводы в Заключении творческого проекта</a:t>
            </a:r>
            <a:r>
              <a:rPr lang="ru-RU" dirty="0" smtClean="0"/>
              <a:t> соответствовали задачам, поставленным в исследовании и сформулированным в разделе </a:t>
            </a:r>
            <a:r>
              <a:rPr lang="ru-RU" dirty="0" smtClean="0">
                <a:hlinkClick r:id="rId2" tooltip="Раздел Введение творческого проекта"/>
              </a:rPr>
              <a:t>Введение творческого проекта</a:t>
            </a:r>
            <a:r>
              <a:rPr lang="ru-RU" dirty="0" smtClean="0"/>
              <a:t>.</a:t>
            </a:r>
          </a:p>
          <a:p>
            <a:pPr marL="0">
              <a:buNone/>
            </a:pPr>
            <a:r>
              <a:rPr lang="ru-RU" dirty="0" smtClean="0"/>
              <a:t>       По </a:t>
            </a:r>
            <a:r>
              <a:rPr lang="ru-RU" dirty="0" smtClean="0"/>
              <a:t>тому, как грамотно написано Заключение, судят о Вашем умении обобщать, выделять то существенное, что достигнуто в результате проведенной работы.</a:t>
            </a:r>
          </a:p>
          <a:p>
            <a:pPr marL="0">
              <a:buNone/>
            </a:pPr>
            <a:r>
              <a:rPr lang="ru-RU" b="1" dirty="0" smtClean="0"/>
              <a:t>       Объем </a:t>
            </a:r>
            <a:r>
              <a:rPr lang="ru-RU" b="1" dirty="0" smtClean="0"/>
              <a:t>заключения</a:t>
            </a:r>
            <a:r>
              <a:rPr lang="ru-RU" dirty="0" smtClean="0"/>
              <a:t> – 1-1,5 страницы.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>
              <a:buNone/>
            </a:pPr>
            <a:r>
              <a:rPr lang="ru-RU" b="1" dirty="0" smtClean="0"/>
              <a:t>      Список </a:t>
            </a:r>
            <a:r>
              <a:rPr lang="ru-RU" b="1" dirty="0" smtClean="0"/>
              <a:t>литературы</a:t>
            </a:r>
            <a:r>
              <a:rPr lang="ru-RU" dirty="0" smtClean="0"/>
              <a:t> или </a:t>
            </a:r>
            <a:r>
              <a:rPr lang="ru-RU" b="1" dirty="0" smtClean="0"/>
              <a:t>Список использованной литературы</a:t>
            </a:r>
            <a:r>
              <a:rPr lang="ru-RU" dirty="0" smtClean="0"/>
              <a:t> в творческом проекте располагается в алфавитном порядке и нумеруется.</a:t>
            </a:r>
            <a:br>
              <a:rPr lang="ru-RU" dirty="0" smtClean="0"/>
            </a:br>
            <a:r>
              <a:rPr lang="ru-RU" dirty="0" smtClean="0"/>
              <a:t>      Список </a:t>
            </a:r>
            <a:r>
              <a:rPr lang="ru-RU" dirty="0" smtClean="0"/>
              <a:t>литературы творческого проекта помещается на отдельном листе.</a:t>
            </a:r>
          </a:p>
          <a:p>
            <a:pPr marL="0">
              <a:buNone/>
            </a:pPr>
            <a:r>
              <a:rPr lang="ru-RU" b="1" dirty="0" smtClean="0"/>
              <a:t>      По </a:t>
            </a:r>
            <a:r>
              <a:rPr lang="ru-RU" b="1" dirty="0" smtClean="0"/>
              <a:t>правилам Список использованной литературы</a:t>
            </a:r>
            <a:r>
              <a:rPr lang="ru-RU" dirty="0" smtClean="0"/>
              <a:t> принято помещать после Заключения.</a:t>
            </a:r>
          </a:p>
          <a:p>
            <a:pPr marL="0">
              <a:buNone/>
            </a:pPr>
            <a:r>
              <a:rPr lang="ru-RU" dirty="0" smtClean="0"/>
              <a:t>      В </a:t>
            </a:r>
            <a:r>
              <a:rPr lang="ru-RU" dirty="0" smtClean="0"/>
              <a:t>список включают все источники, на которые имеются ссылки в тексте и которые использовались для работы над творческим проектом.</a:t>
            </a:r>
          </a:p>
          <a:p>
            <a:pPr marL="0">
              <a:buNone/>
            </a:pPr>
            <a:r>
              <a:rPr lang="ru-RU" dirty="0" smtClean="0"/>
              <a:t>      Источники </a:t>
            </a:r>
            <a:r>
              <a:rPr lang="ru-RU" dirty="0" smtClean="0"/>
              <a:t>в списке нумеруются в порядке их упоминания в тексте арабскими цифрами без точки.</a:t>
            </a:r>
          </a:p>
          <a:p>
            <a:pPr marL="0">
              <a:buNone/>
            </a:pPr>
            <a:r>
              <a:rPr lang="ru-RU" b="1" dirty="0" smtClean="0"/>
              <a:t>      Сведения </a:t>
            </a:r>
            <a:r>
              <a:rPr lang="ru-RU" b="1" dirty="0" smtClean="0"/>
              <a:t>об источниках должны включать:</a:t>
            </a:r>
            <a:r>
              <a:rPr lang="ru-RU" dirty="0" smtClean="0"/>
              <a:t> фамилию, инициалы автора, название источника, место издания, издательство, год издания, количество страниц.</a:t>
            </a:r>
          </a:p>
          <a:p>
            <a:pPr marL="0">
              <a:buNone/>
            </a:pPr>
            <a:r>
              <a:rPr lang="ru-RU" dirty="0" smtClean="0"/>
              <a:t>      Фамилию </a:t>
            </a:r>
            <a:r>
              <a:rPr lang="ru-RU" dirty="0" smtClean="0"/>
              <a:t>автора указывают в именительном падеже. Наименование места издания необходимо приводить полностью в именительном падеже.</a:t>
            </a:r>
          </a:p>
          <a:p>
            <a:pPr marL="0">
              <a:buNone/>
            </a:pPr>
            <a:r>
              <a:rPr lang="ru-RU" b="1" dirty="0" smtClean="0"/>
              <a:t>       Для </a:t>
            </a:r>
            <a:r>
              <a:rPr lang="ru-RU" b="1" dirty="0" smtClean="0"/>
              <a:t>статей</a:t>
            </a:r>
            <a:r>
              <a:rPr lang="ru-RU" dirty="0" smtClean="0"/>
              <a:t> указываются инициалы автора, название статьи, название журнала, год издания, номер страницы.</a:t>
            </a:r>
          </a:p>
          <a:p>
            <a:pPr marL="0">
              <a:buNone/>
            </a:pPr>
            <a:r>
              <a:rPr lang="ru-RU" dirty="0" smtClean="0"/>
              <a:t>       Удобным </a:t>
            </a:r>
            <a:r>
              <a:rPr lang="ru-RU" dirty="0" smtClean="0"/>
              <a:t>является расположение литературы по алфавиту.</a:t>
            </a:r>
          </a:p>
          <a:p>
            <a:pPr marL="0">
              <a:buNone/>
            </a:pPr>
            <a:r>
              <a:rPr lang="ru-RU" b="1" dirty="0" smtClean="0"/>
              <a:t>       Официальные </a:t>
            </a:r>
            <a:r>
              <a:rPr lang="ru-RU" b="1" dirty="0" smtClean="0"/>
              <a:t>документы</a:t>
            </a:r>
            <a:r>
              <a:rPr lang="ru-RU" dirty="0" smtClean="0"/>
              <a:t> ставятся в начале списка литературы в определенном порядке: Конституции; Кодексы; Законы; Указы Президента; Постановление Правительства; другие нормативные акты (письма, приказы и т. д.).</a:t>
            </a:r>
          </a:p>
          <a:p>
            <a:pPr marL="0">
              <a:buNone/>
            </a:pPr>
            <a:r>
              <a:rPr lang="ru-RU" b="1" dirty="0" smtClean="0"/>
              <a:t>       Литература </a:t>
            </a:r>
            <a:r>
              <a:rPr lang="ru-RU" b="1" dirty="0" smtClean="0"/>
              <a:t>на иностранных языках</a:t>
            </a:r>
            <a:r>
              <a:rPr lang="ru-RU" dirty="0" smtClean="0"/>
              <a:t> ставится в конце списка после литературы на русском языке.</a:t>
            </a:r>
          </a:p>
          <a:p>
            <a:pPr mar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Приложения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>
              <a:buNone/>
            </a:pPr>
            <a:r>
              <a:rPr lang="ru-RU" dirty="0" smtClean="0"/>
              <a:t>       Завершают </a:t>
            </a:r>
            <a:r>
              <a:rPr lang="ru-RU" dirty="0" smtClean="0"/>
              <a:t>работу учащегося </a:t>
            </a:r>
            <a:r>
              <a:rPr lang="ru-RU" b="1" dirty="0" smtClean="0"/>
              <a:t>Приложения творческого проекта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      В </a:t>
            </a:r>
            <a:r>
              <a:rPr lang="ru-RU" dirty="0" smtClean="0"/>
              <a:t>приложениях выносятся иллюстративные, поясняющие материалы, графики, таблицы, диаграммы, рисунки, чертежи, фотографии и т.п.</a:t>
            </a:r>
          </a:p>
          <a:p>
            <a:pPr marL="0">
              <a:buNone/>
            </a:pPr>
            <a:r>
              <a:rPr lang="ru-RU" b="1" dirty="0" smtClean="0"/>
              <a:t>      Приложения </a:t>
            </a:r>
            <a:r>
              <a:rPr lang="ru-RU" b="1" dirty="0" smtClean="0"/>
              <a:t>творческой работы</a:t>
            </a:r>
            <a:r>
              <a:rPr lang="ru-RU" dirty="0" smtClean="0"/>
              <a:t> помещаются на отдельных листах.</a:t>
            </a:r>
            <a:br>
              <a:rPr lang="ru-RU" dirty="0" smtClean="0"/>
            </a:br>
            <a:r>
              <a:rPr lang="ru-RU" dirty="0" smtClean="0"/>
              <a:t>      В </a:t>
            </a:r>
            <a:r>
              <a:rPr lang="ru-RU" dirty="0" smtClean="0"/>
              <a:t>правом верхнем углу листа пишется – «Приложение 1» и его название.</a:t>
            </a:r>
          </a:p>
          <a:p>
            <a:pPr marL="0">
              <a:buNone/>
            </a:pPr>
            <a:r>
              <a:rPr lang="ru-RU" dirty="0" smtClean="0"/>
              <a:t>      При </a:t>
            </a:r>
            <a:r>
              <a:rPr lang="ru-RU" dirty="0" smtClean="0"/>
              <a:t>наличии приложений обязательны ссылки на них в тексте, например: (см. Приложение 1). </a:t>
            </a:r>
            <a:r>
              <a:rPr lang="ru-RU" dirty="0" smtClean="0"/>
              <a:t>       Номер </a:t>
            </a:r>
            <a:r>
              <a:rPr lang="ru-RU" dirty="0" smtClean="0"/>
              <a:t>приложения должен соответствовать порядку ссылки на него в тексте. Объем работы – 10-15 страниц текста без приложений.</a:t>
            </a:r>
          </a:p>
          <a:p>
            <a:pPr marL="0">
              <a:buNone/>
            </a:pPr>
            <a:r>
              <a:rPr lang="ru-RU" dirty="0" smtClean="0"/>
              <a:t>       В </a:t>
            </a:r>
            <a:r>
              <a:rPr lang="ru-RU" dirty="0" smtClean="0"/>
              <a:t>приложениях творческого проекта размещают:</a:t>
            </a:r>
          </a:p>
          <a:p>
            <a:pPr marL="0">
              <a:buNone/>
            </a:pPr>
            <a:r>
              <a:rPr lang="ru-RU" dirty="0" smtClean="0"/>
              <a:t>таблицы большого формата;</a:t>
            </a:r>
          </a:p>
          <a:p>
            <a:pPr marL="0">
              <a:buNone/>
            </a:pPr>
            <a:r>
              <a:rPr lang="ru-RU" dirty="0" smtClean="0"/>
              <a:t>дополнительные расчеты;</a:t>
            </a:r>
          </a:p>
          <a:p>
            <a:pPr marL="0">
              <a:buNone/>
            </a:pPr>
            <a:r>
              <a:rPr lang="ru-RU" dirty="0" smtClean="0"/>
              <a:t>рисунки и фотографии;</a:t>
            </a:r>
          </a:p>
          <a:p>
            <a:pPr marL="0">
              <a:buNone/>
            </a:pPr>
            <a:r>
              <a:rPr lang="ru-RU" dirty="0" smtClean="0"/>
              <a:t>схемы и чертежи;</a:t>
            </a:r>
          </a:p>
          <a:p>
            <a:pPr marL="0">
              <a:buNone/>
            </a:pPr>
            <a:r>
              <a:rPr lang="ru-RU" dirty="0" smtClean="0"/>
              <a:t>иллюстрации составных частей изделия;</a:t>
            </a:r>
          </a:p>
          <a:p>
            <a:pPr marL="0">
              <a:buNone/>
            </a:pPr>
            <a:r>
              <a:rPr lang="ru-RU" dirty="0" smtClean="0"/>
              <a:t>графики и диаграммы;</a:t>
            </a:r>
          </a:p>
          <a:p>
            <a:pPr marL="0">
              <a:buNone/>
            </a:pPr>
            <a:r>
              <a:rPr lang="ru-RU" dirty="0" smtClean="0"/>
              <a:t>распечатки с ЭВМ;</a:t>
            </a:r>
          </a:p>
          <a:p>
            <a:pPr marL="0">
              <a:buNone/>
            </a:pPr>
            <a:r>
              <a:rPr lang="ru-RU" b="1" dirty="0" smtClean="0"/>
              <a:t>      Приложения </a:t>
            </a:r>
            <a:r>
              <a:rPr lang="ru-RU" b="1" dirty="0" smtClean="0"/>
              <a:t>творческого проекта располагают</a:t>
            </a:r>
            <a:r>
              <a:rPr lang="ru-RU" dirty="0" smtClean="0"/>
              <a:t> в порядке ссылок на них в тексте документа.</a:t>
            </a:r>
          </a:p>
          <a:p>
            <a:pPr marL="0">
              <a:buNone/>
            </a:pPr>
            <a:r>
              <a:rPr lang="ru-RU" dirty="0" smtClean="0"/>
              <a:t>Приложения, как правило, выполняют на листах формата А4. Допускается оформлять приложения на листах формата А3; А2; А1.</a:t>
            </a:r>
          </a:p>
          <a:p>
            <a:pPr mar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32500" lnSpcReduction="20000"/>
          </a:bodyPr>
          <a:lstStyle/>
          <a:p>
            <a:pPr marL="0">
              <a:buNone/>
            </a:pPr>
            <a:r>
              <a:rPr lang="ru-RU" sz="3700" dirty="0" smtClean="0"/>
              <a:t>         Итоговая</a:t>
            </a:r>
            <a:r>
              <a:rPr lang="ru-RU" sz="3700" dirty="0" smtClean="0"/>
              <a:t> </a:t>
            </a:r>
            <a:r>
              <a:rPr lang="ru-RU" sz="3700" b="1" dirty="0" smtClean="0"/>
              <a:t>оценка творческого проекта</a:t>
            </a:r>
            <a:r>
              <a:rPr lang="ru-RU" sz="3700" dirty="0" smtClean="0"/>
              <a:t> не только подводит итог труда учащегося, но имеет большое воспитательное значение.</a:t>
            </a:r>
            <a:br>
              <a:rPr lang="ru-RU" sz="3700" dirty="0" smtClean="0"/>
            </a:br>
            <a:r>
              <a:rPr lang="ru-RU" sz="3700" dirty="0" smtClean="0"/>
              <a:t>         Если </a:t>
            </a:r>
            <a:r>
              <a:rPr lang="ru-RU" sz="3700" dirty="0" smtClean="0"/>
              <a:t>работа по проекту </a:t>
            </a:r>
            <a:r>
              <a:rPr lang="ru-RU" sz="3700" dirty="0" err="1" smtClean="0"/>
              <a:t>выполяется</a:t>
            </a:r>
            <a:r>
              <a:rPr lang="ru-RU" sz="3700" dirty="0" smtClean="0"/>
              <a:t> на занятиях в рамках учебной программы, то на каждом занятии нужно выставлять текущие оценки, которые подтягивают, дисциплинируют ребят, и учитывать их при подведении итогов работы. Для этого целесообразно, чтобы учитель выставлял эти оценки в зачетный лист (по оценке в неделю), а к защите творческой работы выводил среднеарифметическую оценку текущей работы каждого ученика.</a:t>
            </a:r>
          </a:p>
          <a:p>
            <a:pPr marL="0">
              <a:buNone/>
            </a:pPr>
            <a:r>
              <a:rPr lang="ru-RU" sz="3700" dirty="0" smtClean="0"/>
              <a:t>        Общая </a:t>
            </a:r>
            <a:r>
              <a:rPr lang="ru-RU" sz="3700" dirty="0" smtClean="0"/>
              <a:t>оценка является среднеарифметической четырех оценок:</a:t>
            </a:r>
          </a:p>
          <a:p>
            <a:pPr marL="0">
              <a:buNone/>
            </a:pPr>
            <a:r>
              <a:rPr lang="ru-RU" sz="3700" dirty="0" smtClean="0"/>
              <a:t>за текущую работу;</a:t>
            </a:r>
          </a:p>
          <a:p>
            <a:pPr marL="0">
              <a:buNone/>
            </a:pPr>
            <a:r>
              <a:rPr lang="ru-RU" sz="3700" dirty="0" smtClean="0"/>
              <a:t>за изделие;</a:t>
            </a:r>
          </a:p>
          <a:p>
            <a:pPr marL="0">
              <a:buNone/>
            </a:pPr>
            <a:r>
              <a:rPr lang="ru-RU" sz="3700" dirty="0" smtClean="0"/>
              <a:t>за пояснительную записку;</a:t>
            </a:r>
          </a:p>
          <a:p>
            <a:pPr marL="0">
              <a:buNone/>
            </a:pPr>
            <a:r>
              <a:rPr lang="ru-RU" sz="3700" dirty="0" smtClean="0"/>
              <a:t>за защиту работы.</a:t>
            </a:r>
          </a:p>
          <a:p>
            <a:pPr marL="0">
              <a:buNone/>
            </a:pPr>
            <a:r>
              <a:rPr lang="ru-RU" sz="3700" b="1" dirty="0" smtClean="0"/>
              <a:t>        При </a:t>
            </a:r>
            <a:r>
              <a:rPr lang="ru-RU" sz="3700" b="1" dirty="0" smtClean="0"/>
              <a:t>оценке текущей работы</a:t>
            </a:r>
            <a:r>
              <a:rPr lang="ru-RU" sz="3700" dirty="0" smtClean="0"/>
              <a:t> учитывается правильность выполнения приемов и способов работы, рациональность выполнения труда и рабочего места, экономное расходование материалов, электроэнергии, соблюдение правил техники безопасности, добросовестность выполнения работы, осуществление самоконтроля.</a:t>
            </a:r>
          </a:p>
          <a:p>
            <a:pPr marL="0">
              <a:buNone/>
            </a:pPr>
            <a:r>
              <a:rPr lang="ru-RU" sz="3700" b="1" dirty="0" smtClean="0"/>
              <a:t>        При </a:t>
            </a:r>
            <a:r>
              <a:rPr lang="ru-RU" sz="3700" b="1" dirty="0" smtClean="0"/>
              <a:t>оценке изделия</a:t>
            </a:r>
            <a:r>
              <a:rPr lang="ru-RU" sz="3700" dirty="0" smtClean="0"/>
              <a:t> учитывается практическая направленность проекта, качество, оригинальность и законченность изделия, эстетическое оформление изделия, выполнение задания с элементами новизны, экономическая эффективность проекта, возможность его более широкого использования, уровень творчества и степень самостоятельности учащихся.</a:t>
            </a:r>
          </a:p>
          <a:p>
            <a:pPr marL="0">
              <a:buNone/>
            </a:pPr>
            <a:r>
              <a:rPr lang="ru-RU" sz="3700" b="1" dirty="0" smtClean="0"/>
              <a:t>        При </a:t>
            </a:r>
            <a:r>
              <a:rPr lang="ru-RU" sz="3700" b="1" dirty="0" smtClean="0"/>
              <a:t>оценке пояснительной записки</a:t>
            </a:r>
            <a:r>
              <a:rPr lang="ru-RU" sz="3700" dirty="0" smtClean="0"/>
              <a:t> следует обращать внимание на полноту раскрытия темы задания, оформление, рубрицирование, четкость, аккуратность, правильность и качество выполнения графических заданий: схем, чертежей.</a:t>
            </a:r>
          </a:p>
          <a:p>
            <a:pPr marL="0">
              <a:buNone/>
            </a:pPr>
            <a:r>
              <a:rPr lang="ru-RU" sz="3700" b="1" dirty="0" smtClean="0"/>
              <a:t>       При </a:t>
            </a:r>
            <a:r>
              <a:rPr lang="ru-RU" sz="3700" b="1" dirty="0" smtClean="0"/>
              <a:t>оценке защиты творческого проекта</a:t>
            </a:r>
            <a:r>
              <a:rPr lang="ru-RU" sz="3700" dirty="0" smtClean="0"/>
              <a:t> учитывается аргументированность выбора темы, качество доклада (композиция, полнота представления работы, аргументированность выводов), качество ответов на вопросы (полнота, аргументированность, убедительность и убежденность), деловые и волевые качества выступающего (ответственное отношение, стремление к достижению высоких результатов, способность работать с перегрузкой).</a:t>
            </a:r>
          </a:p>
          <a:p>
            <a:pPr mar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критерии оценивания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1029"/>
            <a:ext cx="8229600" cy="4724400"/>
          </a:xfrm>
        </p:spPr>
        <p:txBody>
          <a:bodyPr>
            <a:normAutofit fontScale="40000" lnSpcReduction="20000"/>
          </a:bodyPr>
          <a:lstStyle/>
          <a:p>
            <a:pPr marL="0">
              <a:buNone/>
            </a:pPr>
            <a:r>
              <a:rPr lang="ru-RU" dirty="0" smtClean="0"/>
              <a:t>       "</a:t>
            </a:r>
            <a:r>
              <a:rPr lang="ru-RU" b="1" dirty="0" smtClean="0"/>
              <a:t>Отлично</a:t>
            </a:r>
            <a:r>
              <a:rPr lang="ru-RU" dirty="0" smtClean="0"/>
              <a:t>" выставляется, если требования к пояснительной записке полностью соблюдены. Она составлена в полном объеме, четко, </a:t>
            </a:r>
            <a:r>
              <a:rPr lang="ru-RU" dirty="0" smtClean="0"/>
              <a:t>аккуратно. Изделие </a:t>
            </a:r>
            <a:r>
              <a:rPr lang="ru-RU" dirty="0" smtClean="0"/>
              <a:t>выполнено технически грамотно с соблюдением стандартов, соответствует предъявляемым к нему эстетическим требованиям. Если это изделие декоративно-прикладного творчества, то тема работы должна быть интересна, в нее необходимо внести свою индивидуальность, свое творческое начало. Работа планировалась учащимися самостоятельно, решались задачи творческого характера с элементами новизны. Работа имеет высокую экономическую оценку, возможность широкого применения. Работу или полученные результаты исследования можно использовать как пособие на уроках технологии или на других уроках.</a:t>
            </a:r>
          </a:p>
          <a:p>
            <a:pPr marL="0">
              <a:buNone/>
            </a:pPr>
            <a:r>
              <a:rPr lang="ru-RU" dirty="0" smtClean="0"/>
              <a:t>        "</a:t>
            </a:r>
            <a:r>
              <a:rPr lang="ru-RU" b="1" dirty="0" smtClean="0"/>
              <a:t>Хорошо</a:t>
            </a:r>
            <a:r>
              <a:rPr lang="ru-RU" dirty="0" smtClean="0"/>
              <a:t>" выставляется, если пояснительная записка имеет небольшие отклонения от рекомендаций. Изделие выполнено технически грамотно с соблюдением стандартов, соответствует предъявляемым к нему эстетическим требованиям. Если это изделие декоративно-прикладного творчества, то оно выполнено аккуратно, добротно, но не содержит в себе исключительной новизны. Работа планировалась с несущественной помощью учителя, у учащегося наблюдается неустойчивое стремление решать задачи творческого характера. Проект имеет хорошую экономическую оценку, возможность индивидуального применения.</a:t>
            </a:r>
          </a:p>
          <a:p>
            <a:pPr marL="0">
              <a:buNone/>
            </a:pPr>
            <a:r>
              <a:rPr lang="ru-RU" dirty="0" smtClean="0"/>
              <a:t>        "</a:t>
            </a:r>
            <a:r>
              <a:rPr lang="ru-RU" b="1" dirty="0" smtClean="0"/>
              <a:t>Удовлетворительно</a:t>
            </a:r>
            <a:r>
              <a:rPr lang="ru-RU" dirty="0" smtClean="0"/>
              <a:t>" выставляется, если пояснительная записка выполнена с отклонениями от требований, не очень аккуратно. Есть замечания по выполнению изделия в плане его эстетического содержания, несоблюдения технологии изготовления, материала, формы. Планирование работы с помощью учителя, ситуационный (неустойчивый) интерес ученика к технике.</a:t>
            </a:r>
          </a:p>
          <a:p>
            <a:pPr marL="0">
              <a:buNone/>
            </a:pPr>
            <a:r>
              <a:rPr lang="ru-RU" b="1" dirty="0" smtClean="0"/>
              <a:t>         Более </a:t>
            </a:r>
            <a:r>
              <a:rPr lang="ru-RU" b="1" dirty="0" smtClean="0"/>
              <a:t>низкая оценка за проект</a:t>
            </a:r>
            <a:r>
              <a:rPr lang="ru-RU" dirty="0" smtClean="0"/>
              <a:t> не выставляется. Он подлежит переделке или доработке.</a:t>
            </a:r>
          </a:p>
          <a:p>
            <a:pPr marL="0">
              <a:buNone/>
            </a:pPr>
            <a:r>
              <a:rPr lang="ru-RU" dirty="0" smtClean="0"/>
              <a:t>Итоги защиты проекта желательно отразить в стенгазете или фотогазете. Лучшие работы могут быть использованы как пособия на уроках, направлены на выставку технического и декоративно-прикладного творчества или для личных целей: украшения дома, подарка родителям и т.д.</a:t>
            </a:r>
          </a:p>
          <a:p>
            <a:pPr marL="0">
              <a:buNone/>
            </a:pPr>
            <a:r>
              <a:rPr lang="ru-RU" dirty="0" smtClean="0"/>
              <a:t>        Предложенный </a:t>
            </a:r>
            <a:r>
              <a:rPr lang="ru-RU" dirty="0" smtClean="0"/>
              <a:t>порядок защиты – примерный. Он может быть изменен в зависимости от подготовки </a:t>
            </a:r>
            <a:r>
              <a:rPr lang="ru-RU" dirty="0" smtClean="0"/>
              <a:t>педагога </a:t>
            </a:r>
            <a:r>
              <a:rPr lang="ru-RU" dirty="0" smtClean="0"/>
              <a:t>и творческих возможностей </a:t>
            </a:r>
            <a:r>
              <a:rPr lang="ru-RU" dirty="0" smtClean="0"/>
              <a:t>учащихся. </a:t>
            </a:r>
            <a:r>
              <a:rPr lang="ru-RU" dirty="0" smtClean="0"/>
              <a:t>Желательно, чтобы защита проектов превратилась в настоящий праздник, не была заорганизована, чтобы </a:t>
            </a:r>
            <a:r>
              <a:rPr lang="ru-RU" dirty="0" smtClean="0"/>
              <a:t>педагог </a:t>
            </a:r>
            <a:r>
              <a:rPr lang="ru-RU" dirty="0" smtClean="0"/>
              <a:t>и </a:t>
            </a:r>
            <a:r>
              <a:rPr lang="ru-RU" dirty="0" smtClean="0"/>
              <a:t>учащиеся </a:t>
            </a:r>
            <a:r>
              <a:rPr lang="ru-RU" dirty="0" smtClean="0"/>
              <a:t>получили удовлетворение от ее проведения, чтобы </a:t>
            </a:r>
            <a:r>
              <a:rPr lang="ru-RU" dirty="0" smtClean="0"/>
              <a:t>дети </a:t>
            </a:r>
            <a:r>
              <a:rPr lang="ru-RU" dirty="0" smtClean="0"/>
              <a:t>после защиты вышли с новыми идеями, творческими задумками, готовыми сделать следующий проект еще более интересным и совершенным.</a:t>
            </a:r>
          </a:p>
          <a:p>
            <a:pPr mar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творческого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>
              <a:buNone/>
            </a:pPr>
            <a:r>
              <a:rPr lang="ru-RU" dirty="0" smtClean="0"/>
              <a:t>          </a:t>
            </a:r>
            <a:r>
              <a:rPr lang="ru-RU" sz="3400" dirty="0" smtClean="0"/>
              <a:t>О </a:t>
            </a:r>
            <a:r>
              <a:rPr lang="ru-RU" sz="3400" dirty="0" smtClean="0"/>
              <a:t>дате </a:t>
            </a:r>
            <a:r>
              <a:rPr lang="ru-RU" sz="3400" b="1" dirty="0" smtClean="0"/>
              <a:t>защиты творческого проекта</a:t>
            </a:r>
            <a:r>
              <a:rPr lang="ru-RU" sz="3400" dirty="0" smtClean="0"/>
              <a:t> учащимся сообщают заранее, доводят критерии оценки и порядок проведения защиты.</a:t>
            </a:r>
          </a:p>
          <a:p>
            <a:pPr marL="0">
              <a:buNone/>
            </a:pPr>
            <a:r>
              <a:rPr lang="ru-RU" sz="3400" b="1" dirty="0" smtClean="0"/>
              <a:t>          Защита </a:t>
            </a:r>
            <a:r>
              <a:rPr lang="ru-RU" sz="3400" b="1" dirty="0" smtClean="0"/>
              <a:t>творческой работы</a:t>
            </a:r>
            <a:r>
              <a:rPr lang="ru-RU" sz="3400" dirty="0" smtClean="0"/>
              <a:t> проводится перед специальной экспертной комиссией, состоящей из учителей выбранного вами предмета и представителей администрации школы. В жюри также могут входить учащиеся старших классов, в качестве зрителей могут быть приглашены ученики.</a:t>
            </a:r>
          </a:p>
          <a:p>
            <a:pPr marL="0">
              <a:buNone/>
            </a:pPr>
            <a:r>
              <a:rPr lang="ru-RU" sz="3400" dirty="0" smtClean="0"/>
              <a:t>         Для </a:t>
            </a:r>
            <a:r>
              <a:rPr lang="ru-RU" sz="3400" dirty="0" smtClean="0"/>
              <a:t>выступления каждому учащемуся дается 5-7 минут.</a:t>
            </a:r>
          </a:p>
          <a:p>
            <a:pPr marL="0">
              <a:buNone/>
            </a:pPr>
            <a:r>
              <a:rPr lang="ru-RU" sz="3400" dirty="0" smtClean="0">
                <a:solidFill>
                  <a:srgbClr val="FF0000"/>
                </a:solidFill>
              </a:rPr>
              <a:t>План защиты проекта (выступление)</a:t>
            </a:r>
          </a:p>
          <a:p>
            <a:pPr marL="0">
              <a:buNone/>
            </a:pPr>
            <a:r>
              <a:rPr lang="ru-RU" sz="3400" dirty="0" smtClean="0"/>
              <a:t>сообщение темы творческого проекта</a:t>
            </a:r>
          </a:p>
          <a:p>
            <a:pPr marL="0">
              <a:buNone/>
            </a:pPr>
            <a:r>
              <a:rPr lang="ru-RU" sz="3400" dirty="0" smtClean="0"/>
              <a:t>рассказать о цели творческого проекта;</a:t>
            </a:r>
          </a:p>
          <a:p>
            <a:pPr marL="0">
              <a:buNone/>
            </a:pPr>
            <a:r>
              <a:rPr lang="ru-RU" sz="3400" dirty="0" smtClean="0"/>
              <a:t>аргументировать выбор темы;</a:t>
            </a:r>
          </a:p>
          <a:p>
            <a:pPr marL="0">
              <a:buNone/>
            </a:pPr>
            <a:r>
              <a:rPr lang="ru-RU" sz="3400" dirty="0" smtClean="0"/>
              <a:t>обосновать потребность в изделии;</a:t>
            </a:r>
          </a:p>
          <a:p>
            <a:pPr marL="0">
              <a:buNone/>
            </a:pPr>
            <a:r>
              <a:rPr lang="ru-RU" sz="3400" dirty="0" smtClean="0"/>
              <a:t>рассказать о поставленных перед собой задачах: конструктивных, технологических, экологических, эстетических, экономических и маркетинговых;</a:t>
            </a:r>
          </a:p>
          <a:p>
            <a:pPr marL="0">
              <a:buNone/>
            </a:pPr>
            <a:r>
              <a:rPr lang="ru-RU" sz="3400" dirty="0" smtClean="0"/>
              <a:t>дать краткую историческую справку по теме проекта (время возникновения изделия, конструкции изделия в прошлом и в настоящее время, применяемые материалы);</a:t>
            </a:r>
          </a:p>
          <a:p>
            <a:pPr marL="0">
              <a:buNone/>
            </a:pPr>
            <a:r>
              <a:rPr lang="ru-RU" sz="3400" dirty="0" smtClean="0"/>
              <a:t>рассказать о ходе выполнения проекта:</a:t>
            </a:r>
            <a:br>
              <a:rPr lang="ru-RU" sz="3400" dirty="0" smtClean="0"/>
            </a:br>
            <a:r>
              <a:rPr lang="ru-RU" sz="3400" dirty="0" smtClean="0"/>
              <a:t>- вид и количество материала, </a:t>
            </a:r>
            <a:r>
              <a:rPr lang="ru-RU" sz="3400" dirty="0" err="1" smtClean="0"/>
              <a:t>использовонного</a:t>
            </a:r>
            <a:r>
              <a:rPr lang="ru-RU" sz="3400" dirty="0" smtClean="0"/>
              <a:t> в изделии;</a:t>
            </a:r>
            <a:br>
              <a:rPr lang="ru-RU" sz="3400" dirty="0" smtClean="0"/>
            </a:br>
            <a:r>
              <a:rPr lang="ru-RU" sz="3400" dirty="0" smtClean="0"/>
              <a:t>- какие технологичные приемы применялись при изготовления изделия;</a:t>
            </a:r>
            <a:br>
              <a:rPr lang="ru-RU" sz="3400" dirty="0" smtClean="0"/>
            </a:br>
            <a:r>
              <a:rPr lang="ru-RU" sz="3400" dirty="0" smtClean="0"/>
              <a:t>- конструкторско-технологическое решение поставленных задач;</a:t>
            </a:r>
            <a:br>
              <a:rPr lang="ru-RU" sz="3400" dirty="0" smtClean="0"/>
            </a:br>
            <a:r>
              <a:rPr lang="ru-RU" sz="3400" dirty="0" smtClean="0"/>
              <a:t>- решение проблем, возникших в ходе практической работы);</a:t>
            </a:r>
          </a:p>
          <a:p>
            <a:pPr marL="0">
              <a:buNone/>
            </a:pPr>
            <a:r>
              <a:rPr lang="ru-RU" sz="3400" dirty="0" smtClean="0"/>
              <a:t>рассказать о экономической целесообразности изготовления изделия (исходя из анализа рыночной цены аналогичного изделия, расчетной себестоимости изделия и реальных денежных затрат);</a:t>
            </a:r>
          </a:p>
          <a:p>
            <a:pPr marL="0">
              <a:buNone/>
            </a:pPr>
            <a:r>
              <a:rPr lang="ru-RU" sz="3400" dirty="0" smtClean="0"/>
              <a:t>рассказать о решении экологических задач;</a:t>
            </a:r>
          </a:p>
          <a:p>
            <a:pPr marL="0">
              <a:buNone/>
            </a:pPr>
            <a:r>
              <a:rPr lang="ru-RU" sz="3400" dirty="0" smtClean="0"/>
              <a:t>сделать выводы по теме проекта (достижение поставленной цели, результаты решения поставленных задач, анализ испытания изделия, возможная модернизация изделия, что узнал нового, чему научился);</a:t>
            </a:r>
          </a:p>
          <a:p>
            <a:pPr marL="0">
              <a:buNone/>
            </a:pPr>
            <a:r>
              <a:rPr lang="ru-RU" sz="3400" dirty="0" smtClean="0"/>
              <a:t>демонстрация изготовленных изделий</a:t>
            </a:r>
          </a:p>
          <a:p>
            <a:pPr marL="0">
              <a:buNone/>
            </a:pPr>
            <a:r>
              <a:rPr lang="ru-RU" sz="3400" dirty="0" smtClean="0"/>
              <a:t>использованная литература.</a:t>
            </a:r>
          </a:p>
          <a:p>
            <a:pPr marL="0">
              <a:buNone/>
            </a:pPr>
            <a:r>
              <a:rPr lang="ru-RU" sz="3400" b="1" dirty="0" smtClean="0"/>
              <a:t>         На </a:t>
            </a:r>
            <a:r>
              <a:rPr lang="ru-RU" sz="3400" b="1" dirty="0" smtClean="0"/>
              <a:t>защите творческого проекта</a:t>
            </a:r>
            <a:r>
              <a:rPr lang="ru-RU" sz="3400" dirty="0" smtClean="0"/>
              <a:t> после выступления учащегося присутствующие могут задавать вопросы, высказывать свое мнение. Вопросы и объяснения должны быть по существу проектной работы.</a:t>
            </a:r>
          </a:p>
          <a:p>
            <a:pPr marL="0">
              <a:buNone/>
            </a:pPr>
            <a:r>
              <a:rPr lang="ru-RU" sz="3400" dirty="0" smtClean="0"/>
              <a:t>         На </a:t>
            </a:r>
            <a:r>
              <a:rPr lang="ru-RU" sz="3400" dirty="0" smtClean="0"/>
              <a:t>защите творческой работы от учащегося должны быть получены все объяснения по содержанию, оформлению и выполнению работы, даны аргументированные ссылки на источники информации.</a:t>
            </a:r>
          </a:p>
          <a:p>
            <a:pPr mar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907" y="265212"/>
            <a:ext cx="8229600" cy="1143000"/>
          </a:xfrm>
        </p:spPr>
        <p:txBody>
          <a:bodyPr/>
          <a:lstStyle/>
          <a:p>
            <a:r>
              <a:rPr lang="ru-RU" sz="3600" dirty="0" smtClean="0"/>
              <a:t>Темы творческих работ и проектов начальной школы</a:t>
            </a:r>
            <a:br>
              <a:rPr lang="ru-RU" sz="3600" dirty="0" smtClean="0"/>
            </a:br>
            <a:r>
              <a:rPr lang="ru-RU" sz="1200" dirty="0" smtClean="0"/>
              <a:t>(рекомендуется детям брать за основу, дополнять, расширять и изменять на свое усмотрение)</a:t>
            </a: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>
              <a:buNone/>
            </a:pPr>
            <a:r>
              <a:rPr lang="ru-RU" sz="1400" dirty="0" smtClean="0"/>
              <a:t>Аппликация.</a:t>
            </a:r>
            <a:br>
              <a:rPr lang="ru-RU" sz="1400" dirty="0" smtClean="0"/>
            </a:br>
            <a:r>
              <a:rPr lang="ru-RU" sz="1400" dirty="0" smtClean="0"/>
              <a:t>Аппликация из спичек.</a:t>
            </a:r>
            <a:br>
              <a:rPr lang="ru-RU" sz="1400" dirty="0" smtClean="0"/>
            </a:br>
            <a:r>
              <a:rPr lang="ru-RU" sz="1400" dirty="0" smtClean="0"/>
              <a:t>Баба яга - кто она: злодейка или </a:t>
            </a:r>
            <a:r>
              <a:rPr lang="ru-RU" sz="1400" dirty="0" err="1" smtClean="0"/>
              <a:t>берегиня</a:t>
            </a:r>
            <a:r>
              <a:rPr lang="ru-RU" sz="1400" dirty="0" smtClean="0"/>
              <a:t>?</a:t>
            </a:r>
            <a:br>
              <a:rPr lang="ru-RU" sz="1400" dirty="0" smtClean="0"/>
            </a:br>
            <a:r>
              <a:rPr lang="ru-RU" sz="1400" dirty="0" smtClean="0"/>
              <a:t>Баба-яга. Миф и реальность.</a:t>
            </a:r>
            <a:br>
              <a:rPr lang="ru-RU" sz="1400" dirty="0" smtClean="0"/>
            </a:br>
            <a:r>
              <a:rPr lang="ru-RU" sz="1400" dirty="0" smtClean="0"/>
              <a:t>Бабушкин сундучок.</a:t>
            </a:r>
            <a:br>
              <a:rPr lang="ru-RU" sz="1400" dirty="0" smtClean="0"/>
            </a:br>
            <a:r>
              <a:rPr lang="ru-RU" sz="1400" dirty="0" smtClean="0"/>
              <a:t>В мире игрушек.</a:t>
            </a:r>
            <a:br>
              <a:rPr lang="ru-RU" sz="1400" dirty="0" smtClean="0"/>
            </a:br>
            <a:r>
              <a:rPr lang="ru-RU" sz="1400" dirty="0" smtClean="0"/>
              <a:t>Дед Мороз - правда или вымысел?</a:t>
            </a:r>
            <a:br>
              <a:rPr lang="ru-RU" sz="1400" dirty="0" smtClean="0"/>
            </a:br>
            <a:r>
              <a:rPr lang="ru-RU" sz="1400" dirty="0" smtClean="0"/>
              <a:t>Дед Мороз: разные лики знаменитого старца.</a:t>
            </a:r>
            <a:br>
              <a:rPr lang="ru-RU" sz="1400" dirty="0" smtClean="0"/>
            </a:br>
            <a:r>
              <a:rPr lang="ru-RU" sz="1400" dirty="0" smtClean="0"/>
              <a:t>История фантика - традиции наших мам и бабушек.</a:t>
            </a:r>
            <a:br>
              <a:rPr lang="ru-RU" sz="1400" dirty="0" smtClean="0"/>
            </a:br>
            <a:r>
              <a:rPr lang="ru-RU" sz="1400" dirty="0" smtClean="0"/>
              <a:t>История кукол.</a:t>
            </a:r>
            <a:br>
              <a:rPr lang="ru-RU" sz="1400" dirty="0" smtClean="0"/>
            </a:br>
            <a:r>
              <a:rPr lang="ru-RU" sz="1400" dirty="0" smtClean="0"/>
              <a:t>История матрёшки. Знакомая незнакомка.</a:t>
            </a:r>
            <a:br>
              <a:rPr lang="ru-RU" sz="1400" dirty="0" smtClean="0"/>
            </a:br>
            <a:r>
              <a:rPr lang="ru-RU" sz="1400" dirty="0" smtClean="0"/>
              <a:t>История появления плюшевых мишек.</a:t>
            </a:r>
            <a:br>
              <a:rPr lang="ru-RU" sz="1400" dirty="0" smtClean="0"/>
            </a:br>
            <a:r>
              <a:rPr lang="ru-RU" sz="1400" dirty="0" smtClean="0"/>
              <a:t>История развития коника (игрушки).</a:t>
            </a:r>
            <a:br>
              <a:rPr lang="ru-RU" sz="1400" dirty="0" smtClean="0"/>
            </a:br>
            <a:r>
              <a:rPr lang="ru-RU" sz="1400" dirty="0" smtClean="0"/>
              <a:t>История новогодней игрушки.</a:t>
            </a:r>
            <a:br>
              <a:rPr lang="ru-RU" sz="1400" dirty="0" smtClean="0"/>
            </a:br>
            <a:r>
              <a:rPr lang="ru-RU" sz="1400" dirty="0" smtClean="0"/>
              <a:t>История новогодней ёлки.</a:t>
            </a:r>
            <a:br>
              <a:rPr lang="ru-RU" sz="1400" dirty="0" smtClean="0"/>
            </a:br>
            <a:r>
              <a:rPr lang="ru-RU" sz="1400" dirty="0" smtClean="0"/>
              <a:t>История ёлочных украшений.</a:t>
            </a:r>
            <a:br>
              <a:rPr lang="ru-RU" sz="1400" dirty="0" smtClean="0"/>
            </a:br>
            <a:r>
              <a:rPr lang="ru-RU" sz="1400" dirty="0" smtClean="0"/>
              <a:t>История куклы </a:t>
            </a:r>
            <a:r>
              <a:rPr lang="ru-RU" sz="1400" dirty="0" err="1" smtClean="0"/>
              <a:t>Барби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История "собаки" (@).</a:t>
            </a:r>
            <a:br>
              <a:rPr lang="ru-RU" sz="1400" dirty="0" smtClean="0"/>
            </a:br>
            <a:r>
              <a:rPr lang="ru-RU" sz="1400" dirty="0" smtClean="0"/>
              <a:t>Каким был первый фотоаппарат?</a:t>
            </a:r>
            <a:br>
              <a:rPr lang="ru-RU" sz="1400" dirty="0" smtClean="0"/>
            </a:br>
            <a:r>
              <a:rPr lang="ru-RU" sz="1400" dirty="0" smtClean="0"/>
              <a:t>Когда мои родители были детьми.</a:t>
            </a:r>
            <a:br>
              <a:rPr lang="ru-RU" sz="1400" dirty="0" smtClean="0"/>
            </a:br>
            <a:r>
              <a:rPr lang="ru-RU" sz="1400" dirty="0" smtClean="0"/>
              <a:t>Косынка, коса, косичка.</a:t>
            </a:r>
            <a:br>
              <a:rPr lang="ru-RU" sz="1400" dirty="0" smtClean="0"/>
            </a:br>
            <a:r>
              <a:rPr lang="ru-RU" sz="1400" dirty="0" smtClean="0"/>
              <a:t>Кто такие рыцари?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marL="0">
              <a:buNone/>
            </a:pPr>
            <a:r>
              <a:rPr lang="ru-RU" sz="4300" dirty="0" smtClean="0"/>
              <a:t>Кто ты — Дедушка Мороз?</a:t>
            </a:r>
            <a:br>
              <a:rPr lang="ru-RU" sz="4300" dirty="0" smtClean="0"/>
            </a:br>
            <a:r>
              <a:rPr lang="ru-RU" sz="4300" dirty="0" smtClean="0"/>
              <a:t>Кукла вчера, сегодня, завтра.</a:t>
            </a:r>
            <a:br>
              <a:rPr lang="ru-RU" sz="4300" dirty="0" smtClean="0"/>
            </a:br>
            <a:r>
              <a:rPr lang="ru-RU" sz="4300" dirty="0" smtClean="0"/>
              <a:t>Кукла — народная игрушка.</a:t>
            </a:r>
            <a:br>
              <a:rPr lang="ru-RU" sz="4300" dirty="0" smtClean="0"/>
            </a:br>
            <a:r>
              <a:rPr lang="ru-RU" sz="4300" dirty="0" smtClean="0"/>
              <a:t>Куклы в истории человечества.</a:t>
            </a:r>
            <a:br>
              <a:rPr lang="ru-RU" sz="4300" dirty="0" smtClean="0"/>
            </a:br>
            <a:r>
              <a:rPr lang="ru-RU" sz="4300" dirty="0" smtClean="0"/>
              <a:t>Куклы мира.</a:t>
            </a:r>
            <a:br>
              <a:rPr lang="ru-RU" sz="4300" dirty="0" smtClean="0"/>
            </a:br>
            <a:r>
              <a:rPr lang="ru-RU" sz="4300" dirty="0" smtClean="0"/>
              <a:t>Матрешка — образ и душа России.</a:t>
            </a:r>
            <a:br>
              <a:rPr lang="ru-RU" sz="4300" dirty="0" smtClean="0"/>
            </a:br>
            <a:r>
              <a:rPr lang="ru-RU" sz="4300" dirty="0" smtClean="0"/>
              <a:t>Мир кукол на Земле.</a:t>
            </a:r>
            <a:br>
              <a:rPr lang="ru-RU" sz="4300" dirty="0" smtClean="0"/>
            </a:br>
            <a:r>
              <a:rPr lang="ru-RU" sz="4300" dirty="0" smtClean="0"/>
              <a:t>Моя малая родина.</a:t>
            </a:r>
            <a:br>
              <a:rPr lang="ru-RU" sz="4300" dirty="0" smtClean="0"/>
            </a:br>
            <a:r>
              <a:rPr lang="ru-RU" sz="4300" dirty="0" smtClean="0"/>
              <a:t>Нет деревни на карте.</a:t>
            </a:r>
            <a:br>
              <a:rPr lang="ru-RU" sz="4300" dirty="0" smtClean="0"/>
            </a:br>
            <a:r>
              <a:rPr lang="ru-RU" sz="4300" dirty="0" smtClean="0"/>
              <a:t>От истории бисера к современным изделиям.</a:t>
            </a:r>
            <a:br>
              <a:rPr lang="ru-RU" sz="4300" dirty="0" smtClean="0"/>
            </a:br>
            <a:r>
              <a:rPr lang="ru-RU" sz="4300" dirty="0" smtClean="0"/>
              <a:t>От пера до стержня. Эволюция пишущей ручки.</a:t>
            </a:r>
            <a:br>
              <a:rPr lang="ru-RU" sz="4300" dirty="0" smtClean="0"/>
            </a:br>
            <a:r>
              <a:rPr lang="ru-RU" sz="4300" dirty="0" smtClean="0"/>
              <a:t>Открытка - ожившая история.</a:t>
            </a:r>
            <a:br>
              <a:rPr lang="ru-RU" sz="4300" dirty="0" smtClean="0"/>
            </a:br>
            <a:r>
              <a:rPr lang="ru-RU" sz="4300" dirty="0" smtClean="0"/>
              <a:t>Открытки. История создания.</a:t>
            </a:r>
            <a:br>
              <a:rPr lang="ru-RU" sz="4300" dirty="0" smtClean="0"/>
            </a:br>
            <a:r>
              <a:rPr lang="ru-RU" sz="4300" dirty="0" smtClean="0"/>
              <a:t>Первый велосипед.</a:t>
            </a:r>
            <a:br>
              <a:rPr lang="ru-RU" sz="4300" dirty="0" smtClean="0"/>
            </a:br>
            <a:r>
              <a:rPr lang="ru-RU" sz="4300" dirty="0" smtClean="0"/>
              <a:t>Письменность древних цивилизаций.</a:t>
            </a:r>
            <a:br>
              <a:rPr lang="ru-RU" sz="4300" dirty="0" smtClean="0"/>
            </a:br>
            <a:r>
              <a:rPr lang="ru-RU" sz="4300" dirty="0" smtClean="0"/>
              <a:t>Русалки: герои мифов и легенд.</a:t>
            </a:r>
            <a:br>
              <a:rPr lang="ru-RU" sz="4300" dirty="0" smtClean="0"/>
            </a:br>
            <a:r>
              <a:rPr lang="ru-RU" sz="4300" dirty="0" smtClean="0"/>
              <a:t>Сказки и мифы о Бабе-яге.</a:t>
            </a:r>
            <a:br>
              <a:rPr lang="ru-RU" sz="4300" dirty="0" smtClean="0"/>
            </a:br>
            <a:r>
              <a:rPr lang="ru-RU" sz="4300" dirty="0" smtClean="0"/>
              <a:t>Средние века: время рыцарей, замков и легенд.</a:t>
            </a:r>
            <a:br>
              <a:rPr lang="ru-RU" sz="4300" dirty="0" smtClean="0"/>
            </a:br>
            <a:r>
              <a:rPr lang="ru-RU" sz="4300" dirty="0" smtClean="0"/>
              <a:t>Традиции народа по русским народным сказкам.</a:t>
            </a:r>
            <a:br>
              <a:rPr lang="ru-RU" sz="4300" dirty="0" smtClean="0"/>
            </a:br>
            <a:r>
              <a:rPr lang="ru-RU" sz="4300" dirty="0" smtClean="0"/>
              <a:t>Чем интересен мой посёлок?</a:t>
            </a:r>
            <a:br>
              <a:rPr lang="ru-RU" sz="4300" dirty="0" smtClean="0"/>
            </a:br>
            <a:r>
              <a:rPr lang="ru-RU" sz="4300" dirty="0" smtClean="0"/>
              <a:t>Фотография из семейного альбома.</a:t>
            </a:r>
            <a:br>
              <a:rPr lang="ru-RU" sz="4300" dirty="0" smtClean="0"/>
            </a:br>
            <a:r>
              <a:rPr lang="ru-RU" sz="4300" dirty="0" smtClean="0"/>
              <a:t>Юность, опаленная войной.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b="1" i="1" dirty="0"/>
              <a:t>Цель проекта</a:t>
            </a:r>
            <a:r>
              <a:rPr lang="ru-RU" i="1" dirty="0"/>
              <a:t> -  </a:t>
            </a:r>
            <a:r>
              <a:rPr lang="ru-RU" dirty="0"/>
              <a:t>разработка конструкции и изготовление нового, конкурентоспособного изделия, отвечающего потребностям человека и пользующего спросом.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Выполнение проекта способствует развитию творческих способностей, эстетического вкуса, инициативы, логического мышления.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70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компоненты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1600" b="1" dirty="0"/>
              <a:t>Оценка изделия                                Исследование                                            Краткая</a:t>
            </a:r>
          </a:p>
          <a:p>
            <a:pPr marL="0" indent="0">
              <a:buNone/>
            </a:pPr>
            <a:r>
              <a:rPr lang="ru-RU" sz="1600" b="1" dirty="0"/>
              <a:t>     потребителем                                 потребности людей                   формулировка задачи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600" b="1" dirty="0"/>
              <a:t>Испытание в                                                                                                           Планирование </a:t>
            </a:r>
          </a:p>
          <a:p>
            <a:pPr marL="0" indent="0">
              <a:buNone/>
            </a:pPr>
            <a:r>
              <a:rPr lang="ru-RU" sz="1600" b="1" dirty="0"/>
              <a:t>реальной ситуации                                                                                              и изготовление</a:t>
            </a:r>
          </a:p>
          <a:p>
            <a:pPr marL="0" indent="0">
              <a:buNone/>
            </a:pPr>
            <a:r>
              <a:rPr lang="ru-RU" sz="1600" b="1" dirty="0"/>
              <a:t>существующих</a:t>
            </a:r>
          </a:p>
          <a:p>
            <a:pPr marL="0" indent="0">
              <a:buNone/>
            </a:pPr>
            <a:r>
              <a:rPr lang="ru-RU" sz="1600" b="1" dirty="0"/>
              <a:t>изделий и услуг</a:t>
            </a:r>
            <a:r>
              <a:rPr lang="ru-RU" sz="1800" b="1" dirty="0"/>
              <a:t>,                            </a:t>
            </a:r>
            <a:r>
              <a:rPr lang="ru-RU" sz="3600" b="1" dirty="0">
                <a:solidFill>
                  <a:srgbClr val="FFFFFF"/>
                </a:solidFill>
              </a:rPr>
              <a:t>ПРОЕКТ</a:t>
            </a:r>
            <a:r>
              <a:rPr lang="ru-RU" sz="3600" b="1" dirty="0"/>
              <a:t>                  </a:t>
            </a:r>
            <a:r>
              <a:rPr lang="ru-RU" sz="1600" b="1" dirty="0"/>
              <a:t>Требование к</a:t>
            </a:r>
          </a:p>
          <a:p>
            <a:pPr marL="0" indent="0">
              <a:buNone/>
            </a:pPr>
            <a:r>
              <a:rPr lang="ru-RU" sz="1600" b="1" dirty="0"/>
              <a:t>удовлетворяющих                                                                                              изделию или услуге</a:t>
            </a:r>
          </a:p>
          <a:p>
            <a:pPr marL="0" indent="0">
              <a:buNone/>
            </a:pPr>
            <a:r>
              <a:rPr lang="ru-RU" sz="1600" b="1" dirty="0"/>
              <a:t>эту потребность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600" b="1" dirty="0"/>
              <a:t>Проработка                                                   Оценка                                            Первоначальные</a:t>
            </a:r>
          </a:p>
          <a:p>
            <a:pPr marL="0" indent="0">
              <a:buNone/>
            </a:pPr>
            <a:r>
              <a:rPr lang="ru-RU" sz="1600" b="1" dirty="0"/>
              <a:t>лучшей идеи                                                   идей                                                            идеи</a:t>
            </a:r>
          </a:p>
          <a:p>
            <a:pPr marL="0" indent="0">
              <a:buNone/>
            </a:pPr>
            <a:endParaRPr lang="ru-RU" sz="16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162833" y="4213159"/>
            <a:ext cx="1341753" cy="95510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1689546" y="4353377"/>
            <a:ext cx="1527616" cy="98562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298138" y="4343794"/>
            <a:ext cx="8819" cy="94492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5196839" y="3065501"/>
            <a:ext cx="1270527" cy="652561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25132" y="3939680"/>
            <a:ext cx="1545254" cy="324246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693796" y="2337847"/>
            <a:ext cx="1395919" cy="1223127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280391" y="2494357"/>
            <a:ext cx="18994" cy="978164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1958826" y="3756422"/>
            <a:ext cx="1283416" cy="25573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2186251" y="2263171"/>
            <a:ext cx="1466566" cy="125289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xmlns="" val="2801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этапы творческого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/>
          </a:bodyPr>
          <a:lstStyle/>
          <a:p>
            <a:r>
              <a:rPr lang="ru-RU" dirty="0"/>
              <a:t>Подготовительный этап творческого проекта</a:t>
            </a:r>
          </a:p>
          <a:p>
            <a:r>
              <a:rPr lang="ru-RU" dirty="0"/>
              <a:t>Этап планирования (Конструкторский этап)</a:t>
            </a:r>
          </a:p>
          <a:p>
            <a:r>
              <a:rPr lang="ru-RU" dirty="0"/>
              <a:t>Этап процесса работы (Технологический этап)</a:t>
            </a:r>
          </a:p>
          <a:p>
            <a:r>
              <a:rPr lang="ru-RU" dirty="0"/>
              <a:t>Заключительный этап творческого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36103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Подготовительный этап творческого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Определить проблему и тему творческого проекта;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Определить цели и задачи, сформулировать обоснование (мотив) выбора именно этой темы творческой работы;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Выбрать оптимальный вариант решения;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Составить с помощью педагога </a:t>
            </a:r>
            <a:r>
              <a:rPr lang="ru-RU" b="1" dirty="0"/>
              <a:t>план работы </a:t>
            </a:r>
            <a:r>
              <a:rPr lang="ru-RU" dirty="0"/>
              <a:t>для реализации творческого проекта.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Определить возможные материальные затраты в ходе изготовления проекта.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4310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этап планирования (Конструкторский этап)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Verdana" charset="0"/>
                <a:ea typeface="Verdana" charset="0"/>
                <a:cs typeface="Verdana" charset="0"/>
              </a:rPr>
              <a:t>Собрать и обработать необходимую для реализации проекта информацию по литературным и другим источникам;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Verdana" charset="0"/>
                <a:ea typeface="Verdana" charset="0"/>
                <a:cs typeface="Verdana" charset="0"/>
              </a:rPr>
              <a:t>Изучить технологию изготовления задуманного объекта, провести расчеты, замеры, решить необходимые задачи;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Verdana" charset="0"/>
                <a:ea typeface="Verdana" charset="0"/>
                <a:cs typeface="Verdana" charset="0"/>
              </a:rPr>
              <a:t>Разработать соответствующую конструкторско-технологическую до­кументацию (карту), подготовить необходимые качественные материалы, безопасное оборудова­ние и инструменты, свое рабочее место;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Verdana" charset="0"/>
                <a:ea typeface="Verdana" charset="0"/>
                <a:cs typeface="Verdana" charset="0"/>
              </a:rPr>
              <a:t>Определить способ представления результатов, т.е. в какой форме будет отчет (текстовое описание результатов, диаграммы, презентация, фотографии изделия или объекта, аудио- или видео-запись наблюдений или этапов создания изделия);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Verdana" charset="0"/>
                <a:ea typeface="Verdana" charset="0"/>
                <a:cs typeface="Verdana" charset="0"/>
              </a:rPr>
              <a:t>Установить критерии оценки конечного результата и процесса работы (как оценивать);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Verdana" charset="0"/>
                <a:ea typeface="Verdana" charset="0"/>
                <a:cs typeface="Verdana" charset="0"/>
              </a:rPr>
              <a:t>Распределить задачи и обязанности между учащимися команды (если это групповой или коллективный проект).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25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этап процесса работы (технологический этап):</a:t>
            </a:r>
            <a:br>
              <a:rPr lang="ru-RU"/>
            </a:br>
            <a:r>
              <a:rPr lang="ru-RU" sz="1800" i="1">
                <a:latin typeface="Cambria"/>
              </a:rPr>
              <a:t>(процесс изготовления, создание объекта)</a:t>
            </a:r>
            <a:endParaRPr lang="ru-RU" sz="1800" b="0" i="1">
              <a:latin typeface="Cambria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Verdana" charset="0"/>
                <a:ea typeface="Verdana" charset="0"/>
                <a:cs typeface="Verdana" charset="0"/>
              </a:rPr>
              <a:t>Провести то, что запланировано: интервью, опрос, наблюдения, эксперименты, саму работу по изготовлению изделия, выполнению технологических операций, созданию рисунка, танца, песни и т.п.;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Verdana" charset="0"/>
                <a:ea typeface="Verdana" charset="0"/>
                <a:cs typeface="Verdana" charset="0"/>
              </a:rPr>
              <a:t>Соблюдать правила техники безопасности при работе с оборудованием и инструментами.</a:t>
            </a:r>
            <a:br>
              <a:rPr lang="ru-RU" dirty="0">
                <a:latin typeface="Verdana" charset="0"/>
                <a:ea typeface="Verdana" charset="0"/>
                <a:cs typeface="Verdana" charset="0"/>
              </a:rPr>
            </a:br>
            <a:r>
              <a:rPr lang="ru-RU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409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заключительный этап творческого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rtlCol="0" anchor="t"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Verdana" charset="0"/>
                <a:ea typeface="Verdana" charset="0"/>
                <a:cs typeface="Verdana" charset="0"/>
              </a:rPr>
              <a:t>Провести контроль и испытание изделия;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Verdana" charset="0"/>
                <a:ea typeface="Verdana" charset="0"/>
                <a:cs typeface="Verdana" charset="0"/>
              </a:rPr>
              <a:t>Дать экономико-экологическое обоснование (экономически выгодно, приносит прибыль, не очень </a:t>
            </a:r>
            <a:r>
              <a:rPr lang="ru-RU" dirty="0" err="1">
                <a:latin typeface="Verdana" charset="0"/>
                <a:ea typeface="Verdana" charset="0"/>
                <a:cs typeface="Verdana" charset="0"/>
              </a:rPr>
              <a:t>затратно</a:t>
            </a:r>
            <a:r>
              <a:rPr lang="ru-RU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ru-RU" dirty="0" err="1">
                <a:latin typeface="Verdana" charset="0"/>
                <a:ea typeface="Verdana" charset="0"/>
                <a:cs typeface="Verdana" charset="0"/>
              </a:rPr>
              <a:t>экологично</a:t>
            </a:r>
            <a:r>
              <a:rPr lang="ru-RU" dirty="0">
                <a:latin typeface="Verdana" charset="0"/>
                <a:ea typeface="Verdana" charset="0"/>
                <a:cs typeface="Verdana" charset="0"/>
              </a:rPr>
              <a:t> ли выполнение проекта);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Verdana" charset="0"/>
                <a:ea typeface="Verdana" charset="0"/>
                <a:cs typeface="Verdana" charset="0"/>
              </a:rPr>
              <a:t>Оформить результаты согласно</a:t>
            </a:r>
            <a:r>
              <a:rPr lang="ru-RU" u="sng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ru-RU" u="sng" dirty="0">
                <a:latin typeface="Verdana" charset="0"/>
                <a:ea typeface="Verdana" charset="0"/>
                <a:cs typeface="Verdana" charset="0"/>
                <a:hlinkClick r:id="rId3"/>
              </a:rPr>
              <a:t>требования оформления творческого проекта</a:t>
            </a:r>
            <a:r>
              <a:rPr lang="ru-RU" dirty="0">
                <a:latin typeface="Verdana" charset="0"/>
                <a:ea typeface="Verdana" charset="0"/>
                <a:cs typeface="Verdana" charset="0"/>
              </a:rPr>
              <a:t>. Сформулировать выводы (выполнено ли того, что поставлено в целях и задачах);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Verdana" charset="0"/>
                <a:ea typeface="Verdana" charset="0"/>
                <a:cs typeface="Verdana" charset="0"/>
              </a:rPr>
              <a:t>Выбрать и оформить возможные формы представления результатов: устный отчет, устный отчет с демонстрацией, письменный отчет, письменный отчет с краткой устной защитой проекта;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Verdana" charset="0"/>
                <a:ea typeface="Verdana" charset="0"/>
                <a:cs typeface="Verdana" charset="0"/>
              </a:rPr>
              <a:t>Провести защиту своего творческого проекта, принять участие в обсуждении;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Verdana" charset="0"/>
                <a:ea typeface="Verdana" charset="0"/>
                <a:cs typeface="Verdana" charset="0"/>
              </a:rPr>
              <a:t>Дать самооценку своей работе и полученному результату. Поучаствовать в оценке творческого проекта путем коллективного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3937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ligraphy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134</TotalTime>
  <Words>1118</Words>
  <Application>Microsoft Office PowerPoint</Application>
  <PresentationFormat>Экран (4:3)</PresentationFormat>
  <Paragraphs>241</Paragraphs>
  <Slides>26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Calligraphy</vt:lpstr>
      <vt:lpstr>ТВОРЧЕСКИЕ ПРОЕКТЫ: организация работы.</vt:lpstr>
      <vt:lpstr>что такое творческий проект?</vt:lpstr>
      <vt:lpstr>цель проекта</vt:lpstr>
      <vt:lpstr>компоненты проекта</vt:lpstr>
      <vt:lpstr>этапы творческого проекта</vt:lpstr>
      <vt:lpstr>Подготовительный этап творческого проекта:</vt:lpstr>
      <vt:lpstr>этап планирования (Конструкторский этап)</vt:lpstr>
      <vt:lpstr>этап процесса работы (технологический этап): (процесс изготовления, создание объекта)</vt:lpstr>
      <vt:lpstr>заключительный этап творческого проекта</vt:lpstr>
      <vt:lpstr>требование к оформлению творческого проекта</vt:lpstr>
      <vt:lpstr>план творческого проекта</vt:lpstr>
      <vt:lpstr>Титульный лист творческого проекта</vt:lpstr>
      <vt:lpstr>Содержание творческого проекта</vt:lpstr>
      <vt:lpstr>Введение творческого проекта</vt:lpstr>
      <vt:lpstr>Структура введения творческого проекта</vt:lpstr>
      <vt:lpstr>Обоснование творческого проекта</vt:lpstr>
      <vt:lpstr>Цель  творческого проекта</vt:lpstr>
      <vt:lpstr>Задачи творческого проекта</vt:lpstr>
      <vt:lpstr>Технологическая карта творческого проекта</vt:lpstr>
      <vt:lpstr>Заключение творческого проекта</vt:lpstr>
      <vt:lpstr>Список литературы творческого проекта</vt:lpstr>
      <vt:lpstr>Приложения творческого проекта</vt:lpstr>
      <vt:lpstr>Оценка творческого проекта</vt:lpstr>
      <vt:lpstr>Примерные критерии оценивания творческого проекта</vt:lpstr>
      <vt:lpstr>Защита творческого проекта</vt:lpstr>
      <vt:lpstr>Темы творческих работ и проектов начальной школы (рекомендуется детям брать за основу, дополнять, расширять и изменять на свое усмотрение)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Пользователь</cp:lastModifiedBy>
  <cp:revision>18</cp:revision>
  <dcterms:created xsi:type="dcterms:W3CDTF">2014-09-16T21:31:33Z</dcterms:created>
  <dcterms:modified xsi:type="dcterms:W3CDTF">2015-07-21T13:33:28Z</dcterms:modified>
</cp:coreProperties>
</file>