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9" r:id="rId2"/>
    <p:sldId id="280" r:id="rId3"/>
    <p:sldId id="256" r:id="rId4"/>
    <p:sldId id="261" r:id="rId5"/>
    <p:sldId id="262" r:id="rId6"/>
    <p:sldId id="263" r:id="rId7"/>
    <p:sldId id="265" r:id="rId8"/>
    <p:sldId id="264" r:id="rId9"/>
    <p:sldId id="266" r:id="rId10"/>
    <p:sldId id="267" r:id="rId11"/>
    <p:sldId id="268" r:id="rId12"/>
    <p:sldId id="269" r:id="rId13"/>
    <p:sldId id="277" r:id="rId14"/>
    <p:sldId id="276" r:id="rId15"/>
    <p:sldId id="274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82331313-E5FE-4DAD-8994-C3972BA61E7F}">
          <p14:sldIdLst>
            <p14:sldId id="279"/>
            <p14:sldId id="280"/>
            <p14:sldId id="256"/>
            <p14:sldId id="261"/>
            <p14:sldId id="262"/>
            <p14:sldId id="263"/>
            <p14:sldId id="265"/>
            <p14:sldId id="264"/>
            <p14:sldId id="266"/>
            <p14:sldId id="267"/>
            <p14:sldId id="268"/>
            <p14:sldId id="269"/>
            <p14:sldId id="277"/>
            <p14:sldId id="276"/>
            <p14:sldId id="27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FFE1FF"/>
    <a:srgbClr val="008000"/>
    <a:srgbClr val="FF0000"/>
    <a:srgbClr val="993300"/>
    <a:srgbClr val="66FFFF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63F208D-0E7C-4BC5-BA72-DDCED503C95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2073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F208D-0E7C-4BC5-BA72-DDCED503C953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9745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34227F-3AD3-4FBA-882C-E18B1E7B4E93}" type="slidenum">
              <a:rPr lang="ru-RU"/>
              <a:pPr/>
              <a:t>15</a:t>
            </a:fld>
            <a:endParaRPr lang="ru-RU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Данное задание можно распечатать и раздать каждому ребенку.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9E819-1022-4A83-B610-AC736A94A6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328A60-F5A2-44C7-9F46-15F13FEC32C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68C787-33DA-45DA-A5C1-E016970B3E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9B64D4D-8C2A-46F0-B13C-05AA778104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3227CA-8E6A-4EEF-B4BE-04BEDE0A8CB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B295A-659E-428B-B1BD-E636D564A2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2625A4-E26C-418A-85FA-A0C9B142B8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752DA8-808F-4882-8FFD-B99F805C1B5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FC7650-57D8-44BD-822B-C5A90F31C8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50FA4A-7E8D-460F-A4DD-3BC3863D77C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C28E1B-523B-401A-A706-C6066080EB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6AF0C6-389C-4DB0-BDC5-FA6DCE6C540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/>
            </a:gs>
            <a:gs pos="100000">
              <a:srgbClr val="66FFFF">
                <a:gamma/>
                <a:tint val="0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52DCF66-9E26-49F9-A8B3-C9D1C49FFD5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&#1044;&#1086;&#1087;&#1086;&#1083;&#1085;&#1080;&#1090;&#1077;&#1083;&#1100;&#1085;&#1086;.doc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Лото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5347154"/>
              </p:ext>
            </p:extLst>
          </p:nvPr>
        </p:nvGraphicFramePr>
        <p:xfrm>
          <a:off x="611560" y="1863354"/>
          <a:ext cx="4464497" cy="39258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5774"/>
                <a:gridCol w="1116241"/>
                <a:gridCol w="1116241"/>
                <a:gridCol w="1116241"/>
              </a:tblGrid>
              <a:tr h="7242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effectLst/>
                        </a:rPr>
                        <a:t>12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effectLst/>
                        </a:rPr>
                        <a:t>С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effectLst/>
                        </a:rPr>
                        <a:t>З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2060"/>
                          </a:solidFill>
                          <a:effectLst/>
                        </a:rPr>
                        <a:t>13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2060"/>
                          </a:solidFill>
                          <a:effectLst/>
                        </a:rPr>
                        <a:t>М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2060"/>
                          </a:solidFill>
                          <a:effectLst/>
                        </a:rPr>
                        <a:t>20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2060"/>
                          </a:solidFill>
                          <a:effectLst/>
                        </a:rPr>
                        <a:t>Н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42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effectLst/>
                        </a:rPr>
                        <a:t>160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effectLst/>
                        </a:rPr>
                        <a:t>П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effectLst/>
                        </a:rPr>
                        <a:t>21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effectLst/>
                        </a:rPr>
                        <a:t>У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2060"/>
                          </a:solidFill>
                          <a:effectLst/>
                        </a:rPr>
                        <a:t>241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2060"/>
                          </a:solidFill>
                          <a:effectLst/>
                        </a:rPr>
                        <a:t>О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2060"/>
                          </a:solidFill>
                          <a:effectLst/>
                        </a:rPr>
                        <a:t>23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2060"/>
                          </a:solidFill>
                          <a:effectLst/>
                        </a:rPr>
                        <a:t>Т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42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2060"/>
                          </a:solidFill>
                          <a:effectLst/>
                        </a:rPr>
                        <a:t>48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2060"/>
                          </a:solidFill>
                          <a:effectLst/>
                        </a:rPr>
                        <a:t>М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2060"/>
                          </a:solidFill>
                          <a:effectLst/>
                        </a:rPr>
                        <a:t>290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2060"/>
                          </a:solidFill>
                          <a:effectLst/>
                        </a:rPr>
                        <a:t>Е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2060"/>
                          </a:solidFill>
                          <a:effectLst/>
                        </a:rPr>
                        <a:t>100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2060"/>
                          </a:solidFill>
                          <a:effectLst/>
                        </a:rPr>
                        <a:t>Ь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2060"/>
                          </a:solidFill>
                          <a:effectLst/>
                        </a:rPr>
                        <a:t>336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2060"/>
                          </a:solidFill>
                          <a:effectLst/>
                        </a:rPr>
                        <a:t>А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42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effectLst/>
                        </a:rPr>
                        <a:t>94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effectLst/>
                        </a:rPr>
                        <a:t>Р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2060"/>
                          </a:solidFill>
                          <a:effectLst/>
                        </a:rPr>
                        <a:t>45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2060"/>
                          </a:solidFill>
                          <a:effectLst/>
                        </a:rPr>
                        <a:t>И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2060"/>
                          </a:solidFill>
                          <a:effectLst/>
                        </a:rPr>
                        <a:t>190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2060"/>
                          </a:solidFill>
                          <a:effectLst/>
                        </a:rPr>
                        <a:t>Е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effectLst/>
                        </a:rPr>
                        <a:t>1000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effectLst/>
                        </a:rPr>
                        <a:t>Р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364088" y="1859340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1) 153 увеличить на 7;</a:t>
            </a:r>
          </a:p>
          <a:p>
            <a:r>
              <a:rPr lang="ru-RU" b="1" dirty="0"/>
              <a:t>2) 100 вычесть 6;</a:t>
            </a:r>
          </a:p>
          <a:p>
            <a:r>
              <a:rPr lang="ru-RU" b="1" dirty="0"/>
              <a:t>3) 90 разделить на 90;</a:t>
            </a:r>
          </a:p>
          <a:p>
            <a:r>
              <a:rPr lang="ru-RU" b="1" dirty="0"/>
              <a:t>4) 15 умножить на 3;</a:t>
            </a:r>
          </a:p>
          <a:p>
            <a:r>
              <a:rPr lang="ru-RU" b="1" dirty="0"/>
              <a:t>5) 284 увеличить на 6;</a:t>
            </a:r>
          </a:p>
          <a:p>
            <a:r>
              <a:rPr lang="ru-RU" b="1" dirty="0"/>
              <a:t>6) 25 увеличить в 4 раза;</a:t>
            </a:r>
          </a:p>
          <a:p>
            <a:r>
              <a:rPr lang="ru-RU" b="1" dirty="0"/>
              <a:t>7) 200 уменьшить на 10;</a:t>
            </a:r>
          </a:p>
          <a:p>
            <a:r>
              <a:rPr lang="ru-RU" b="1" dirty="0"/>
              <a:t>8) 238 увеличить на 3;</a:t>
            </a:r>
          </a:p>
          <a:p>
            <a:r>
              <a:rPr lang="ru-RU" b="1" dirty="0"/>
              <a:t>9) 80 уменьшить в 4 раза;</a:t>
            </a:r>
          </a:p>
          <a:p>
            <a:r>
              <a:rPr lang="ru-RU" b="1" dirty="0"/>
              <a:t>10) 40 уменьшить на 17;</a:t>
            </a:r>
          </a:p>
          <a:p>
            <a:r>
              <a:rPr lang="ru-RU" b="1" dirty="0"/>
              <a:t>11) 125 увеличить в 8 раза.</a:t>
            </a:r>
          </a:p>
        </p:txBody>
      </p:sp>
    </p:spTree>
    <p:extLst>
      <p:ext uri="{BB962C8B-B14F-4D97-AF65-F5344CB8AC3E}">
        <p14:creationId xmlns:p14="http://schemas.microsoft.com/office/powerpoint/2010/main" val="181469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dd36efffaa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600"/>
            <a:ext cx="2428875" cy="3960813"/>
          </a:xfrm>
          <a:prstGeom prst="rect">
            <a:avLst/>
          </a:prstGeom>
          <a:noFill/>
        </p:spPr>
      </p:pic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250825" y="188913"/>
            <a:ext cx="4067175" cy="863600"/>
          </a:xfrm>
          <a:prstGeom prst="wedgeRoundRectCallout">
            <a:avLst>
              <a:gd name="adj1" fmla="val -39343"/>
              <a:gd name="adj2" fmla="val 205699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>
                <a:solidFill>
                  <a:srgbClr val="993300"/>
                </a:solidFill>
                <a:latin typeface="Georgia" pitchFamily="18" charset="0"/>
              </a:rPr>
              <a:t>Найдите результат сложения: </a:t>
            </a:r>
          </a:p>
        </p:txBody>
      </p:sp>
      <p:sp>
        <p:nvSpPr>
          <p:cNvPr id="13318" name="WordArt 6"/>
          <p:cNvSpPr>
            <a:spLocks noChangeArrowheads="1" noChangeShapeType="1" noTextEdit="1"/>
          </p:cNvSpPr>
          <p:nvPr/>
        </p:nvSpPr>
        <p:spPr bwMode="auto">
          <a:xfrm>
            <a:off x="3924300" y="1485900"/>
            <a:ext cx="28797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 + 0 = ...</a:t>
            </a:r>
          </a:p>
        </p:txBody>
      </p:sp>
      <p:sp>
        <p:nvSpPr>
          <p:cNvPr id="13319" name="WordArt 7"/>
          <p:cNvSpPr>
            <a:spLocks noChangeArrowheads="1" noChangeShapeType="1" noTextEdit="1"/>
          </p:cNvSpPr>
          <p:nvPr/>
        </p:nvSpPr>
        <p:spPr bwMode="auto">
          <a:xfrm>
            <a:off x="3924300" y="2565400"/>
            <a:ext cx="28797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0 + 24 = ...</a:t>
            </a:r>
          </a:p>
        </p:txBody>
      </p:sp>
      <p:sp>
        <p:nvSpPr>
          <p:cNvPr id="13321" name="WordArt 9"/>
          <p:cNvSpPr>
            <a:spLocks noChangeArrowheads="1" noChangeShapeType="1" noTextEdit="1"/>
          </p:cNvSpPr>
          <p:nvPr/>
        </p:nvSpPr>
        <p:spPr bwMode="auto">
          <a:xfrm>
            <a:off x="3852863" y="3502025"/>
            <a:ext cx="28797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12 + 0 = ...</a:t>
            </a:r>
          </a:p>
        </p:txBody>
      </p:sp>
      <p:sp>
        <p:nvSpPr>
          <p:cNvPr id="13322" name="WordArt 10"/>
          <p:cNvSpPr>
            <a:spLocks noChangeArrowheads="1" noChangeShapeType="1" noTextEdit="1"/>
          </p:cNvSpPr>
          <p:nvPr/>
        </p:nvSpPr>
        <p:spPr bwMode="auto">
          <a:xfrm>
            <a:off x="3924300" y="4510088"/>
            <a:ext cx="28797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0 + 71 = ...</a:t>
            </a:r>
          </a:p>
        </p:txBody>
      </p:sp>
      <p:sp>
        <p:nvSpPr>
          <p:cNvPr id="13323" name="AutoShape 11"/>
          <p:cNvSpPr>
            <a:spLocks noChangeArrowheads="1"/>
          </p:cNvSpPr>
          <p:nvPr/>
        </p:nvSpPr>
        <p:spPr bwMode="auto">
          <a:xfrm>
            <a:off x="2771775" y="5949950"/>
            <a:ext cx="6048375" cy="6477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i="1">
                <a:latin typeface="Georgia" pitchFamily="18" charset="0"/>
              </a:rPr>
              <a:t>Какой вывод можно сделать?</a:t>
            </a:r>
          </a:p>
        </p:txBody>
      </p:sp>
      <p:sp>
        <p:nvSpPr>
          <p:cNvPr id="13324" name="WordArt 12"/>
          <p:cNvSpPr>
            <a:spLocks noChangeArrowheads="1" noChangeShapeType="1" noTextEdit="1"/>
          </p:cNvSpPr>
          <p:nvPr/>
        </p:nvSpPr>
        <p:spPr bwMode="auto">
          <a:xfrm>
            <a:off x="6372225" y="4365625"/>
            <a:ext cx="576263" cy="658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71</a:t>
            </a:r>
          </a:p>
        </p:txBody>
      </p:sp>
      <p:sp>
        <p:nvSpPr>
          <p:cNvPr id="13325" name="WordArt 13"/>
          <p:cNvSpPr>
            <a:spLocks noChangeArrowheads="1" noChangeShapeType="1" noTextEdit="1"/>
          </p:cNvSpPr>
          <p:nvPr/>
        </p:nvSpPr>
        <p:spPr bwMode="auto">
          <a:xfrm>
            <a:off x="6300788" y="3430588"/>
            <a:ext cx="792162" cy="658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12</a:t>
            </a:r>
          </a:p>
        </p:txBody>
      </p:sp>
      <p:sp>
        <p:nvSpPr>
          <p:cNvPr id="13326" name="WordArt 14"/>
          <p:cNvSpPr>
            <a:spLocks noChangeArrowheads="1" noChangeShapeType="1" noTextEdit="1"/>
          </p:cNvSpPr>
          <p:nvPr/>
        </p:nvSpPr>
        <p:spPr bwMode="auto">
          <a:xfrm>
            <a:off x="6300788" y="2493963"/>
            <a:ext cx="792162" cy="658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24</a:t>
            </a:r>
          </a:p>
        </p:txBody>
      </p:sp>
      <p:sp>
        <p:nvSpPr>
          <p:cNvPr id="13327" name="WordArt 15"/>
          <p:cNvSpPr>
            <a:spLocks noChangeArrowheads="1" noChangeShapeType="1" noTextEdit="1"/>
          </p:cNvSpPr>
          <p:nvPr/>
        </p:nvSpPr>
        <p:spPr bwMode="auto">
          <a:xfrm>
            <a:off x="6445250" y="1414463"/>
            <a:ext cx="358775" cy="658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  <p:bldP spid="13318" grpId="0" animBg="1"/>
      <p:bldP spid="13319" grpId="0" animBg="1"/>
      <p:bldP spid="13321" grpId="0" animBg="1"/>
      <p:bldP spid="13322" grpId="0" animBg="1"/>
      <p:bldP spid="13323" grpId="0" animBg="1"/>
      <p:bldP spid="13324" grpId="0" animBg="1"/>
      <p:bldP spid="13325" grpId="0" animBg="1"/>
      <p:bldP spid="13326" grpId="0" animBg="1"/>
      <p:bldP spid="133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Рисунок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8263" y="2420938"/>
            <a:ext cx="2725737" cy="4149725"/>
          </a:xfrm>
          <a:prstGeom prst="rect">
            <a:avLst/>
          </a:prstGeom>
          <a:noFill/>
        </p:spPr>
      </p:pic>
      <p:grpSp>
        <p:nvGrpSpPr>
          <p:cNvPr id="14346" name="Group 10"/>
          <p:cNvGrpSpPr>
            <a:grpSpLocks/>
          </p:cNvGrpSpPr>
          <p:nvPr/>
        </p:nvGrpSpPr>
        <p:grpSpPr bwMode="auto">
          <a:xfrm>
            <a:off x="468313" y="1268413"/>
            <a:ext cx="6553200" cy="914400"/>
            <a:chOff x="476" y="2387"/>
            <a:chExt cx="4128" cy="576"/>
          </a:xfrm>
        </p:grpSpPr>
        <p:sp>
          <p:nvSpPr>
            <p:cNvPr id="14347" name="Rectangle 11"/>
            <p:cNvSpPr>
              <a:spLocks noChangeArrowheads="1"/>
            </p:cNvSpPr>
            <p:nvPr/>
          </p:nvSpPr>
          <p:spPr bwMode="auto">
            <a:xfrm>
              <a:off x="476" y="2387"/>
              <a:ext cx="4128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b="1" i="1">
                <a:latin typeface="Georgia" pitchFamily="18" charset="0"/>
              </a:endParaRPr>
            </a:p>
            <a:p>
              <a:r>
                <a:rPr lang="ru-RU" sz="2400" b="1">
                  <a:latin typeface="Times New Roman" pitchFamily="18" charset="0"/>
                </a:rPr>
                <a:t>0        1        2       3       4        5       6              </a:t>
              </a:r>
              <a:r>
                <a:rPr lang="ru-RU" sz="2400" b="1" i="1">
                  <a:latin typeface="Times New Roman" pitchFamily="18" charset="0"/>
                </a:rPr>
                <a:t>х</a:t>
              </a:r>
              <a:endParaRPr lang="ru-RU" sz="2400" b="1" i="1">
                <a:latin typeface="Georgia" pitchFamily="18" charset="0"/>
              </a:endParaRPr>
            </a:p>
          </p:txBody>
        </p:sp>
        <p:sp>
          <p:nvSpPr>
            <p:cNvPr id="14348" name="Freeform 12"/>
            <p:cNvSpPr>
              <a:spLocks/>
            </p:cNvSpPr>
            <p:nvPr/>
          </p:nvSpPr>
          <p:spPr bwMode="auto">
            <a:xfrm>
              <a:off x="595" y="2659"/>
              <a:ext cx="371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15" y="0"/>
                </a:cxn>
              </a:cxnLst>
              <a:rect l="0" t="0" r="r" b="b"/>
              <a:pathLst>
                <a:path w="3715" h="1">
                  <a:moveTo>
                    <a:pt x="0" y="0"/>
                  </a:moveTo>
                  <a:lnTo>
                    <a:pt x="3715" y="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49" name="Line 13"/>
            <p:cNvSpPr>
              <a:spLocks noChangeShapeType="1"/>
            </p:cNvSpPr>
            <p:nvPr/>
          </p:nvSpPr>
          <p:spPr bwMode="auto">
            <a:xfrm>
              <a:off x="612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50" name="Line 14"/>
            <p:cNvSpPr>
              <a:spLocks noChangeShapeType="1"/>
            </p:cNvSpPr>
            <p:nvPr/>
          </p:nvSpPr>
          <p:spPr bwMode="auto">
            <a:xfrm>
              <a:off x="106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51" name="Line 15"/>
            <p:cNvSpPr>
              <a:spLocks noChangeShapeType="1"/>
            </p:cNvSpPr>
            <p:nvPr/>
          </p:nvSpPr>
          <p:spPr bwMode="auto">
            <a:xfrm>
              <a:off x="1519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52" name="Line 16"/>
            <p:cNvSpPr>
              <a:spLocks noChangeShapeType="1"/>
            </p:cNvSpPr>
            <p:nvPr/>
          </p:nvSpPr>
          <p:spPr bwMode="auto">
            <a:xfrm>
              <a:off x="1973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53" name="Line 17"/>
            <p:cNvSpPr>
              <a:spLocks noChangeShapeType="1"/>
            </p:cNvSpPr>
            <p:nvPr/>
          </p:nvSpPr>
          <p:spPr bwMode="auto">
            <a:xfrm>
              <a:off x="242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54" name="Line 18"/>
            <p:cNvSpPr>
              <a:spLocks noChangeShapeType="1"/>
            </p:cNvSpPr>
            <p:nvPr/>
          </p:nvSpPr>
          <p:spPr bwMode="auto">
            <a:xfrm>
              <a:off x="2880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55" name="Line 19"/>
            <p:cNvSpPr>
              <a:spLocks noChangeShapeType="1"/>
            </p:cNvSpPr>
            <p:nvPr/>
          </p:nvSpPr>
          <p:spPr bwMode="auto">
            <a:xfrm>
              <a:off x="3334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56" name="Line 20"/>
            <p:cNvSpPr>
              <a:spLocks noChangeShapeType="1"/>
            </p:cNvSpPr>
            <p:nvPr/>
          </p:nvSpPr>
          <p:spPr bwMode="auto">
            <a:xfrm>
              <a:off x="3787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357" name="Group 21"/>
          <p:cNvGrpSpPr>
            <a:grpSpLocks/>
          </p:cNvGrpSpPr>
          <p:nvPr/>
        </p:nvGrpSpPr>
        <p:grpSpPr bwMode="auto">
          <a:xfrm>
            <a:off x="3779838" y="1700213"/>
            <a:ext cx="936625" cy="1001712"/>
            <a:chOff x="1156" y="2890"/>
            <a:chExt cx="590" cy="631"/>
          </a:xfrm>
        </p:grpSpPr>
        <p:sp>
          <p:nvSpPr>
            <p:cNvPr id="14358" name="Oval 22"/>
            <p:cNvSpPr>
              <a:spLocks noChangeArrowheads="1"/>
            </p:cNvSpPr>
            <p:nvPr/>
          </p:nvSpPr>
          <p:spPr bwMode="auto">
            <a:xfrm>
              <a:off x="1156" y="2931"/>
              <a:ext cx="590" cy="59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59" name="Line 23"/>
            <p:cNvSpPr>
              <a:spLocks noChangeShapeType="1"/>
            </p:cNvSpPr>
            <p:nvPr/>
          </p:nvSpPr>
          <p:spPr bwMode="auto">
            <a:xfrm>
              <a:off x="1474" y="2931"/>
              <a:ext cx="45" cy="4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60" name="Freeform 24"/>
            <p:cNvSpPr>
              <a:spLocks/>
            </p:cNvSpPr>
            <p:nvPr/>
          </p:nvSpPr>
          <p:spPr bwMode="auto">
            <a:xfrm>
              <a:off x="1469" y="2890"/>
              <a:ext cx="86" cy="28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86" y="0"/>
                </a:cxn>
              </a:cxnLst>
              <a:rect l="0" t="0" r="r" b="b"/>
              <a:pathLst>
                <a:path w="86" h="28">
                  <a:moveTo>
                    <a:pt x="0" y="28"/>
                  </a:moveTo>
                  <a:lnTo>
                    <a:pt x="86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361" name="WordArt 25"/>
          <p:cNvSpPr>
            <a:spLocks noChangeArrowheads="1" noChangeShapeType="1" noTextEdit="1"/>
          </p:cNvSpPr>
          <p:nvPr/>
        </p:nvSpPr>
        <p:spPr bwMode="auto">
          <a:xfrm>
            <a:off x="900113" y="404813"/>
            <a:ext cx="28797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5 + 0 = 5</a:t>
            </a:r>
          </a:p>
        </p:txBody>
      </p:sp>
      <p:sp>
        <p:nvSpPr>
          <p:cNvPr id="14362" name="Text Box 26"/>
          <p:cNvSpPr txBox="1">
            <a:spLocks noChangeArrowheads="1"/>
          </p:cNvSpPr>
          <p:nvPr/>
        </p:nvSpPr>
        <p:spPr bwMode="auto">
          <a:xfrm>
            <a:off x="3995738" y="2708275"/>
            <a:ext cx="565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+0</a:t>
            </a:r>
          </a:p>
        </p:txBody>
      </p:sp>
      <p:sp>
        <p:nvSpPr>
          <p:cNvPr id="14363" name="AutoShape 27"/>
          <p:cNvSpPr>
            <a:spLocks noChangeArrowheads="1"/>
          </p:cNvSpPr>
          <p:nvPr/>
        </p:nvSpPr>
        <p:spPr bwMode="auto">
          <a:xfrm>
            <a:off x="539750" y="4508500"/>
            <a:ext cx="6589713" cy="1728788"/>
          </a:xfrm>
          <a:prstGeom prst="wedgeRoundRectCallout">
            <a:avLst>
              <a:gd name="adj1" fmla="val 57250"/>
              <a:gd name="adj2" fmla="val -92514"/>
              <a:gd name="adj3" fmla="val 16667"/>
            </a:avLst>
          </a:prstGeom>
          <a:solidFill>
            <a:srgbClr val="CCFFFF"/>
          </a:solidFill>
          <a:ln w="9525">
            <a:solidFill>
              <a:srgbClr val="99CC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3200" b="1" i="1">
                <a:solidFill>
                  <a:schemeClr val="accent2"/>
                </a:solidFill>
                <a:latin typeface="Georgia" pitchFamily="18" charset="0"/>
              </a:rPr>
              <a:t>Если прибавить к числу </a:t>
            </a:r>
            <a:r>
              <a:rPr lang="ru-RU" sz="3200" b="1" i="1">
                <a:solidFill>
                  <a:srgbClr val="FF0000"/>
                </a:solidFill>
                <a:latin typeface="Georgia" pitchFamily="18" charset="0"/>
              </a:rPr>
              <a:t>нуль</a:t>
            </a:r>
            <a:r>
              <a:rPr lang="ru-RU" sz="3200" b="1" i="1">
                <a:solidFill>
                  <a:schemeClr val="accent2"/>
                </a:solidFill>
                <a:latin typeface="Georgia" pitchFamily="18" charset="0"/>
              </a:rPr>
              <a:t>, то получится данное число.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1" grpId="0" animBg="1"/>
      <p:bldP spid="14362" grpId="0"/>
      <p:bldP spid="1436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dd36efffaa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600"/>
            <a:ext cx="2428875" cy="3960813"/>
          </a:xfrm>
          <a:prstGeom prst="rect">
            <a:avLst/>
          </a:prstGeom>
          <a:noFill/>
        </p:spPr>
      </p:pic>
      <p:sp>
        <p:nvSpPr>
          <p:cNvPr id="15365" name="AutoShape 5"/>
          <p:cNvSpPr>
            <a:spLocks noChangeArrowheads="1"/>
          </p:cNvSpPr>
          <p:nvPr/>
        </p:nvSpPr>
        <p:spPr bwMode="auto">
          <a:xfrm>
            <a:off x="250825" y="188913"/>
            <a:ext cx="6265863" cy="576262"/>
          </a:xfrm>
          <a:prstGeom prst="wedgeRoundRectCallout">
            <a:avLst>
              <a:gd name="adj1" fmla="val -43083"/>
              <a:gd name="adj2" fmla="val 333194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>
                <a:solidFill>
                  <a:srgbClr val="993300"/>
                </a:solidFill>
                <a:latin typeface="Georgia" pitchFamily="18" charset="0"/>
              </a:rPr>
              <a:t>Вычисли удобным способом: </a:t>
            </a:r>
          </a:p>
        </p:txBody>
      </p:sp>
      <p:sp>
        <p:nvSpPr>
          <p:cNvPr id="15366" name="WordArt 6"/>
          <p:cNvSpPr>
            <a:spLocks noChangeArrowheads="1" noChangeShapeType="1" noTextEdit="1"/>
          </p:cNvSpPr>
          <p:nvPr/>
        </p:nvSpPr>
        <p:spPr bwMode="auto">
          <a:xfrm>
            <a:off x="2627313" y="1484313"/>
            <a:ext cx="57594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37 + 48 + 23 + 12 = </a:t>
            </a:r>
          </a:p>
        </p:txBody>
      </p:sp>
      <p:sp>
        <p:nvSpPr>
          <p:cNvPr id="15368" name="AutoShape 8"/>
          <p:cNvSpPr>
            <a:spLocks noChangeArrowheads="1"/>
          </p:cNvSpPr>
          <p:nvPr/>
        </p:nvSpPr>
        <p:spPr bwMode="auto">
          <a:xfrm>
            <a:off x="2700338" y="2205038"/>
            <a:ext cx="3816350" cy="517525"/>
          </a:xfrm>
          <a:prstGeom prst="curvedUpArrow">
            <a:avLst>
              <a:gd name="adj1" fmla="val 147485"/>
              <a:gd name="adj2" fmla="val 294969"/>
              <a:gd name="adj3" fmla="val 33333"/>
            </a:avLst>
          </a:prstGeom>
          <a:solidFill>
            <a:srgbClr val="FF99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69" name="WordArt 9"/>
          <p:cNvSpPr>
            <a:spLocks noChangeArrowheads="1" noChangeShapeType="1" noTextEdit="1"/>
          </p:cNvSpPr>
          <p:nvPr/>
        </p:nvSpPr>
        <p:spPr bwMode="auto">
          <a:xfrm>
            <a:off x="2268538" y="3068638"/>
            <a:ext cx="28797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 (37 + 23)</a:t>
            </a:r>
          </a:p>
        </p:txBody>
      </p:sp>
      <p:sp>
        <p:nvSpPr>
          <p:cNvPr id="15370" name="AutoShape 10"/>
          <p:cNvSpPr>
            <a:spLocks noChangeArrowheads="1"/>
          </p:cNvSpPr>
          <p:nvPr/>
        </p:nvSpPr>
        <p:spPr bwMode="auto">
          <a:xfrm>
            <a:off x="4067175" y="2205038"/>
            <a:ext cx="3816350" cy="517525"/>
          </a:xfrm>
          <a:prstGeom prst="curvedUpArrow">
            <a:avLst>
              <a:gd name="adj1" fmla="val 147485"/>
              <a:gd name="adj2" fmla="val 294969"/>
              <a:gd name="adj3" fmla="val 33333"/>
            </a:avLst>
          </a:prstGeom>
          <a:solidFill>
            <a:srgbClr val="FF99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71" name="WordArt 11"/>
          <p:cNvSpPr>
            <a:spLocks noChangeArrowheads="1" noChangeShapeType="1" noTextEdit="1"/>
          </p:cNvSpPr>
          <p:nvPr/>
        </p:nvSpPr>
        <p:spPr bwMode="auto">
          <a:xfrm>
            <a:off x="5292725" y="3068638"/>
            <a:ext cx="36734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+ (48 + 12) =</a:t>
            </a:r>
          </a:p>
        </p:txBody>
      </p:sp>
      <p:sp>
        <p:nvSpPr>
          <p:cNvPr id="15372" name="WordArt 12"/>
          <p:cNvSpPr>
            <a:spLocks noChangeArrowheads="1" noChangeShapeType="1" noTextEdit="1"/>
          </p:cNvSpPr>
          <p:nvPr/>
        </p:nvSpPr>
        <p:spPr bwMode="auto">
          <a:xfrm>
            <a:off x="3708400" y="4076700"/>
            <a:ext cx="28797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 60 + </a:t>
            </a:r>
            <a:r>
              <a:rPr lang="ru-RU" sz="3600" b="1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60=</a:t>
            </a:r>
            <a:endParaRPr lang="ru-RU" sz="3600" b="1" i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5373" name="AutoShape 13"/>
          <p:cNvSpPr>
            <a:spLocks noChangeArrowheads="1"/>
          </p:cNvSpPr>
          <p:nvPr/>
        </p:nvSpPr>
        <p:spPr bwMode="auto">
          <a:xfrm>
            <a:off x="6732240" y="3716338"/>
            <a:ext cx="2088232" cy="1368152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6000" b="1" i="1" dirty="0">
                <a:solidFill>
                  <a:srgbClr val="FF0000"/>
                </a:solidFill>
                <a:latin typeface="Times New Roman" pitchFamily="18" charset="0"/>
              </a:rPr>
              <a:t>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6" grpId="0" animBg="1"/>
      <p:bldP spid="15368" grpId="0" animBg="1"/>
      <p:bldP spid="15368" grpId="1" animBg="1"/>
      <p:bldP spid="15369" grpId="0" animBg="1"/>
      <p:bldP spid="15370" grpId="0" animBg="1"/>
      <p:bldP spid="15370" grpId="1" animBg="1"/>
      <p:bldP spid="15371" grpId="0" animBg="1"/>
      <p:bldP spid="15372" grpId="0" animBg="1"/>
      <p:bldP spid="1537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Рисунок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8263" y="1916113"/>
            <a:ext cx="2725737" cy="4149725"/>
          </a:xfrm>
          <a:prstGeom prst="rect">
            <a:avLst/>
          </a:prstGeom>
          <a:noFill/>
        </p:spPr>
      </p:pic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3492500" y="260350"/>
            <a:ext cx="4824413" cy="1008063"/>
          </a:xfrm>
          <a:prstGeom prst="wedgeRoundRectCallout">
            <a:avLst>
              <a:gd name="adj1" fmla="val 36574"/>
              <a:gd name="adj2" fmla="val 218505"/>
              <a:gd name="adj3" fmla="val 16667"/>
            </a:avLst>
          </a:prstGeom>
          <a:solidFill>
            <a:srgbClr val="CCFFFF"/>
          </a:solidFill>
          <a:ln w="9525">
            <a:solidFill>
              <a:srgbClr val="99CC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 i="1">
                <a:solidFill>
                  <a:schemeClr val="accent2"/>
                </a:solidFill>
                <a:latin typeface="Georgia" pitchFamily="18" charset="0"/>
              </a:rPr>
              <a:t>А теперь, вычисли самостоятельно:</a:t>
            </a:r>
          </a:p>
        </p:txBody>
      </p:sp>
      <p:sp>
        <p:nvSpPr>
          <p:cNvPr id="17414" name="WordArt 6"/>
          <p:cNvSpPr>
            <a:spLocks noChangeArrowheads="1" noChangeShapeType="1" noTextEdit="1"/>
          </p:cNvSpPr>
          <p:nvPr/>
        </p:nvSpPr>
        <p:spPr bwMode="auto">
          <a:xfrm>
            <a:off x="323850" y="1989138"/>
            <a:ext cx="57594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15 + 42 + 28 + 25 = </a:t>
            </a:r>
          </a:p>
        </p:txBody>
      </p:sp>
      <p:sp>
        <p:nvSpPr>
          <p:cNvPr id="17415" name="WordArt 7"/>
          <p:cNvSpPr>
            <a:spLocks noChangeArrowheads="1" noChangeShapeType="1" noTextEdit="1"/>
          </p:cNvSpPr>
          <p:nvPr/>
        </p:nvSpPr>
        <p:spPr bwMode="auto">
          <a:xfrm>
            <a:off x="323850" y="2997200"/>
            <a:ext cx="5327650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296 + (122 + 204) = </a:t>
            </a:r>
          </a:p>
        </p:txBody>
      </p:sp>
      <p:sp>
        <p:nvSpPr>
          <p:cNvPr id="1741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380288" y="6165850"/>
            <a:ext cx="1512887" cy="504825"/>
          </a:xfrm>
          <a:prstGeom prst="actionButtonBlank">
            <a:avLst/>
          </a:prstGeom>
          <a:gradFill rotWithShape="1">
            <a:gsLst>
              <a:gs pos="0">
                <a:srgbClr val="333399"/>
              </a:gs>
              <a:gs pos="50000">
                <a:schemeClr val="bg1"/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latin typeface="Georgia" pitchFamily="18" charset="0"/>
              </a:rPr>
              <a:t>Проверка</a:t>
            </a:r>
          </a:p>
        </p:txBody>
      </p:sp>
      <p:sp>
        <p:nvSpPr>
          <p:cNvPr id="17417" name="AutoShape 9"/>
          <p:cNvSpPr>
            <a:spLocks noChangeArrowheads="1"/>
          </p:cNvSpPr>
          <p:nvPr/>
        </p:nvSpPr>
        <p:spPr bwMode="auto">
          <a:xfrm>
            <a:off x="5580063" y="1628775"/>
            <a:ext cx="2232025" cy="1346200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 i="1">
                <a:solidFill>
                  <a:srgbClr val="FF0000"/>
                </a:solidFill>
                <a:latin typeface="Times New Roman" pitchFamily="18" charset="0"/>
              </a:rPr>
              <a:t>110</a:t>
            </a:r>
          </a:p>
        </p:txBody>
      </p:sp>
      <p:sp>
        <p:nvSpPr>
          <p:cNvPr id="17418" name="WordArt 10"/>
          <p:cNvSpPr>
            <a:spLocks noChangeArrowheads="1" noChangeShapeType="1" noTextEdit="1"/>
          </p:cNvSpPr>
          <p:nvPr/>
        </p:nvSpPr>
        <p:spPr bwMode="auto">
          <a:xfrm>
            <a:off x="323850" y="4076700"/>
            <a:ext cx="5327650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 296 + 122 + 204 = </a:t>
            </a:r>
          </a:p>
        </p:txBody>
      </p:sp>
      <p:sp>
        <p:nvSpPr>
          <p:cNvPr id="17419" name="WordArt 11"/>
          <p:cNvSpPr>
            <a:spLocks noChangeArrowheads="1" noChangeShapeType="1" noTextEdit="1"/>
          </p:cNvSpPr>
          <p:nvPr/>
        </p:nvSpPr>
        <p:spPr bwMode="auto">
          <a:xfrm>
            <a:off x="323850" y="4868863"/>
            <a:ext cx="53276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=(296 + 204) + 122 = </a:t>
            </a:r>
          </a:p>
        </p:txBody>
      </p:sp>
      <p:sp>
        <p:nvSpPr>
          <p:cNvPr id="17420" name="WordArt 12"/>
          <p:cNvSpPr>
            <a:spLocks noChangeArrowheads="1" noChangeShapeType="1" noTextEdit="1"/>
          </p:cNvSpPr>
          <p:nvPr/>
        </p:nvSpPr>
        <p:spPr bwMode="auto">
          <a:xfrm>
            <a:off x="250825" y="5734050"/>
            <a:ext cx="3744913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 500 + 122 = </a:t>
            </a:r>
          </a:p>
        </p:txBody>
      </p:sp>
      <p:sp>
        <p:nvSpPr>
          <p:cNvPr id="17421" name="AutoShape 13"/>
          <p:cNvSpPr>
            <a:spLocks noChangeArrowheads="1"/>
          </p:cNvSpPr>
          <p:nvPr/>
        </p:nvSpPr>
        <p:spPr bwMode="auto">
          <a:xfrm>
            <a:off x="3851275" y="5300663"/>
            <a:ext cx="2232025" cy="1346200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 i="1">
                <a:solidFill>
                  <a:srgbClr val="FF0000"/>
                </a:solidFill>
                <a:latin typeface="Times New Roman" pitchFamily="18" charset="0"/>
              </a:rPr>
              <a:t>622</a:t>
            </a:r>
          </a:p>
        </p:txBody>
      </p:sp>
      <p:sp>
        <p:nvSpPr>
          <p:cNvPr id="17422" name="AutoShape 14"/>
          <p:cNvSpPr>
            <a:spLocks noChangeArrowheads="1"/>
          </p:cNvSpPr>
          <p:nvPr/>
        </p:nvSpPr>
        <p:spPr bwMode="auto">
          <a:xfrm>
            <a:off x="5364163" y="2636838"/>
            <a:ext cx="2232025" cy="1346200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 i="1">
                <a:solidFill>
                  <a:srgbClr val="FF0000"/>
                </a:solidFill>
                <a:latin typeface="Times New Roman" pitchFamily="18" charset="0"/>
              </a:rPr>
              <a:t>622</a:t>
            </a:r>
          </a:p>
        </p:txBody>
      </p:sp>
    </p:spTree>
    <p:extLst>
      <p:ext uri="{BB962C8B-B14F-4D97-AF65-F5344CB8AC3E}">
        <p14:creationId xmlns:p14="http://schemas.microsoft.com/office/powerpoint/2010/main" val="43087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74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6"/>
                  </p:tgtEl>
                </p:cond>
              </p:nextCondLst>
            </p:seq>
          </p:childTnLst>
        </p:cTn>
      </p:par>
    </p:tnLst>
    <p:bldLst>
      <p:bldP spid="17413" grpId="0" animBg="1"/>
      <p:bldP spid="17414" grpId="0" animBg="1"/>
      <p:bldP spid="17415" grpId="0" animBg="1"/>
      <p:bldP spid="17417" grpId="0" animBg="1"/>
      <p:bldP spid="17418" grpId="0" animBg="1"/>
      <p:bldP spid="17419" grpId="0" animBg="1"/>
      <p:bldP spid="17420" grpId="0" animBg="1"/>
      <p:bldP spid="17421" grpId="0" animBg="1"/>
      <p:bldP spid="174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0.liveinternet.ru/images/attach/c/7/96/143/96143364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08920"/>
            <a:ext cx="8496944" cy="3920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40098" y="188640"/>
            <a:ext cx="5463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ПОЗДРАВЛЯЮ!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926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dd36efffaa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36838"/>
            <a:ext cx="2428875" cy="3960812"/>
          </a:xfrm>
          <a:prstGeom prst="rect">
            <a:avLst/>
          </a:prstGeom>
          <a:noFill/>
        </p:spPr>
      </p:pic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0" y="981075"/>
            <a:ext cx="5616575" cy="1223963"/>
          </a:xfrm>
          <a:prstGeom prst="wedgeRoundRectCallout">
            <a:avLst>
              <a:gd name="adj1" fmla="val -39032"/>
              <a:gd name="adj2" fmla="val 100194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>
                <a:solidFill>
                  <a:srgbClr val="993300"/>
                </a:solidFill>
                <a:latin typeface="Georgia" pitchFamily="18" charset="0"/>
              </a:rPr>
              <a:t>Расставь в кружках девять цифр, чтобы сумма их на каждой стороне была 20.</a:t>
            </a:r>
          </a:p>
        </p:txBody>
      </p:sp>
      <p:sp>
        <p:nvSpPr>
          <p:cNvPr id="23559" name="AutoShape 7"/>
          <p:cNvSpPr>
            <a:spLocks noChangeArrowheads="1"/>
          </p:cNvSpPr>
          <p:nvPr/>
        </p:nvSpPr>
        <p:spPr bwMode="auto">
          <a:xfrm>
            <a:off x="3419475" y="1700213"/>
            <a:ext cx="5257800" cy="4546600"/>
          </a:xfrm>
          <a:prstGeom prst="triangle">
            <a:avLst>
              <a:gd name="adj" fmla="val 50000"/>
            </a:avLst>
          </a:prstGeom>
          <a:solidFill>
            <a:schemeClr val="accent1">
              <a:alpha val="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0" name="Oval 8"/>
          <p:cNvSpPr>
            <a:spLocks noChangeArrowheads="1"/>
          </p:cNvSpPr>
          <p:nvPr/>
        </p:nvSpPr>
        <p:spPr bwMode="auto">
          <a:xfrm>
            <a:off x="5508625" y="1125538"/>
            <a:ext cx="1081088" cy="1058862"/>
          </a:xfrm>
          <a:prstGeom prst="ellipse">
            <a:avLst/>
          </a:prstGeom>
          <a:gradFill rotWithShape="1">
            <a:gsLst>
              <a:gs pos="0">
                <a:srgbClr val="FF9900">
                  <a:gamma/>
                  <a:tint val="0"/>
                  <a:invGamma/>
                </a:srgbClr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1" name="Oval 9"/>
          <p:cNvSpPr>
            <a:spLocks noChangeArrowheads="1"/>
          </p:cNvSpPr>
          <p:nvPr/>
        </p:nvSpPr>
        <p:spPr bwMode="auto">
          <a:xfrm>
            <a:off x="3779838" y="4076700"/>
            <a:ext cx="1081087" cy="1058863"/>
          </a:xfrm>
          <a:prstGeom prst="ellipse">
            <a:avLst/>
          </a:prstGeom>
          <a:gradFill rotWithShape="1">
            <a:gsLst>
              <a:gs pos="0">
                <a:srgbClr val="FF9900">
                  <a:gamma/>
                  <a:tint val="0"/>
                  <a:invGamma/>
                </a:srgbClr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2" name="Oval 10"/>
          <p:cNvSpPr>
            <a:spLocks noChangeArrowheads="1"/>
          </p:cNvSpPr>
          <p:nvPr/>
        </p:nvSpPr>
        <p:spPr bwMode="auto">
          <a:xfrm>
            <a:off x="2916238" y="5589588"/>
            <a:ext cx="1081087" cy="1058862"/>
          </a:xfrm>
          <a:prstGeom prst="ellipse">
            <a:avLst/>
          </a:prstGeom>
          <a:gradFill rotWithShape="1">
            <a:gsLst>
              <a:gs pos="0">
                <a:srgbClr val="FF9900">
                  <a:gamma/>
                  <a:tint val="0"/>
                  <a:invGamma/>
                </a:srgbClr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3" name="Oval 11"/>
          <p:cNvSpPr>
            <a:spLocks noChangeArrowheads="1"/>
          </p:cNvSpPr>
          <p:nvPr/>
        </p:nvSpPr>
        <p:spPr bwMode="auto">
          <a:xfrm>
            <a:off x="8062913" y="5589588"/>
            <a:ext cx="1081087" cy="1058862"/>
          </a:xfrm>
          <a:prstGeom prst="ellipse">
            <a:avLst/>
          </a:prstGeom>
          <a:gradFill rotWithShape="1">
            <a:gsLst>
              <a:gs pos="0">
                <a:srgbClr val="FF9900">
                  <a:gamma/>
                  <a:tint val="0"/>
                  <a:invGamma/>
                </a:srgbClr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4" name="Oval 12"/>
          <p:cNvSpPr>
            <a:spLocks noChangeArrowheads="1"/>
          </p:cNvSpPr>
          <p:nvPr/>
        </p:nvSpPr>
        <p:spPr bwMode="auto">
          <a:xfrm>
            <a:off x="6300788" y="5589588"/>
            <a:ext cx="1081087" cy="1058862"/>
          </a:xfrm>
          <a:prstGeom prst="ellipse">
            <a:avLst/>
          </a:prstGeom>
          <a:gradFill rotWithShape="1">
            <a:gsLst>
              <a:gs pos="0">
                <a:srgbClr val="FF9900">
                  <a:gamma/>
                  <a:tint val="0"/>
                  <a:invGamma/>
                </a:srgbClr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5" name="Oval 13"/>
          <p:cNvSpPr>
            <a:spLocks noChangeArrowheads="1"/>
          </p:cNvSpPr>
          <p:nvPr/>
        </p:nvSpPr>
        <p:spPr bwMode="auto">
          <a:xfrm>
            <a:off x="4572000" y="5589588"/>
            <a:ext cx="1081088" cy="1058862"/>
          </a:xfrm>
          <a:prstGeom prst="ellipse">
            <a:avLst/>
          </a:prstGeom>
          <a:gradFill rotWithShape="1">
            <a:gsLst>
              <a:gs pos="0">
                <a:srgbClr val="FF9900">
                  <a:gamma/>
                  <a:tint val="0"/>
                  <a:invGamma/>
                </a:srgbClr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6" name="Oval 14"/>
          <p:cNvSpPr>
            <a:spLocks noChangeArrowheads="1"/>
          </p:cNvSpPr>
          <p:nvPr/>
        </p:nvSpPr>
        <p:spPr bwMode="auto">
          <a:xfrm>
            <a:off x="4716463" y="2565400"/>
            <a:ext cx="1081087" cy="1058863"/>
          </a:xfrm>
          <a:prstGeom prst="ellipse">
            <a:avLst/>
          </a:prstGeom>
          <a:gradFill rotWithShape="1">
            <a:gsLst>
              <a:gs pos="0">
                <a:srgbClr val="FF9900">
                  <a:gamma/>
                  <a:tint val="0"/>
                  <a:invGamma/>
                </a:srgbClr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7" name="Oval 15"/>
          <p:cNvSpPr>
            <a:spLocks noChangeArrowheads="1"/>
          </p:cNvSpPr>
          <p:nvPr/>
        </p:nvSpPr>
        <p:spPr bwMode="auto">
          <a:xfrm>
            <a:off x="6300788" y="2565400"/>
            <a:ext cx="1081087" cy="1058863"/>
          </a:xfrm>
          <a:prstGeom prst="ellipse">
            <a:avLst/>
          </a:prstGeom>
          <a:gradFill rotWithShape="1">
            <a:gsLst>
              <a:gs pos="0">
                <a:srgbClr val="FF9900">
                  <a:gamma/>
                  <a:tint val="0"/>
                  <a:invGamma/>
                </a:srgbClr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8" name="Oval 16"/>
          <p:cNvSpPr>
            <a:spLocks noChangeArrowheads="1"/>
          </p:cNvSpPr>
          <p:nvPr/>
        </p:nvSpPr>
        <p:spPr bwMode="auto">
          <a:xfrm>
            <a:off x="7164388" y="4149725"/>
            <a:ext cx="1081087" cy="1058863"/>
          </a:xfrm>
          <a:prstGeom prst="ellipse">
            <a:avLst/>
          </a:prstGeom>
          <a:gradFill rotWithShape="1">
            <a:gsLst>
              <a:gs pos="0">
                <a:srgbClr val="FF9900">
                  <a:gamma/>
                  <a:tint val="0"/>
                  <a:invGamma/>
                </a:srgbClr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71" name="AutoShape 19">
            <a:hlinkClick r:id="rId4" action="ppaction://hlinkfile" highlightClick="1"/>
          </p:cNvPr>
          <p:cNvSpPr>
            <a:spLocks noChangeArrowheads="1"/>
          </p:cNvSpPr>
          <p:nvPr/>
        </p:nvSpPr>
        <p:spPr bwMode="auto">
          <a:xfrm>
            <a:off x="7380288" y="260350"/>
            <a:ext cx="1512887" cy="504825"/>
          </a:xfrm>
          <a:prstGeom prst="actionButtonBlank">
            <a:avLst/>
          </a:prstGeom>
          <a:gradFill rotWithShape="1">
            <a:gsLst>
              <a:gs pos="0">
                <a:srgbClr val="FF6600"/>
              </a:gs>
              <a:gs pos="50000">
                <a:srgbClr val="FF6600">
                  <a:gamma/>
                  <a:tint val="0"/>
                  <a:invGamma/>
                </a:srgbClr>
              </a:gs>
              <a:gs pos="100000">
                <a:srgbClr val="FF66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latin typeface="Georgia" pitchFamily="18" charset="0"/>
              </a:rPr>
              <a:t>Печать</a:t>
            </a:r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447675" y="36513"/>
            <a:ext cx="6070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chemeClr val="accent2"/>
                </a:solidFill>
                <a:latin typeface="Georgia" pitchFamily="18" charset="0"/>
              </a:rPr>
              <a:t>Дополнительное задание.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animBg="1"/>
      <p:bldP spid="23559" grpId="0" animBg="1"/>
      <p:bldP spid="23560" grpId="0" animBg="1"/>
      <p:bldP spid="23561" grpId="0" animBg="1"/>
      <p:bldP spid="23562" grpId="0" animBg="1"/>
      <p:bldP spid="23563" grpId="0" animBg="1"/>
      <p:bldP spid="23564" grpId="0" animBg="1"/>
      <p:bldP spid="23565" grpId="0" animBg="1"/>
      <p:bldP spid="23566" grpId="0" animBg="1"/>
      <p:bldP spid="23567" grpId="0" animBg="1"/>
      <p:bldP spid="2356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Карл Фридрих Гаусс</a:t>
            </a:r>
            <a:endParaRPr lang="ru-RU" dirty="0"/>
          </a:p>
        </p:txBody>
      </p:sp>
      <p:pic>
        <p:nvPicPr>
          <p:cNvPr id="2050" name="Picture 2" descr="C:\Users\Гульфия\Desktop\Sp21WIeIWV8XHV2lctENPw-wid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230" y="1600200"/>
            <a:ext cx="724154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601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dd36efffaa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36838"/>
            <a:ext cx="2428875" cy="3960812"/>
          </a:xfrm>
          <a:prstGeom prst="rect">
            <a:avLst/>
          </a:prstGeom>
          <a:noFill/>
        </p:spPr>
      </p:pic>
      <p:pic>
        <p:nvPicPr>
          <p:cNvPr id="2053" name="Picture 5" descr="Рисунок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8263" y="2420938"/>
            <a:ext cx="2725737" cy="4149725"/>
          </a:xfrm>
          <a:prstGeom prst="rect">
            <a:avLst/>
          </a:prstGeom>
          <a:noFill/>
        </p:spPr>
      </p:pic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468313" y="476250"/>
            <a:ext cx="8020050" cy="2089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Сложение</a:t>
            </a:r>
          </a:p>
          <a:p>
            <a:pPr algn="ctr"/>
            <a:r>
              <a:rPr lang="ru-RU" sz="3600" b="1" kern="10" dirty="0">
                <a:ln w="19050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натуральных чисел</a:t>
            </a:r>
          </a:p>
          <a:p>
            <a:pPr algn="ctr"/>
            <a:r>
              <a:rPr lang="ru-RU" sz="3600" b="1" kern="10" dirty="0">
                <a:ln w="19050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и его </a:t>
            </a:r>
            <a:r>
              <a:rPr lang="ru-RU" sz="3600" b="1" kern="10" dirty="0" smtClean="0">
                <a:ln w="19050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свойства</a:t>
            </a:r>
            <a:endParaRPr lang="ru-RU" sz="3600" b="1" kern="10" dirty="0">
              <a:ln w="19050">
                <a:solidFill>
                  <a:srgbClr val="FF9900"/>
                </a:solidFill>
                <a:round/>
                <a:headEnd/>
                <a:tailEnd/>
              </a:ln>
              <a:solidFill>
                <a:srgbClr val="80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Рисунок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8263" y="2420938"/>
            <a:ext cx="2725737" cy="4149725"/>
          </a:xfrm>
          <a:prstGeom prst="rect">
            <a:avLst/>
          </a:prstGeom>
          <a:noFill/>
        </p:spPr>
      </p:pic>
      <p:sp>
        <p:nvSpPr>
          <p:cNvPr id="7173" name="AutoShape 5"/>
          <p:cNvSpPr>
            <a:spLocks noChangeArrowheads="1"/>
          </p:cNvSpPr>
          <p:nvPr/>
        </p:nvSpPr>
        <p:spPr bwMode="auto">
          <a:xfrm>
            <a:off x="179388" y="5734050"/>
            <a:ext cx="6913562" cy="936625"/>
          </a:xfrm>
          <a:prstGeom prst="wedgeRoundRectCallout">
            <a:avLst>
              <a:gd name="adj1" fmla="val 59782"/>
              <a:gd name="adj2" fmla="val -247625"/>
              <a:gd name="adj3" fmla="val 16667"/>
            </a:avLst>
          </a:prstGeom>
          <a:solidFill>
            <a:srgbClr val="CCFFFF"/>
          </a:solidFill>
          <a:ln w="9525">
            <a:solidFill>
              <a:srgbClr val="99CC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>
                <a:solidFill>
                  <a:schemeClr val="accent2"/>
                </a:solidFill>
                <a:latin typeface="Georgia" pitchFamily="18" charset="0"/>
              </a:rPr>
              <a:t>Сложение чисел можно изобразить на координатном луче.</a:t>
            </a:r>
          </a:p>
        </p:txBody>
      </p:sp>
      <p:grpSp>
        <p:nvGrpSpPr>
          <p:cNvPr id="7174" name="Group 6"/>
          <p:cNvGrpSpPr>
            <a:grpSpLocks/>
          </p:cNvGrpSpPr>
          <p:nvPr/>
        </p:nvGrpSpPr>
        <p:grpSpPr bwMode="auto">
          <a:xfrm>
            <a:off x="395288" y="620713"/>
            <a:ext cx="6553200" cy="914400"/>
            <a:chOff x="476" y="2387"/>
            <a:chExt cx="4128" cy="576"/>
          </a:xfrm>
        </p:grpSpPr>
        <p:sp>
          <p:nvSpPr>
            <p:cNvPr id="7175" name="Rectangle 7"/>
            <p:cNvSpPr>
              <a:spLocks noChangeArrowheads="1"/>
            </p:cNvSpPr>
            <p:nvPr/>
          </p:nvSpPr>
          <p:spPr bwMode="auto">
            <a:xfrm>
              <a:off x="476" y="2387"/>
              <a:ext cx="4128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b="1" i="1" dirty="0">
                <a:latin typeface="Georgia" pitchFamily="18" charset="0"/>
              </a:endParaRPr>
            </a:p>
            <a:p>
              <a:r>
                <a:rPr lang="ru-RU" sz="2400" b="1" dirty="0">
                  <a:latin typeface="Times New Roman" pitchFamily="18" charset="0"/>
                </a:rPr>
                <a:t>0        1        2       3       4        5       6              </a:t>
              </a:r>
              <a:r>
                <a:rPr lang="ru-RU" sz="2400" b="1" i="1" dirty="0">
                  <a:latin typeface="Times New Roman" pitchFamily="18" charset="0"/>
                </a:rPr>
                <a:t>х</a:t>
              </a:r>
              <a:endParaRPr lang="ru-RU" sz="2400" b="1" i="1" dirty="0">
                <a:latin typeface="Georgia" pitchFamily="18" charset="0"/>
              </a:endParaRPr>
            </a:p>
          </p:txBody>
        </p:sp>
        <p:sp>
          <p:nvSpPr>
            <p:cNvPr id="7176" name="Freeform 8"/>
            <p:cNvSpPr>
              <a:spLocks/>
            </p:cNvSpPr>
            <p:nvPr/>
          </p:nvSpPr>
          <p:spPr bwMode="auto">
            <a:xfrm>
              <a:off x="595" y="2659"/>
              <a:ext cx="371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15" y="0"/>
                </a:cxn>
              </a:cxnLst>
              <a:rect l="0" t="0" r="r" b="b"/>
              <a:pathLst>
                <a:path w="3715" h="1">
                  <a:moveTo>
                    <a:pt x="0" y="0"/>
                  </a:moveTo>
                  <a:lnTo>
                    <a:pt x="3715" y="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77" name="Line 9"/>
            <p:cNvSpPr>
              <a:spLocks noChangeShapeType="1"/>
            </p:cNvSpPr>
            <p:nvPr/>
          </p:nvSpPr>
          <p:spPr bwMode="auto">
            <a:xfrm>
              <a:off x="612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78" name="Line 10"/>
            <p:cNvSpPr>
              <a:spLocks noChangeShapeType="1"/>
            </p:cNvSpPr>
            <p:nvPr/>
          </p:nvSpPr>
          <p:spPr bwMode="auto">
            <a:xfrm>
              <a:off x="106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79" name="Line 11"/>
            <p:cNvSpPr>
              <a:spLocks noChangeShapeType="1"/>
            </p:cNvSpPr>
            <p:nvPr/>
          </p:nvSpPr>
          <p:spPr bwMode="auto">
            <a:xfrm>
              <a:off x="1519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80" name="Line 12"/>
            <p:cNvSpPr>
              <a:spLocks noChangeShapeType="1"/>
            </p:cNvSpPr>
            <p:nvPr/>
          </p:nvSpPr>
          <p:spPr bwMode="auto">
            <a:xfrm>
              <a:off x="1973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81" name="Line 13"/>
            <p:cNvSpPr>
              <a:spLocks noChangeShapeType="1"/>
            </p:cNvSpPr>
            <p:nvPr/>
          </p:nvSpPr>
          <p:spPr bwMode="auto">
            <a:xfrm>
              <a:off x="242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82" name="Line 14"/>
            <p:cNvSpPr>
              <a:spLocks noChangeShapeType="1"/>
            </p:cNvSpPr>
            <p:nvPr/>
          </p:nvSpPr>
          <p:spPr bwMode="auto">
            <a:xfrm>
              <a:off x="2880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83" name="Line 15"/>
            <p:cNvSpPr>
              <a:spLocks noChangeShapeType="1"/>
            </p:cNvSpPr>
            <p:nvPr/>
          </p:nvSpPr>
          <p:spPr bwMode="auto">
            <a:xfrm>
              <a:off x="3334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84" name="Line 16"/>
            <p:cNvSpPr>
              <a:spLocks noChangeShapeType="1"/>
            </p:cNvSpPr>
            <p:nvPr/>
          </p:nvSpPr>
          <p:spPr bwMode="auto">
            <a:xfrm>
              <a:off x="3787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185" name="Freeform 17"/>
          <p:cNvSpPr>
            <a:spLocks/>
          </p:cNvSpPr>
          <p:nvPr/>
        </p:nvSpPr>
        <p:spPr bwMode="auto">
          <a:xfrm>
            <a:off x="1331913" y="549275"/>
            <a:ext cx="2133600" cy="395288"/>
          </a:xfrm>
          <a:custGeom>
            <a:avLst/>
            <a:gdLst/>
            <a:ahLst/>
            <a:cxnLst>
              <a:cxn ang="0">
                <a:pos x="1344" y="249"/>
              </a:cxn>
              <a:cxn ang="0">
                <a:pos x="1051" y="75"/>
              </a:cxn>
              <a:cxn ang="0">
                <a:pos x="667" y="2"/>
              </a:cxn>
              <a:cxn ang="0">
                <a:pos x="311" y="66"/>
              </a:cxn>
              <a:cxn ang="0">
                <a:pos x="0" y="240"/>
              </a:cxn>
            </a:cxnLst>
            <a:rect l="0" t="0" r="r" b="b"/>
            <a:pathLst>
              <a:path w="1344" h="249">
                <a:moveTo>
                  <a:pt x="1344" y="249"/>
                </a:moveTo>
                <a:cubicBezTo>
                  <a:pt x="1295" y="222"/>
                  <a:pt x="1164" y="116"/>
                  <a:pt x="1051" y="75"/>
                </a:cubicBezTo>
                <a:cubicBezTo>
                  <a:pt x="938" y="34"/>
                  <a:pt x="790" y="4"/>
                  <a:pt x="667" y="2"/>
                </a:cubicBezTo>
                <a:cubicBezTo>
                  <a:pt x="544" y="0"/>
                  <a:pt x="422" y="26"/>
                  <a:pt x="311" y="66"/>
                </a:cubicBezTo>
                <a:cubicBezTo>
                  <a:pt x="200" y="106"/>
                  <a:pt x="65" y="204"/>
                  <a:pt x="0" y="240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 type="stealth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2124075" y="0"/>
            <a:ext cx="565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+3</a:t>
            </a:r>
          </a:p>
        </p:txBody>
      </p:sp>
      <p:sp>
        <p:nvSpPr>
          <p:cNvPr id="7187" name="WordArt 19"/>
          <p:cNvSpPr>
            <a:spLocks noChangeArrowheads="1" noChangeShapeType="1" noTextEdit="1"/>
          </p:cNvSpPr>
          <p:nvPr/>
        </p:nvSpPr>
        <p:spPr bwMode="auto">
          <a:xfrm>
            <a:off x="395288" y="1700213"/>
            <a:ext cx="28797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 + 3 = 4</a:t>
            </a:r>
          </a:p>
        </p:txBody>
      </p:sp>
      <p:grpSp>
        <p:nvGrpSpPr>
          <p:cNvPr id="7188" name="Group 20"/>
          <p:cNvGrpSpPr>
            <a:grpSpLocks/>
          </p:cNvGrpSpPr>
          <p:nvPr/>
        </p:nvGrpSpPr>
        <p:grpSpPr bwMode="auto">
          <a:xfrm>
            <a:off x="323850" y="2852738"/>
            <a:ext cx="6553200" cy="914400"/>
            <a:chOff x="476" y="2387"/>
            <a:chExt cx="4128" cy="576"/>
          </a:xfrm>
        </p:grpSpPr>
        <p:sp>
          <p:nvSpPr>
            <p:cNvPr id="7189" name="Rectangle 21"/>
            <p:cNvSpPr>
              <a:spLocks noChangeArrowheads="1"/>
            </p:cNvSpPr>
            <p:nvPr/>
          </p:nvSpPr>
          <p:spPr bwMode="auto">
            <a:xfrm>
              <a:off x="476" y="2387"/>
              <a:ext cx="4128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b="1" i="1">
                <a:latin typeface="Georgia" pitchFamily="18" charset="0"/>
              </a:endParaRPr>
            </a:p>
            <a:p>
              <a:r>
                <a:rPr lang="ru-RU" sz="2400" b="1">
                  <a:latin typeface="Times New Roman" pitchFamily="18" charset="0"/>
                </a:rPr>
                <a:t>0        1        2       3       4        5       6              </a:t>
              </a:r>
              <a:r>
                <a:rPr lang="ru-RU" sz="2400" b="1" i="1">
                  <a:latin typeface="Times New Roman" pitchFamily="18" charset="0"/>
                </a:rPr>
                <a:t>х</a:t>
              </a:r>
              <a:endParaRPr lang="ru-RU" sz="2400" b="1" i="1">
                <a:latin typeface="Georgia" pitchFamily="18" charset="0"/>
              </a:endParaRPr>
            </a:p>
          </p:txBody>
        </p:sp>
        <p:sp>
          <p:nvSpPr>
            <p:cNvPr id="7190" name="Freeform 22"/>
            <p:cNvSpPr>
              <a:spLocks/>
            </p:cNvSpPr>
            <p:nvPr/>
          </p:nvSpPr>
          <p:spPr bwMode="auto">
            <a:xfrm>
              <a:off x="595" y="2659"/>
              <a:ext cx="371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15" y="0"/>
                </a:cxn>
              </a:cxnLst>
              <a:rect l="0" t="0" r="r" b="b"/>
              <a:pathLst>
                <a:path w="3715" h="1">
                  <a:moveTo>
                    <a:pt x="0" y="0"/>
                  </a:moveTo>
                  <a:lnTo>
                    <a:pt x="3715" y="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91" name="Line 23"/>
            <p:cNvSpPr>
              <a:spLocks noChangeShapeType="1"/>
            </p:cNvSpPr>
            <p:nvPr/>
          </p:nvSpPr>
          <p:spPr bwMode="auto">
            <a:xfrm>
              <a:off x="612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92" name="Line 24"/>
            <p:cNvSpPr>
              <a:spLocks noChangeShapeType="1"/>
            </p:cNvSpPr>
            <p:nvPr/>
          </p:nvSpPr>
          <p:spPr bwMode="auto">
            <a:xfrm>
              <a:off x="106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93" name="Line 25"/>
            <p:cNvSpPr>
              <a:spLocks noChangeShapeType="1"/>
            </p:cNvSpPr>
            <p:nvPr/>
          </p:nvSpPr>
          <p:spPr bwMode="auto">
            <a:xfrm>
              <a:off x="1519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94" name="Line 26"/>
            <p:cNvSpPr>
              <a:spLocks noChangeShapeType="1"/>
            </p:cNvSpPr>
            <p:nvPr/>
          </p:nvSpPr>
          <p:spPr bwMode="auto">
            <a:xfrm>
              <a:off x="1973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95" name="Line 27"/>
            <p:cNvSpPr>
              <a:spLocks noChangeShapeType="1"/>
            </p:cNvSpPr>
            <p:nvPr/>
          </p:nvSpPr>
          <p:spPr bwMode="auto">
            <a:xfrm>
              <a:off x="242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96" name="Line 28"/>
            <p:cNvSpPr>
              <a:spLocks noChangeShapeType="1"/>
            </p:cNvSpPr>
            <p:nvPr/>
          </p:nvSpPr>
          <p:spPr bwMode="auto">
            <a:xfrm>
              <a:off x="2880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97" name="Line 29"/>
            <p:cNvSpPr>
              <a:spLocks noChangeShapeType="1"/>
            </p:cNvSpPr>
            <p:nvPr/>
          </p:nvSpPr>
          <p:spPr bwMode="auto">
            <a:xfrm>
              <a:off x="3334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98" name="Line 30"/>
            <p:cNvSpPr>
              <a:spLocks noChangeShapeType="1"/>
            </p:cNvSpPr>
            <p:nvPr/>
          </p:nvSpPr>
          <p:spPr bwMode="auto">
            <a:xfrm>
              <a:off x="3787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199" name="Freeform 31"/>
          <p:cNvSpPr>
            <a:spLocks/>
          </p:cNvSpPr>
          <p:nvPr/>
        </p:nvSpPr>
        <p:spPr bwMode="auto">
          <a:xfrm>
            <a:off x="1979613" y="2636838"/>
            <a:ext cx="2887662" cy="538162"/>
          </a:xfrm>
          <a:custGeom>
            <a:avLst/>
            <a:gdLst/>
            <a:ahLst/>
            <a:cxnLst>
              <a:cxn ang="0">
                <a:pos x="1819" y="339"/>
              </a:cxn>
              <a:cxn ang="0">
                <a:pos x="1356" y="76"/>
              </a:cxn>
              <a:cxn ang="0">
                <a:pos x="914" y="1"/>
              </a:cxn>
              <a:cxn ang="0">
                <a:pos x="442" y="85"/>
              </a:cxn>
              <a:cxn ang="0">
                <a:pos x="0" y="321"/>
              </a:cxn>
            </a:cxnLst>
            <a:rect l="0" t="0" r="r" b="b"/>
            <a:pathLst>
              <a:path w="1819" h="339">
                <a:moveTo>
                  <a:pt x="1819" y="339"/>
                </a:moveTo>
                <a:cubicBezTo>
                  <a:pt x="1742" y="295"/>
                  <a:pt x="1507" y="132"/>
                  <a:pt x="1356" y="76"/>
                </a:cubicBezTo>
                <a:cubicBezTo>
                  <a:pt x="1205" y="20"/>
                  <a:pt x="1066" y="0"/>
                  <a:pt x="914" y="1"/>
                </a:cubicBezTo>
                <a:cubicBezTo>
                  <a:pt x="762" y="2"/>
                  <a:pt x="594" y="32"/>
                  <a:pt x="442" y="85"/>
                </a:cubicBezTo>
                <a:cubicBezTo>
                  <a:pt x="290" y="138"/>
                  <a:pt x="92" y="272"/>
                  <a:pt x="0" y="321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00" name="Text Box 32"/>
          <p:cNvSpPr txBox="1">
            <a:spLocks noChangeArrowheads="1"/>
          </p:cNvSpPr>
          <p:nvPr/>
        </p:nvSpPr>
        <p:spPr bwMode="auto">
          <a:xfrm>
            <a:off x="3348038" y="2133600"/>
            <a:ext cx="565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+4</a:t>
            </a:r>
          </a:p>
        </p:txBody>
      </p:sp>
      <p:sp>
        <p:nvSpPr>
          <p:cNvPr id="7201" name="WordArt 33"/>
          <p:cNvSpPr>
            <a:spLocks noChangeArrowheads="1" noChangeShapeType="1" noTextEdit="1"/>
          </p:cNvSpPr>
          <p:nvPr/>
        </p:nvSpPr>
        <p:spPr bwMode="auto">
          <a:xfrm>
            <a:off x="539750" y="4076700"/>
            <a:ext cx="28797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2 + 4 = 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  <p:bldP spid="7185" grpId="0" animBg="1"/>
      <p:bldP spid="7186" grpId="0"/>
      <p:bldP spid="7187" grpId="0" animBg="1"/>
      <p:bldP spid="7199" grpId="0" animBg="1"/>
      <p:bldP spid="7200" grpId="0"/>
      <p:bldP spid="720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dd36efffaa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33600"/>
            <a:ext cx="2428875" cy="3960813"/>
          </a:xfrm>
          <a:prstGeom prst="rect">
            <a:avLst/>
          </a:prstGeom>
          <a:noFill/>
        </p:spPr>
      </p:pic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250825" y="188913"/>
            <a:ext cx="8713788" cy="576262"/>
          </a:xfrm>
          <a:prstGeom prst="wedgeRoundRectCallout">
            <a:avLst>
              <a:gd name="adj1" fmla="val -34713"/>
              <a:gd name="adj2" fmla="val 264324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>
                <a:solidFill>
                  <a:srgbClr val="993300"/>
                </a:solidFill>
                <a:latin typeface="Georgia" pitchFamily="18" charset="0"/>
              </a:rPr>
              <a:t>Изобрази сложение на координатном луче: </a:t>
            </a:r>
          </a:p>
        </p:txBody>
      </p:sp>
      <p:grpSp>
        <p:nvGrpSpPr>
          <p:cNvPr id="8198" name="Group 6"/>
          <p:cNvGrpSpPr>
            <a:grpSpLocks/>
          </p:cNvGrpSpPr>
          <p:nvPr/>
        </p:nvGrpSpPr>
        <p:grpSpPr bwMode="auto">
          <a:xfrm>
            <a:off x="2411413" y="2420938"/>
            <a:ext cx="6553200" cy="914400"/>
            <a:chOff x="476" y="2387"/>
            <a:chExt cx="4128" cy="576"/>
          </a:xfrm>
        </p:grpSpPr>
        <p:sp>
          <p:nvSpPr>
            <p:cNvPr id="8199" name="Rectangle 7"/>
            <p:cNvSpPr>
              <a:spLocks noChangeArrowheads="1"/>
            </p:cNvSpPr>
            <p:nvPr/>
          </p:nvSpPr>
          <p:spPr bwMode="auto">
            <a:xfrm>
              <a:off x="476" y="2387"/>
              <a:ext cx="4128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b="1" i="1">
                <a:latin typeface="Georgia" pitchFamily="18" charset="0"/>
              </a:endParaRPr>
            </a:p>
            <a:p>
              <a:r>
                <a:rPr lang="ru-RU" sz="2400" b="1">
                  <a:latin typeface="Times New Roman" pitchFamily="18" charset="0"/>
                </a:rPr>
                <a:t>0        1        2       3       4        5       6              </a:t>
              </a:r>
              <a:r>
                <a:rPr lang="ru-RU" sz="2400" b="1" i="1">
                  <a:latin typeface="Times New Roman" pitchFamily="18" charset="0"/>
                </a:rPr>
                <a:t>х</a:t>
              </a:r>
              <a:endParaRPr lang="ru-RU" sz="2400" b="1" i="1">
                <a:latin typeface="Georgia" pitchFamily="18" charset="0"/>
              </a:endParaRPr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auto">
            <a:xfrm>
              <a:off x="595" y="2659"/>
              <a:ext cx="371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15" y="0"/>
                </a:cxn>
              </a:cxnLst>
              <a:rect l="0" t="0" r="r" b="b"/>
              <a:pathLst>
                <a:path w="3715" h="1">
                  <a:moveTo>
                    <a:pt x="0" y="0"/>
                  </a:moveTo>
                  <a:lnTo>
                    <a:pt x="3715" y="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01" name="Line 9"/>
            <p:cNvSpPr>
              <a:spLocks noChangeShapeType="1"/>
            </p:cNvSpPr>
            <p:nvPr/>
          </p:nvSpPr>
          <p:spPr bwMode="auto">
            <a:xfrm>
              <a:off x="612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02" name="Line 10"/>
            <p:cNvSpPr>
              <a:spLocks noChangeShapeType="1"/>
            </p:cNvSpPr>
            <p:nvPr/>
          </p:nvSpPr>
          <p:spPr bwMode="auto">
            <a:xfrm>
              <a:off x="106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03" name="Line 11"/>
            <p:cNvSpPr>
              <a:spLocks noChangeShapeType="1"/>
            </p:cNvSpPr>
            <p:nvPr/>
          </p:nvSpPr>
          <p:spPr bwMode="auto">
            <a:xfrm>
              <a:off x="1519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04" name="Line 12"/>
            <p:cNvSpPr>
              <a:spLocks noChangeShapeType="1"/>
            </p:cNvSpPr>
            <p:nvPr/>
          </p:nvSpPr>
          <p:spPr bwMode="auto">
            <a:xfrm>
              <a:off x="1973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05" name="Line 13"/>
            <p:cNvSpPr>
              <a:spLocks noChangeShapeType="1"/>
            </p:cNvSpPr>
            <p:nvPr/>
          </p:nvSpPr>
          <p:spPr bwMode="auto">
            <a:xfrm>
              <a:off x="242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06" name="Line 14"/>
            <p:cNvSpPr>
              <a:spLocks noChangeShapeType="1"/>
            </p:cNvSpPr>
            <p:nvPr/>
          </p:nvSpPr>
          <p:spPr bwMode="auto">
            <a:xfrm>
              <a:off x="2880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07" name="Line 15"/>
            <p:cNvSpPr>
              <a:spLocks noChangeShapeType="1"/>
            </p:cNvSpPr>
            <p:nvPr/>
          </p:nvSpPr>
          <p:spPr bwMode="auto">
            <a:xfrm>
              <a:off x="3334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08" name="Line 16"/>
            <p:cNvSpPr>
              <a:spLocks noChangeShapeType="1"/>
            </p:cNvSpPr>
            <p:nvPr/>
          </p:nvSpPr>
          <p:spPr bwMode="auto">
            <a:xfrm>
              <a:off x="3787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09" name="WordArt 17"/>
          <p:cNvSpPr>
            <a:spLocks noChangeArrowheads="1" noChangeShapeType="1" noTextEdit="1"/>
          </p:cNvSpPr>
          <p:nvPr/>
        </p:nvSpPr>
        <p:spPr bwMode="auto">
          <a:xfrm>
            <a:off x="4140200" y="1196975"/>
            <a:ext cx="28797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4 + 2 = ...</a:t>
            </a:r>
          </a:p>
        </p:txBody>
      </p:sp>
      <p:sp>
        <p:nvSpPr>
          <p:cNvPr id="8210" name="WordArt 18"/>
          <p:cNvSpPr>
            <a:spLocks noChangeArrowheads="1" noChangeShapeType="1" noTextEdit="1"/>
          </p:cNvSpPr>
          <p:nvPr/>
        </p:nvSpPr>
        <p:spPr bwMode="auto">
          <a:xfrm>
            <a:off x="6588125" y="1125538"/>
            <a:ext cx="358775" cy="658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6</a:t>
            </a:r>
          </a:p>
        </p:txBody>
      </p:sp>
      <p:sp>
        <p:nvSpPr>
          <p:cNvPr id="8211" name="Freeform 19"/>
          <p:cNvSpPr>
            <a:spLocks/>
          </p:cNvSpPr>
          <p:nvPr/>
        </p:nvSpPr>
        <p:spPr bwMode="auto">
          <a:xfrm>
            <a:off x="5507038" y="2349500"/>
            <a:ext cx="1439862" cy="358775"/>
          </a:xfrm>
          <a:custGeom>
            <a:avLst/>
            <a:gdLst/>
            <a:ahLst/>
            <a:cxnLst>
              <a:cxn ang="0">
                <a:pos x="1344" y="249"/>
              </a:cxn>
              <a:cxn ang="0">
                <a:pos x="1051" y="75"/>
              </a:cxn>
              <a:cxn ang="0">
                <a:pos x="667" y="2"/>
              </a:cxn>
              <a:cxn ang="0">
                <a:pos x="311" y="66"/>
              </a:cxn>
              <a:cxn ang="0">
                <a:pos x="0" y="240"/>
              </a:cxn>
            </a:cxnLst>
            <a:rect l="0" t="0" r="r" b="b"/>
            <a:pathLst>
              <a:path w="1344" h="249">
                <a:moveTo>
                  <a:pt x="1344" y="249"/>
                </a:moveTo>
                <a:cubicBezTo>
                  <a:pt x="1295" y="222"/>
                  <a:pt x="1164" y="116"/>
                  <a:pt x="1051" y="75"/>
                </a:cubicBezTo>
                <a:cubicBezTo>
                  <a:pt x="938" y="34"/>
                  <a:pt x="790" y="4"/>
                  <a:pt x="667" y="2"/>
                </a:cubicBezTo>
                <a:cubicBezTo>
                  <a:pt x="544" y="0"/>
                  <a:pt x="422" y="26"/>
                  <a:pt x="311" y="66"/>
                </a:cubicBezTo>
                <a:cubicBezTo>
                  <a:pt x="200" y="106"/>
                  <a:pt x="65" y="204"/>
                  <a:pt x="0" y="240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 type="stealth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5940425" y="1844675"/>
            <a:ext cx="565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+2</a:t>
            </a:r>
          </a:p>
        </p:txBody>
      </p:sp>
      <p:sp>
        <p:nvSpPr>
          <p:cNvPr id="8213" name="AutoShape 2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11188" y="6165850"/>
            <a:ext cx="1512887" cy="504825"/>
          </a:xfrm>
          <a:prstGeom prst="actionButtonBlank">
            <a:avLst/>
          </a:prstGeom>
          <a:gradFill rotWithShape="1">
            <a:gsLst>
              <a:gs pos="0">
                <a:srgbClr val="333399"/>
              </a:gs>
              <a:gs pos="50000">
                <a:schemeClr val="bg1"/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latin typeface="Georgia" pitchFamily="18" charset="0"/>
              </a:rPr>
              <a:t>Проверка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2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13"/>
                  </p:tgtEl>
                </p:cond>
              </p:nextCondLst>
            </p:seq>
          </p:childTnLst>
        </p:cTn>
      </p:par>
    </p:tnLst>
    <p:bldLst>
      <p:bldP spid="8197" grpId="0" animBg="1"/>
      <p:bldP spid="8209" grpId="0" animBg="1"/>
      <p:bldP spid="8210" grpId="0" animBg="1"/>
      <p:bldP spid="8211" grpId="0" animBg="1"/>
      <p:bldP spid="82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d36efffaa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600"/>
            <a:ext cx="2428875" cy="3960813"/>
          </a:xfrm>
          <a:prstGeom prst="rect">
            <a:avLst/>
          </a:prstGeom>
          <a:noFill/>
        </p:spPr>
      </p:pic>
      <p:sp>
        <p:nvSpPr>
          <p:cNvPr id="9219" name="AutoShape 3"/>
          <p:cNvSpPr>
            <a:spLocks noChangeArrowheads="1"/>
          </p:cNvSpPr>
          <p:nvPr/>
        </p:nvSpPr>
        <p:spPr bwMode="auto">
          <a:xfrm>
            <a:off x="250825" y="188913"/>
            <a:ext cx="8713788" cy="576262"/>
          </a:xfrm>
          <a:prstGeom prst="wedgeRoundRectCallout">
            <a:avLst>
              <a:gd name="adj1" fmla="val -34713"/>
              <a:gd name="adj2" fmla="val 264324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>
                <a:solidFill>
                  <a:srgbClr val="993300"/>
                </a:solidFill>
                <a:latin typeface="Georgia" pitchFamily="18" charset="0"/>
              </a:rPr>
              <a:t>Изобрази сложение на координатном луче: </a:t>
            </a:r>
          </a:p>
        </p:txBody>
      </p:sp>
      <p:grpSp>
        <p:nvGrpSpPr>
          <p:cNvPr id="9220" name="Group 4"/>
          <p:cNvGrpSpPr>
            <a:grpSpLocks/>
          </p:cNvGrpSpPr>
          <p:nvPr/>
        </p:nvGrpSpPr>
        <p:grpSpPr bwMode="auto">
          <a:xfrm>
            <a:off x="2411413" y="2420938"/>
            <a:ext cx="6553200" cy="914400"/>
            <a:chOff x="476" y="2387"/>
            <a:chExt cx="4128" cy="576"/>
          </a:xfrm>
        </p:grpSpPr>
        <p:sp>
          <p:nvSpPr>
            <p:cNvPr id="9221" name="Rectangle 5"/>
            <p:cNvSpPr>
              <a:spLocks noChangeArrowheads="1"/>
            </p:cNvSpPr>
            <p:nvPr/>
          </p:nvSpPr>
          <p:spPr bwMode="auto">
            <a:xfrm>
              <a:off x="476" y="2387"/>
              <a:ext cx="4128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b="1" i="1">
                <a:latin typeface="Georgia" pitchFamily="18" charset="0"/>
              </a:endParaRPr>
            </a:p>
            <a:p>
              <a:r>
                <a:rPr lang="ru-RU" sz="2400" b="1">
                  <a:latin typeface="Times New Roman" pitchFamily="18" charset="0"/>
                </a:rPr>
                <a:t>0        1        2       3       4        5       6              </a:t>
              </a:r>
              <a:r>
                <a:rPr lang="ru-RU" sz="2400" b="1" i="1">
                  <a:latin typeface="Times New Roman" pitchFamily="18" charset="0"/>
                </a:rPr>
                <a:t>х</a:t>
              </a:r>
              <a:endParaRPr lang="ru-RU" sz="2400" b="1" i="1">
                <a:latin typeface="Georgia" pitchFamily="18" charset="0"/>
              </a:endParaRPr>
            </a:p>
          </p:txBody>
        </p:sp>
        <p:sp>
          <p:nvSpPr>
            <p:cNvPr id="9222" name="Freeform 6"/>
            <p:cNvSpPr>
              <a:spLocks/>
            </p:cNvSpPr>
            <p:nvPr/>
          </p:nvSpPr>
          <p:spPr bwMode="auto">
            <a:xfrm>
              <a:off x="595" y="2659"/>
              <a:ext cx="371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15" y="0"/>
                </a:cxn>
              </a:cxnLst>
              <a:rect l="0" t="0" r="r" b="b"/>
              <a:pathLst>
                <a:path w="3715" h="1">
                  <a:moveTo>
                    <a:pt x="0" y="0"/>
                  </a:moveTo>
                  <a:lnTo>
                    <a:pt x="3715" y="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23" name="Line 7"/>
            <p:cNvSpPr>
              <a:spLocks noChangeShapeType="1"/>
            </p:cNvSpPr>
            <p:nvPr/>
          </p:nvSpPr>
          <p:spPr bwMode="auto">
            <a:xfrm>
              <a:off x="612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24" name="Line 8"/>
            <p:cNvSpPr>
              <a:spLocks noChangeShapeType="1"/>
            </p:cNvSpPr>
            <p:nvPr/>
          </p:nvSpPr>
          <p:spPr bwMode="auto">
            <a:xfrm>
              <a:off x="106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25" name="Line 9"/>
            <p:cNvSpPr>
              <a:spLocks noChangeShapeType="1"/>
            </p:cNvSpPr>
            <p:nvPr/>
          </p:nvSpPr>
          <p:spPr bwMode="auto">
            <a:xfrm>
              <a:off x="1519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26" name="Line 10"/>
            <p:cNvSpPr>
              <a:spLocks noChangeShapeType="1"/>
            </p:cNvSpPr>
            <p:nvPr/>
          </p:nvSpPr>
          <p:spPr bwMode="auto">
            <a:xfrm>
              <a:off x="1973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27" name="Line 11"/>
            <p:cNvSpPr>
              <a:spLocks noChangeShapeType="1"/>
            </p:cNvSpPr>
            <p:nvPr/>
          </p:nvSpPr>
          <p:spPr bwMode="auto">
            <a:xfrm>
              <a:off x="242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28" name="Line 12"/>
            <p:cNvSpPr>
              <a:spLocks noChangeShapeType="1"/>
            </p:cNvSpPr>
            <p:nvPr/>
          </p:nvSpPr>
          <p:spPr bwMode="auto">
            <a:xfrm>
              <a:off x="2880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29" name="Line 13"/>
            <p:cNvSpPr>
              <a:spLocks noChangeShapeType="1"/>
            </p:cNvSpPr>
            <p:nvPr/>
          </p:nvSpPr>
          <p:spPr bwMode="auto">
            <a:xfrm>
              <a:off x="3334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30" name="Line 14"/>
            <p:cNvSpPr>
              <a:spLocks noChangeShapeType="1"/>
            </p:cNvSpPr>
            <p:nvPr/>
          </p:nvSpPr>
          <p:spPr bwMode="auto">
            <a:xfrm>
              <a:off x="3787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31" name="WordArt 15"/>
          <p:cNvSpPr>
            <a:spLocks noChangeArrowheads="1" noChangeShapeType="1" noTextEdit="1"/>
          </p:cNvSpPr>
          <p:nvPr/>
        </p:nvSpPr>
        <p:spPr bwMode="auto">
          <a:xfrm>
            <a:off x="4140200" y="1196975"/>
            <a:ext cx="28797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4 + 2 = ...</a:t>
            </a:r>
          </a:p>
        </p:txBody>
      </p:sp>
      <p:sp>
        <p:nvSpPr>
          <p:cNvPr id="9232" name="WordArt 16"/>
          <p:cNvSpPr>
            <a:spLocks noChangeArrowheads="1" noChangeShapeType="1" noTextEdit="1"/>
          </p:cNvSpPr>
          <p:nvPr/>
        </p:nvSpPr>
        <p:spPr bwMode="auto">
          <a:xfrm>
            <a:off x="6588125" y="1125538"/>
            <a:ext cx="358775" cy="658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6</a:t>
            </a:r>
          </a:p>
        </p:txBody>
      </p:sp>
      <p:sp>
        <p:nvSpPr>
          <p:cNvPr id="9233" name="Freeform 17"/>
          <p:cNvSpPr>
            <a:spLocks/>
          </p:cNvSpPr>
          <p:nvPr/>
        </p:nvSpPr>
        <p:spPr bwMode="auto">
          <a:xfrm>
            <a:off x="5507038" y="2349500"/>
            <a:ext cx="1439862" cy="358775"/>
          </a:xfrm>
          <a:custGeom>
            <a:avLst/>
            <a:gdLst/>
            <a:ahLst/>
            <a:cxnLst>
              <a:cxn ang="0">
                <a:pos x="1344" y="249"/>
              </a:cxn>
              <a:cxn ang="0">
                <a:pos x="1051" y="75"/>
              </a:cxn>
              <a:cxn ang="0">
                <a:pos x="667" y="2"/>
              </a:cxn>
              <a:cxn ang="0">
                <a:pos x="311" y="66"/>
              </a:cxn>
              <a:cxn ang="0">
                <a:pos x="0" y="240"/>
              </a:cxn>
            </a:cxnLst>
            <a:rect l="0" t="0" r="r" b="b"/>
            <a:pathLst>
              <a:path w="1344" h="249">
                <a:moveTo>
                  <a:pt x="1344" y="249"/>
                </a:moveTo>
                <a:cubicBezTo>
                  <a:pt x="1295" y="222"/>
                  <a:pt x="1164" y="116"/>
                  <a:pt x="1051" y="75"/>
                </a:cubicBezTo>
                <a:cubicBezTo>
                  <a:pt x="938" y="34"/>
                  <a:pt x="790" y="4"/>
                  <a:pt x="667" y="2"/>
                </a:cubicBezTo>
                <a:cubicBezTo>
                  <a:pt x="544" y="0"/>
                  <a:pt x="422" y="26"/>
                  <a:pt x="311" y="66"/>
                </a:cubicBezTo>
                <a:cubicBezTo>
                  <a:pt x="200" y="106"/>
                  <a:pt x="65" y="204"/>
                  <a:pt x="0" y="240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 type="stealth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5940425" y="1844675"/>
            <a:ext cx="565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+2</a:t>
            </a:r>
          </a:p>
        </p:txBody>
      </p:sp>
      <p:sp>
        <p:nvSpPr>
          <p:cNvPr id="9235" name="AutoShape 1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11188" y="6165850"/>
            <a:ext cx="1512887" cy="504825"/>
          </a:xfrm>
          <a:prstGeom prst="actionButtonBlank">
            <a:avLst/>
          </a:prstGeom>
          <a:gradFill rotWithShape="1">
            <a:gsLst>
              <a:gs pos="0">
                <a:srgbClr val="333399"/>
              </a:gs>
              <a:gs pos="50000">
                <a:schemeClr val="bg1"/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latin typeface="Georgia" pitchFamily="18" charset="0"/>
              </a:rPr>
              <a:t>Проверка</a:t>
            </a:r>
          </a:p>
        </p:txBody>
      </p:sp>
      <p:sp>
        <p:nvSpPr>
          <p:cNvPr id="9236" name="WordArt 20"/>
          <p:cNvSpPr>
            <a:spLocks noChangeArrowheads="1" noChangeShapeType="1" noTextEdit="1"/>
          </p:cNvSpPr>
          <p:nvPr/>
        </p:nvSpPr>
        <p:spPr bwMode="auto">
          <a:xfrm>
            <a:off x="4211638" y="3789363"/>
            <a:ext cx="28797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2 + 4 = ...</a:t>
            </a:r>
          </a:p>
        </p:txBody>
      </p:sp>
      <p:sp>
        <p:nvSpPr>
          <p:cNvPr id="9237" name="WordArt 21"/>
          <p:cNvSpPr>
            <a:spLocks noChangeArrowheads="1" noChangeShapeType="1" noTextEdit="1"/>
          </p:cNvSpPr>
          <p:nvPr/>
        </p:nvSpPr>
        <p:spPr bwMode="auto">
          <a:xfrm>
            <a:off x="6659563" y="3644900"/>
            <a:ext cx="358775" cy="658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6</a:t>
            </a:r>
          </a:p>
        </p:txBody>
      </p:sp>
      <p:grpSp>
        <p:nvGrpSpPr>
          <p:cNvPr id="9238" name="Group 22"/>
          <p:cNvGrpSpPr>
            <a:grpSpLocks/>
          </p:cNvGrpSpPr>
          <p:nvPr/>
        </p:nvGrpSpPr>
        <p:grpSpPr bwMode="auto">
          <a:xfrm>
            <a:off x="2411413" y="5013325"/>
            <a:ext cx="6553200" cy="914400"/>
            <a:chOff x="476" y="2387"/>
            <a:chExt cx="4128" cy="576"/>
          </a:xfrm>
        </p:grpSpPr>
        <p:sp>
          <p:nvSpPr>
            <p:cNvPr id="9239" name="Rectangle 23"/>
            <p:cNvSpPr>
              <a:spLocks noChangeArrowheads="1"/>
            </p:cNvSpPr>
            <p:nvPr/>
          </p:nvSpPr>
          <p:spPr bwMode="auto">
            <a:xfrm>
              <a:off x="476" y="2387"/>
              <a:ext cx="4128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b="1" i="1">
                <a:latin typeface="Georgia" pitchFamily="18" charset="0"/>
              </a:endParaRPr>
            </a:p>
            <a:p>
              <a:r>
                <a:rPr lang="ru-RU" sz="2400" b="1">
                  <a:latin typeface="Times New Roman" pitchFamily="18" charset="0"/>
                </a:rPr>
                <a:t>0        1        2       3       4        5       6              </a:t>
              </a:r>
              <a:r>
                <a:rPr lang="ru-RU" sz="2400" b="1" i="1">
                  <a:latin typeface="Times New Roman" pitchFamily="18" charset="0"/>
                </a:rPr>
                <a:t>х</a:t>
              </a:r>
              <a:endParaRPr lang="ru-RU" sz="2400" b="1" i="1">
                <a:latin typeface="Georgia" pitchFamily="18" charset="0"/>
              </a:endParaRPr>
            </a:p>
          </p:txBody>
        </p:sp>
        <p:sp>
          <p:nvSpPr>
            <p:cNvPr id="9240" name="Freeform 24"/>
            <p:cNvSpPr>
              <a:spLocks/>
            </p:cNvSpPr>
            <p:nvPr/>
          </p:nvSpPr>
          <p:spPr bwMode="auto">
            <a:xfrm>
              <a:off x="595" y="2659"/>
              <a:ext cx="371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15" y="0"/>
                </a:cxn>
              </a:cxnLst>
              <a:rect l="0" t="0" r="r" b="b"/>
              <a:pathLst>
                <a:path w="3715" h="1">
                  <a:moveTo>
                    <a:pt x="0" y="0"/>
                  </a:moveTo>
                  <a:lnTo>
                    <a:pt x="3715" y="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41" name="Line 25"/>
            <p:cNvSpPr>
              <a:spLocks noChangeShapeType="1"/>
            </p:cNvSpPr>
            <p:nvPr/>
          </p:nvSpPr>
          <p:spPr bwMode="auto">
            <a:xfrm>
              <a:off x="612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42" name="Line 26"/>
            <p:cNvSpPr>
              <a:spLocks noChangeShapeType="1"/>
            </p:cNvSpPr>
            <p:nvPr/>
          </p:nvSpPr>
          <p:spPr bwMode="auto">
            <a:xfrm>
              <a:off x="106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43" name="Line 27"/>
            <p:cNvSpPr>
              <a:spLocks noChangeShapeType="1"/>
            </p:cNvSpPr>
            <p:nvPr/>
          </p:nvSpPr>
          <p:spPr bwMode="auto">
            <a:xfrm>
              <a:off x="1519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44" name="Line 28"/>
            <p:cNvSpPr>
              <a:spLocks noChangeShapeType="1"/>
            </p:cNvSpPr>
            <p:nvPr/>
          </p:nvSpPr>
          <p:spPr bwMode="auto">
            <a:xfrm>
              <a:off x="1973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45" name="Line 29"/>
            <p:cNvSpPr>
              <a:spLocks noChangeShapeType="1"/>
            </p:cNvSpPr>
            <p:nvPr/>
          </p:nvSpPr>
          <p:spPr bwMode="auto">
            <a:xfrm>
              <a:off x="242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46" name="Line 30"/>
            <p:cNvSpPr>
              <a:spLocks noChangeShapeType="1"/>
            </p:cNvSpPr>
            <p:nvPr/>
          </p:nvSpPr>
          <p:spPr bwMode="auto">
            <a:xfrm>
              <a:off x="2880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47" name="Line 31"/>
            <p:cNvSpPr>
              <a:spLocks noChangeShapeType="1"/>
            </p:cNvSpPr>
            <p:nvPr/>
          </p:nvSpPr>
          <p:spPr bwMode="auto">
            <a:xfrm>
              <a:off x="3334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48" name="Line 32"/>
            <p:cNvSpPr>
              <a:spLocks noChangeShapeType="1"/>
            </p:cNvSpPr>
            <p:nvPr/>
          </p:nvSpPr>
          <p:spPr bwMode="auto">
            <a:xfrm>
              <a:off x="3787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49" name="Freeform 33"/>
          <p:cNvSpPr>
            <a:spLocks/>
          </p:cNvSpPr>
          <p:nvPr/>
        </p:nvSpPr>
        <p:spPr bwMode="auto">
          <a:xfrm>
            <a:off x="4067175" y="5013325"/>
            <a:ext cx="2882900" cy="358775"/>
          </a:xfrm>
          <a:custGeom>
            <a:avLst/>
            <a:gdLst/>
            <a:ahLst/>
            <a:cxnLst>
              <a:cxn ang="0">
                <a:pos x="1344" y="249"/>
              </a:cxn>
              <a:cxn ang="0">
                <a:pos x="1051" y="75"/>
              </a:cxn>
              <a:cxn ang="0">
                <a:pos x="667" y="2"/>
              </a:cxn>
              <a:cxn ang="0">
                <a:pos x="311" y="66"/>
              </a:cxn>
              <a:cxn ang="0">
                <a:pos x="0" y="240"/>
              </a:cxn>
            </a:cxnLst>
            <a:rect l="0" t="0" r="r" b="b"/>
            <a:pathLst>
              <a:path w="1344" h="249">
                <a:moveTo>
                  <a:pt x="1344" y="249"/>
                </a:moveTo>
                <a:cubicBezTo>
                  <a:pt x="1295" y="222"/>
                  <a:pt x="1164" y="116"/>
                  <a:pt x="1051" y="75"/>
                </a:cubicBezTo>
                <a:cubicBezTo>
                  <a:pt x="938" y="34"/>
                  <a:pt x="790" y="4"/>
                  <a:pt x="667" y="2"/>
                </a:cubicBezTo>
                <a:cubicBezTo>
                  <a:pt x="544" y="0"/>
                  <a:pt x="422" y="26"/>
                  <a:pt x="311" y="66"/>
                </a:cubicBezTo>
                <a:cubicBezTo>
                  <a:pt x="200" y="106"/>
                  <a:pt x="65" y="204"/>
                  <a:pt x="0" y="240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 type="stealth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50" name="Text Box 34"/>
          <p:cNvSpPr txBox="1">
            <a:spLocks noChangeArrowheads="1"/>
          </p:cNvSpPr>
          <p:nvPr/>
        </p:nvSpPr>
        <p:spPr bwMode="auto">
          <a:xfrm>
            <a:off x="5219700" y="4508500"/>
            <a:ext cx="565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+4</a:t>
            </a:r>
          </a:p>
        </p:txBody>
      </p:sp>
      <p:sp>
        <p:nvSpPr>
          <p:cNvPr id="9251" name="AutoShape 35"/>
          <p:cNvSpPr>
            <a:spLocks noChangeArrowheads="1"/>
          </p:cNvSpPr>
          <p:nvPr/>
        </p:nvSpPr>
        <p:spPr bwMode="auto">
          <a:xfrm>
            <a:off x="2771775" y="5949950"/>
            <a:ext cx="6048375" cy="6477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i="1">
                <a:latin typeface="Georgia" pitchFamily="18" charset="0"/>
              </a:rPr>
              <a:t>Какой вывод можно сделать?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5"/>
                  </p:tgtEl>
                </p:cond>
              </p:nextCondLst>
            </p:seq>
          </p:childTnLst>
        </p:cTn>
      </p:par>
    </p:tnLst>
    <p:bldLst>
      <p:bldP spid="9236" grpId="0" animBg="1"/>
      <p:bldP spid="9237" grpId="0" animBg="1"/>
      <p:bldP spid="9249" grpId="0" animBg="1"/>
      <p:bldP spid="9250" grpId="0"/>
      <p:bldP spid="92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WordArt 4"/>
          <p:cNvSpPr>
            <a:spLocks noChangeArrowheads="1" noChangeShapeType="1" noTextEdit="1"/>
          </p:cNvSpPr>
          <p:nvPr/>
        </p:nvSpPr>
        <p:spPr bwMode="auto">
          <a:xfrm>
            <a:off x="755650" y="4292600"/>
            <a:ext cx="28797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4 + 2 = 6</a:t>
            </a:r>
          </a:p>
        </p:txBody>
      </p:sp>
      <p:sp>
        <p:nvSpPr>
          <p:cNvPr id="11269" name="WordArt 5"/>
          <p:cNvSpPr>
            <a:spLocks noChangeArrowheads="1" noChangeShapeType="1" noTextEdit="1"/>
          </p:cNvSpPr>
          <p:nvPr/>
        </p:nvSpPr>
        <p:spPr bwMode="auto">
          <a:xfrm>
            <a:off x="827088" y="5373688"/>
            <a:ext cx="28797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2 + 4 = 6</a:t>
            </a:r>
          </a:p>
        </p:txBody>
      </p:sp>
      <p:pic>
        <p:nvPicPr>
          <p:cNvPr id="11270" name="Picture 6" descr="Рисунок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8263" y="2420938"/>
            <a:ext cx="2725737" cy="4149725"/>
          </a:xfrm>
          <a:prstGeom prst="rect">
            <a:avLst/>
          </a:prstGeom>
          <a:noFill/>
        </p:spPr>
      </p:pic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971550" y="836613"/>
            <a:ext cx="6769100" cy="1727200"/>
          </a:xfrm>
          <a:prstGeom prst="wedgeRoundRectCallout">
            <a:avLst>
              <a:gd name="adj1" fmla="val 46551"/>
              <a:gd name="adj2" fmla="val 85662"/>
              <a:gd name="adj3" fmla="val 16667"/>
            </a:avLst>
          </a:prstGeom>
          <a:solidFill>
            <a:srgbClr val="CCFFFF"/>
          </a:solidFill>
          <a:ln w="9525">
            <a:solidFill>
              <a:srgbClr val="99CC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3200" b="1" i="1">
                <a:solidFill>
                  <a:schemeClr val="accent2"/>
                </a:solidFill>
                <a:latin typeface="Georgia" pitchFamily="18" charset="0"/>
              </a:rPr>
              <a:t>Сумма чисел  не изменяется при перестановке слагаемых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69" grpId="0" animBg="1"/>
      <p:bldP spid="1127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dd36efffaa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600"/>
            <a:ext cx="2428875" cy="3960813"/>
          </a:xfrm>
          <a:prstGeom prst="rect">
            <a:avLst/>
          </a:prstGeom>
          <a:noFill/>
        </p:spPr>
      </p:pic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250825" y="188913"/>
            <a:ext cx="4067175" cy="1439862"/>
          </a:xfrm>
          <a:prstGeom prst="wedgeRoundRectCallout">
            <a:avLst>
              <a:gd name="adj1" fmla="val -39343"/>
              <a:gd name="adj2" fmla="val 103361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>
                <a:solidFill>
                  <a:srgbClr val="993300"/>
                </a:solidFill>
                <a:latin typeface="Georgia" pitchFamily="18" charset="0"/>
              </a:rPr>
              <a:t>Изобрази  сложение на одном координатном луче: </a:t>
            </a:r>
          </a:p>
        </p:txBody>
      </p:sp>
      <p:sp>
        <p:nvSpPr>
          <p:cNvPr id="10246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11188" y="6165850"/>
            <a:ext cx="1512887" cy="504825"/>
          </a:xfrm>
          <a:prstGeom prst="actionButtonBlank">
            <a:avLst/>
          </a:prstGeom>
          <a:gradFill rotWithShape="1">
            <a:gsLst>
              <a:gs pos="0">
                <a:srgbClr val="333399"/>
              </a:gs>
              <a:gs pos="50000">
                <a:schemeClr val="bg1"/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latin typeface="Georgia" pitchFamily="18" charset="0"/>
              </a:rPr>
              <a:t>Проверка(2)</a:t>
            </a:r>
          </a:p>
        </p:txBody>
      </p:sp>
      <p:grpSp>
        <p:nvGrpSpPr>
          <p:cNvPr id="10247" name="Group 7"/>
          <p:cNvGrpSpPr>
            <a:grpSpLocks/>
          </p:cNvGrpSpPr>
          <p:nvPr/>
        </p:nvGrpSpPr>
        <p:grpSpPr bwMode="auto">
          <a:xfrm>
            <a:off x="2413000" y="2924175"/>
            <a:ext cx="6553200" cy="914400"/>
            <a:chOff x="476" y="2387"/>
            <a:chExt cx="4128" cy="576"/>
          </a:xfrm>
        </p:grpSpPr>
        <p:sp>
          <p:nvSpPr>
            <p:cNvPr id="10248" name="Rectangle 8"/>
            <p:cNvSpPr>
              <a:spLocks noChangeArrowheads="1"/>
            </p:cNvSpPr>
            <p:nvPr/>
          </p:nvSpPr>
          <p:spPr bwMode="auto">
            <a:xfrm>
              <a:off x="476" y="2387"/>
              <a:ext cx="4128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b="1" i="1">
                <a:latin typeface="Georgia" pitchFamily="18" charset="0"/>
              </a:endParaRPr>
            </a:p>
            <a:p>
              <a:r>
                <a:rPr lang="ru-RU" sz="2400" b="1">
                  <a:latin typeface="Times New Roman" pitchFamily="18" charset="0"/>
                </a:rPr>
                <a:t>0        1       2        3       4        5       6       7       </a:t>
              </a:r>
              <a:r>
                <a:rPr lang="ru-RU" sz="2400" b="1" i="1">
                  <a:latin typeface="Times New Roman" pitchFamily="18" charset="0"/>
                </a:rPr>
                <a:t>х</a:t>
              </a:r>
              <a:endParaRPr lang="ru-RU" sz="2400" b="1" i="1">
                <a:latin typeface="Georgia" pitchFamily="18" charset="0"/>
              </a:endParaRPr>
            </a:p>
          </p:txBody>
        </p:sp>
        <p:sp>
          <p:nvSpPr>
            <p:cNvPr id="10249" name="Freeform 9"/>
            <p:cNvSpPr>
              <a:spLocks/>
            </p:cNvSpPr>
            <p:nvPr/>
          </p:nvSpPr>
          <p:spPr bwMode="auto">
            <a:xfrm>
              <a:off x="595" y="2659"/>
              <a:ext cx="371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15" y="0"/>
                </a:cxn>
              </a:cxnLst>
              <a:rect l="0" t="0" r="r" b="b"/>
              <a:pathLst>
                <a:path w="3715" h="1">
                  <a:moveTo>
                    <a:pt x="0" y="0"/>
                  </a:moveTo>
                  <a:lnTo>
                    <a:pt x="3715" y="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50" name="Line 10"/>
            <p:cNvSpPr>
              <a:spLocks noChangeShapeType="1"/>
            </p:cNvSpPr>
            <p:nvPr/>
          </p:nvSpPr>
          <p:spPr bwMode="auto">
            <a:xfrm>
              <a:off x="612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51" name="Line 11"/>
            <p:cNvSpPr>
              <a:spLocks noChangeShapeType="1"/>
            </p:cNvSpPr>
            <p:nvPr/>
          </p:nvSpPr>
          <p:spPr bwMode="auto">
            <a:xfrm>
              <a:off x="106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52" name="Line 12"/>
            <p:cNvSpPr>
              <a:spLocks noChangeShapeType="1"/>
            </p:cNvSpPr>
            <p:nvPr/>
          </p:nvSpPr>
          <p:spPr bwMode="auto">
            <a:xfrm>
              <a:off x="1519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53" name="Line 13"/>
            <p:cNvSpPr>
              <a:spLocks noChangeShapeType="1"/>
            </p:cNvSpPr>
            <p:nvPr/>
          </p:nvSpPr>
          <p:spPr bwMode="auto">
            <a:xfrm>
              <a:off x="1973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54" name="Line 14"/>
            <p:cNvSpPr>
              <a:spLocks noChangeShapeType="1"/>
            </p:cNvSpPr>
            <p:nvPr/>
          </p:nvSpPr>
          <p:spPr bwMode="auto">
            <a:xfrm>
              <a:off x="242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55" name="Line 15"/>
            <p:cNvSpPr>
              <a:spLocks noChangeShapeType="1"/>
            </p:cNvSpPr>
            <p:nvPr/>
          </p:nvSpPr>
          <p:spPr bwMode="auto">
            <a:xfrm>
              <a:off x="2880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56" name="Line 16"/>
            <p:cNvSpPr>
              <a:spLocks noChangeShapeType="1"/>
            </p:cNvSpPr>
            <p:nvPr/>
          </p:nvSpPr>
          <p:spPr bwMode="auto">
            <a:xfrm>
              <a:off x="3334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57" name="Line 17"/>
            <p:cNvSpPr>
              <a:spLocks noChangeShapeType="1"/>
            </p:cNvSpPr>
            <p:nvPr/>
          </p:nvSpPr>
          <p:spPr bwMode="auto">
            <a:xfrm>
              <a:off x="3787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58" name="WordArt 18"/>
          <p:cNvSpPr>
            <a:spLocks noChangeArrowheads="1" noChangeShapeType="1" noTextEdit="1"/>
          </p:cNvSpPr>
          <p:nvPr/>
        </p:nvSpPr>
        <p:spPr bwMode="auto">
          <a:xfrm>
            <a:off x="5076825" y="549275"/>
            <a:ext cx="28797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 + 2 = ...</a:t>
            </a:r>
          </a:p>
        </p:txBody>
      </p:sp>
      <p:sp>
        <p:nvSpPr>
          <p:cNvPr id="10259" name="WordArt 19"/>
          <p:cNvSpPr>
            <a:spLocks noChangeArrowheads="1" noChangeShapeType="1" noTextEdit="1"/>
          </p:cNvSpPr>
          <p:nvPr/>
        </p:nvSpPr>
        <p:spPr bwMode="auto">
          <a:xfrm>
            <a:off x="5003800" y="1341438"/>
            <a:ext cx="28797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3 + 4 = ...</a:t>
            </a:r>
          </a:p>
        </p:txBody>
      </p:sp>
      <p:sp>
        <p:nvSpPr>
          <p:cNvPr id="10260" name="WordArt 20"/>
          <p:cNvSpPr>
            <a:spLocks noChangeArrowheads="1" noChangeShapeType="1" noTextEdit="1"/>
          </p:cNvSpPr>
          <p:nvPr/>
        </p:nvSpPr>
        <p:spPr bwMode="auto">
          <a:xfrm>
            <a:off x="3995738" y="5229225"/>
            <a:ext cx="3960812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1 + (2 + 4) = 7</a:t>
            </a:r>
          </a:p>
        </p:txBody>
      </p:sp>
      <p:sp>
        <p:nvSpPr>
          <p:cNvPr id="10261" name="WordArt 21"/>
          <p:cNvSpPr>
            <a:spLocks noChangeArrowheads="1" noChangeShapeType="1" noTextEdit="1"/>
          </p:cNvSpPr>
          <p:nvPr/>
        </p:nvSpPr>
        <p:spPr bwMode="auto">
          <a:xfrm>
            <a:off x="3924300" y="6092825"/>
            <a:ext cx="396081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1 + 2 + 4 = 7</a:t>
            </a:r>
          </a:p>
        </p:txBody>
      </p:sp>
      <p:sp>
        <p:nvSpPr>
          <p:cNvPr id="10264" name="Freeform 24"/>
          <p:cNvSpPr>
            <a:spLocks/>
          </p:cNvSpPr>
          <p:nvPr/>
        </p:nvSpPr>
        <p:spPr bwMode="auto">
          <a:xfrm>
            <a:off x="4789488" y="2924175"/>
            <a:ext cx="2882900" cy="358775"/>
          </a:xfrm>
          <a:custGeom>
            <a:avLst/>
            <a:gdLst/>
            <a:ahLst/>
            <a:cxnLst>
              <a:cxn ang="0">
                <a:pos x="1344" y="249"/>
              </a:cxn>
              <a:cxn ang="0">
                <a:pos x="1051" y="75"/>
              </a:cxn>
              <a:cxn ang="0">
                <a:pos x="667" y="2"/>
              </a:cxn>
              <a:cxn ang="0">
                <a:pos x="311" y="66"/>
              </a:cxn>
              <a:cxn ang="0">
                <a:pos x="0" y="240"/>
              </a:cxn>
            </a:cxnLst>
            <a:rect l="0" t="0" r="r" b="b"/>
            <a:pathLst>
              <a:path w="1344" h="249">
                <a:moveTo>
                  <a:pt x="1344" y="249"/>
                </a:moveTo>
                <a:cubicBezTo>
                  <a:pt x="1295" y="222"/>
                  <a:pt x="1164" y="116"/>
                  <a:pt x="1051" y="75"/>
                </a:cubicBezTo>
                <a:cubicBezTo>
                  <a:pt x="938" y="34"/>
                  <a:pt x="790" y="4"/>
                  <a:pt x="667" y="2"/>
                </a:cubicBezTo>
                <a:cubicBezTo>
                  <a:pt x="544" y="0"/>
                  <a:pt x="422" y="26"/>
                  <a:pt x="311" y="66"/>
                </a:cubicBezTo>
                <a:cubicBezTo>
                  <a:pt x="200" y="106"/>
                  <a:pt x="65" y="204"/>
                  <a:pt x="0" y="240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 type="stealth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65" name="Text Box 25"/>
          <p:cNvSpPr txBox="1">
            <a:spLocks noChangeArrowheads="1"/>
          </p:cNvSpPr>
          <p:nvPr/>
        </p:nvSpPr>
        <p:spPr bwMode="auto">
          <a:xfrm>
            <a:off x="5940425" y="2420938"/>
            <a:ext cx="565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+4</a:t>
            </a:r>
          </a:p>
        </p:txBody>
      </p:sp>
      <p:sp>
        <p:nvSpPr>
          <p:cNvPr id="10266" name="Freeform 26"/>
          <p:cNvSpPr>
            <a:spLocks/>
          </p:cNvSpPr>
          <p:nvPr/>
        </p:nvSpPr>
        <p:spPr bwMode="auto">
          <a:xfrm>
            <a:off x="3348038" y="3357563"/>
            <a:ext cx="4248150" cy="425450"/>
          </a:xfrm>
          <a:custGeom>
            <a:avLst/>
            <a:gdLst/>
            <a:ahLst/>
            <a:cxnLst>
              <a:cxn ang="0">
                <a:pos x="2676" y="0"/>
              </a:cxn>
              <a:cxn ang="0">
                <a:pos x="1971" y="202"/>
              </a:cxn>
              <a:cxn ang="0">
                <a:pos x="1376" y="267"/>
              </a:cxn>
              <a:cxn ang="0">
                <a:pos x="772" y="211"/>
              </a:cxn>
              <a:cxn ang="0">
                <a:pos x="0" y="7"/>
              </a:cxn>
            </a:cxnLst>
            <a:rect l="0" t="0" r="r" b="b"/>
            <a:pathLst>
              <a:path w="2676" h="268">
                <a:moveTo>
                  <a:pt x="2676" y="0"/>
                </a:moveTo>
                <a:cubicBezTo>
                  <a:pt x="2559" y="34"/>
                  <a:pt x="2188" y="157"/>
                  <a:pt x="1971" y="202"/>
                </a:cubicBezTo>
                <a:cubicBezTo>
                  <a:pt x="1754" y="247"/>
                  <a:pt x="1576" y="266"/>
                  <a:pt x="1376" y="267"/>
                </a:cubicBezTo>
                <a:cubicBezTo>
                  <a:pt x="1176" y="268"/>
                  <a:pt x="1001" y="254"/>
                  <a:pt x="772" y="211"/>
                </a:cubicBezTo>
                <a:cubicBezTo>
                  <a:pt x="543" y="167"/>
                  <a:pt x="161" y="49"/>
                  <a:pt x="0" y="7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 type="stealth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67" name="Freeform 27"/>
          <p:cNvSpPr>
            <a:spLocks/>
          </p:cNvSpPr>
          <p:nvPr/>
        </p:nvSpPr>
        <p:spPr bwMode="auto">
          <a:xfrm>
            <a:off x="3348038" y="2924175"/>
            <a:ext cx="1439862" cy="358775"/>
          </a:xfrm>
          <a:custGeom>
            <a:avLst/>
            <a:gdLst/>
            <a:ahLst/>
            <a:cxnLst>
              <a:cxn ang="0">
                <a:pos x="1344" y="249"/>
              </a:cxn>
              <a:cxn ang="0">
                <a:pos x="1051" y="75"/>
              </a:cxn>
              <a:cxn ang="0">
                <a:pos x="667" y="2"/>
              </a:cxn>
              <a:cxn ang="0">
                <a:pos x="311" y="66"/>
              </a:cxn>
              <a:cxn ang="0">
                <a:pos x="0" y="240"/>
              </a:cxn>
            </a:cxnLst>
            <a:rect l="0" t="0" r="r" b="b"/>
            <a:pathLst>
              <a:path w="1344" h="249">
                <a:moveTo>
                  <a:pt x="1344" y="249"/>
                </a:moveTo>
                <a:cubicBezTo>
                  <a:pt x="1295" y="222"/>
                  <a:pt x="1164" y="116"/>
                  <a:pt x="1051" y="75"/>
                </a:cubicBezTo>
                <a:cubicBezTo>
                  <a:pt x="938" y="34"/>
                  <a:pt x="790" y="4"/>
                  <a:pt x="667" y="2"/>
                </a:cubicBezTo>
                <a:cubicBezTo>
                  <a:pt x="544" y="0"/>
                  <a:pt x="422" y="26"/>
                  <a:pt x="311" y="66"/>
                </a:cubicBezTo>
                <a:cubicBezTo>
                  <a:pt x="200" y="106"/>
                  <a:pt x="65" y="204"/>
                  <a:pt x="0" y="240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 type="stealth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68" name="Text Box 28"/>
          <p:cNvSpPr txBox="1">
            <a:spLocks noChangeArrowheads="1"/>
          </p:cNvSpPr>
          <p:nvPr/>
        </p:nvSpPr>
        <p:spPr bwMode="auto">
          <a:xfrm>
            <a:off x="3781425" y="2419350"/>
            <a:ext cx="565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+2</a:t>
            </a:r>
          </a:p>
        </p:txBody>
      </p:sp>
      <p:sp>
        <p:nvSpPr>
          <p:cNvPr id="10270" name="WordArt 30"/>
          <p:cNvSpPr>
            <a:spLocks noChangeArrowheads="1" noChangeShapeType="1" noTextEdit="1"/>
          </p:cNvSpPr>
          <p:nvPr/>
        </p:nvSpPr>
        <p:spPr bwMode="auto">
          <a:xfrm>
            <a:off x="7524750" y="404813"/>
            <a:ext cx="358775" cy="658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3</a:t>
            </a:r>
          </a:p>
        </p:txBody>
      </p:sp>
      <p:sp>
        <p:nvSpPr>
          <p:cNvPr id="10271" name="WordArt 31"/>
          <p:cNvSpPr>
            <a:spLocks noChangeArrowheads="1" noChangeShapeType="1" noTextEdit="1"/>
          </p:cNvSpPr>
          <p:nvPr/>
        </p:nvSpPr>
        <p:spPr bwMode="auto">
          <a:xfrm>
            <a:off x="7524750" y="1196975"/>
            <a:ext cx="358775" cy="658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7</a:t>
            </a:r>
          </a:p>
        </p:txBody>
      </p:sp>
      <p:sp>
        <p:nvSpPr>
          <p:cNvPr id="10272" name="AutoShape 32"/>
          <p:cNvSpPr>
            <a:spLocks noChangeArrowheads="1"/>
          </p:cNvSpPr>
          <p:nvPr/>
        </p:nvSpPr>
        <p:spPr bwMode="auto">
          <a:xfrm>
            <a:off x="2700338" y="5876925"/>
            <a:ext cx="6048375" cy="6477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i="1">
                <a:latin typeface="Georgia" pitchFamily="18" charset="0"/>
              </a:rPr>
              <a:t>Какой вывод можно сделать?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0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6"/>
                  </p:tgtEl>
                </p:cond>
              </p:nextCondLst>
            </p:seq>
          </p:childTnLst>
        </p:cTn>
      </p:par>
    </p:tnLst>
    <p:bldLst>
      <p:bldP spid="10245" grpId="0" animBg="1"/>
      <p:bldP spid="10258" grpId="0" animBg="1"/>
      <p:bldP spid="10259" grpId="0" animBg="1"/>
      <p:bldP spid="10260" grpId="0" animBg="1"/>
      <p:bldP spid="10260" grpId="1" animBg="1"/>
      <p:bldP spid="10261" grpId="0" animBg="1"/>
      <p:bldP spid="10261" grpId="1" animBg="1"/>
      <p:bldP spid="10264" grpId="0" animBg="1"/>
      <p:bldP spid="10265" grpId="0"/>
      <p:bldP spid="10266" grpId="0" animBg="1"/>
      <p:bldP spid="10267" grpId="0" animBg="1"/>
      <p:bldP spid="10268" grpId="0"/>
      <p:bldP spid="10270" grpId="0" animBg="1"/>
      <p:bldP spid="10271" grpId="0" animBg="1"/>
      <p:bldP spid="1027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>
            <a:off x="468313" y="4365625"/>
            <a:ext cx="3960812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1 + (2 + 4) = 7</a:t>
            </a:r>
          </a:p>
        </p:txBody>
      </p:sp>
      <p:sp>
        <p:nvSpPr>
          <p:cNvPr id="12293" name="WordArt 5"/>
          <p:cNvSpPr>
            <a:spLocks noChangeArrowheads="1" noChangeShapeType="1" noTextEdit="1"/>
          </p:cNvSpPr>
          <p:nvPr/>
        </p:nvSpPr>
        <p:spPr bwMode="auto">
          <a:xfrm>
            <a:off x="396875" y="5229225"/>
            <a:ext cx="396081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1 + 2 + 4 = 7</a:t>
            </a:r>
          </a:p>
        </p:txBody>
      </p:sp>
      <p:pic>
        <p:nvPicPr>
          <p:cNvPr id="12294" name="Picture 6" descr="Рисунок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8263" y="2420938"/>
            <a:ext cx="2725737" cy="4149725"/>
          </a:xfrm>
          <a:prstGeom prst="rect">
            <a:avLst/>
          </a:prstGeom>
          <a:noFill/>
        </p:spPr>
      </p:pic>
      <p:sp>
        <p:nvSpPr>
          <p:cNvPr id="12295" name="AutoShape 7"/>
          <p:cNvSpPr>
            <a:spLocks noChangeArrowheads="1"/>
          </p:cNvSpPr>
          <p:nvPr/>
        </p:nvSpPr>
        <p:spPr bwMode="auto">
          <a:xfrm>
            <a:off x="395288" y="260350"/>
            <a:ext cx="7129462" cy="3141663"/>
          </a:xfrm>
          <a:prstGeom prst="wedgeRoundRectCallout">
            <a:avLst>
              <a:gd name="adj1" fmla="val 51157"/>
              <a:gd name="adj2" fmla="val 61824"/>
              <a:gd name="adj3" fmla="val 16667"/>
            </a:avLst>
          </a:prstGeom>
          <a:solidFill>
            <a:srgbClr val="CCFFFF"/>
          </a:solidFill>
          <a:ln w="9525">
            <a:solidFill>
              <a:srgbClr val="99CC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3200" b="1" i="1">
                <a:solidFill>
                  <a:schemeClr val="accent2"/>
                </a:solidFill>
                <a:latin typeface="Georgia" pitchFamily="18" charset="0"/>
              </a:rPr>
              <a:t>Чтобы прибавить к числу сумму двух чисел, можно сначала прибавить первое слагаемое, а потом к полученной сумме – второе слагаемое.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  <p:bldP spid="12293" grpId="0" animBg="1"/>
      <p:bldP spid="12295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842</TotalTime>
  <Words>509</Words>
  <Application>Microsoft Office PowerPoint</Application>
  <PresentationFormat>Экран (4:3)</PresentationFormat>
  <Paragraphs>134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Оформление по умолчанию</vt:lpstr>
      <vt:lpstr>Лото</vt:lpstr>
      <vt:lpstr>Карл Фридрих Гаусс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UCL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MAMA</dc:creator>
  <cp:lastModifiedBy>Гульфия</cp:lastModifiedBy>
  <cp:revision>26</cp:revision>
  <dcterms:created xsi:type="dcterms:W3CDTF">2009-07-07T05:52:27Z</dcterms:created>
  <dcterms:modified xsi:type="dcterms:W3CDTF">2015-10-05T18:34:05Z</dcterms:modified>
</cp:coreProperties>
</file>