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8" r:id="rId4"/>
    <p:sldId id="258" r:id="rId5"/>
    <p:sldId id="271" r:id="rId6"/>
    <p:sldId id="262" r:id="rId7"/>
    <p:sldId id="259" r:id="rId8"/>
    <p:sldId id="260" r:id="rId9"/>
    <p:sldId id="261" r:id="rId10"/>
    <p:sldId id="267" r:id="rId11"/>
    <p:sldId id="265" r:id="rId12"/>
    <p:sldId id="269" r:id="rId13"/>
    <p:sldId id="270" r:id="rId14"/>
    <p:sldId id="273" r:id="rId15"/>
    <p:sldId id="274" r:id="rId16"/>
    <p:sldId id="263" r:id="rId17"/>
    <p:sldId id="264" r:id="rId18"/>
    <p:sldId id="266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55" autoAdjust="0"/>
  </p:normalViewPr>
  <p:slideViewPr>
    <p:cSldViewPr>
      <p:cViewPr varScale="1">
        <p:scale>
          <a:sx n="60" d="100"/>
          <a:sy n="60" d="100"/>
        </p:scale>
        <p:origin x="-11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97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9036982-5739-4FD4-86C6-6B8B723064AB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FEBC28-273C-44B2-8A8E-D4B1ED238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Радианная мера угла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Переход от радианной меры углов к градусной и от градусной к радианной</a:t>
            </a:r>
            <a:endParaRPr kumimoji="0" lang="ru-RU" sz="2400" b="1" i="1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1981200"/>
            <a:ext cx="4038600" cy="4114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Переход от радианной меры углов к градусной</a:t>
            </a:r>
          </a:p>
          <a:p>
            <a:pPr marL="265176" marR="0" lvl="0" indent="-265176" algn="ctr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Выразим в градусах 4,5 рад.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 как                              , 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   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716463" y="1989138"/>
            <a:ext cx="4244975" cy="3629025"/>
          </a:xfrm>
          <a:prstGeom prst="rect">
            <a:avLst/>
          </a:prstGeom>
        </p:spPr>
        <p:txBody>
          <a:bodyPr/>
          <a:lstStyle/>
          <a:p>
            <a:pPr marL="265176" marR="0" lvl="0" indent="-265176" algn="ctr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Переход от градусной меры углов к радианной</a:t>
            </a:r>
          </a:p>
          <a:p>
            <a:pPr marL="265176" marR="0" lvl="0" indent="-265176" algn="ctr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Найдём радианную меру угла72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°</a:t>
            </a: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Так как                                ,то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    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При записи радианной меры угла, обозначение «рад» часто опускают.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endPara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Например: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</a:t>
            </a: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79613" y="3284538"/>
          <a:ext cx="1582737" cy="617537"/>
        </p:xfrm>
        <a:graphic>
          <a:graphicData uri="http://schemas.openxmlformats.org/presentationml/2006/ole">
            <p:oleObj spid="_x0000_s18434" name="Формула" r:id="rId3" imgW="799753" imgH="393529" progId="Equation.3">
              <p:embed/>
            </p:oleObj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116013" y="4005263"/>
          <a:ext cx="2876550" cy="855662"/>
        </p:xfrm>
        <a:graphic>
          <a:graphicData uri="http://schemas.openxmlformats.org/presentationml/2006/ole">
            <p:oleObj spid="_x0000_s18435" name="Формула" r:id="rId4" imgW="1765080" imgH="58392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011863" y="3141663"/>
          <a:ext cx="2006600" cy="647700"/>
        </p:xfrm>
        <a:graphic>
          <a:graphicData uri="http://schemas.openxmlformats.org/presentationml/2006/ole">
            <p:oleObj spid="_x0000_s18436" name="Формула" r:id="rId5" imgW="825480" imgH="393480" progId="Equation.3">
              <p:embed/>
            </p:oleObj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003800" y="3933825"/>
          <a:ext cx="3744913" cy="647700"/>
        </p:xfrm>
        <a:graphic>
          <a:graphicData uri="http://schemas.openxmlformats.org/presentationml/2006/ole">
            <p:oleObj spid="_x0000_s18437" name="Формула" r:id="rId6" imgW="2362200" imgH="393700" progId="Equation.3">
              <p:embed/>
            </p:oleObj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6443663" y="5300663"/>
          <a:ext cx="1655762" cy="576262"/>
        </p:xfrm>
        <a:graphic>
          <a:graphicData uri="http://schemas.openxmlformats.org/presentationml/2006/ole">
            <p:oleObj spid="_x0000_s18438" name="Формула" r:id="rId7" imgW="622030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Чему равна радианная мера угла в 1 - Презентация 7394/1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3" y="530225"/>
            <a:ext cx="5328591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Заполните таблицу: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111553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359"/>
                <a:gridCol w="713744"/>
                <a:gridCol w="214123"/>
                <a:gridCol w="772429"/>
                <a:gridCol w="737414"/>
                <a:gridCol w="737414"/>
                <a:gridCol w="976117"/>
                <a:gridCol w="792088"/>
                <a:gridCol w="936104"/>
                <a:gridCol w="774481"/>
                <a:gridCol w="208280"/>
              </a:tblGrid>
              <a:tr h="13321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Градус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45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105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135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70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3321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Радианы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∏∕3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2∏∕3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accent2"/>
                          </a:solidFill>
                        </a:rPr>
                        <a:t>п</a:t>
                      </a:r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/5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4п/5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таблицы: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183560" cy="236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426"/>
                <a:gridCol w="792088"/>
                <a:gridCol w="792088"/>
                <a:gridCol w="936104"/>
                <a:gridCol w="899790"/>
                <a:gridCol w="864096"/>
                <a:gridCol w="792088"/>
                <a:gridCol w="864096"/>
                <a:gridCol w="990504"/>
                <a:gridCol w="208280"/>
              </a:tblGrid>
              <a:tr h="11801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Градусы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60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45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105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120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135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36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144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70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01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Радианы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2"/>
                          </a:solidFill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/3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2"/>
                          </a:solidFill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/4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7п/12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2∏∕3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3∏∕4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2"/>
                          </a:solidFill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/5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4п/5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7/18п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L=2∏R       D=2R      L/D=∏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Рисунок 1" descr="&amp;tcy;&amp;rcy;&amp;icy;&amp;gcy;&amp;ocy;&amp;ncy;&amp;ocy;&amp;mcy;&amp;iecy;&amp;tcy;&amp;rcy;&amp;icy;&amp;chcy;&amp;iecy;&amp;scy;&amp;kcy;&amp;icy;&amp;jcy; &amp;kcy;&amp;rcy;&amp;ucy;&amp;gcy; - &amp;Scy;&amp;khcy;&amp;iecy;&amp;mcy;&amp;ycy; &amp;vcy; &amp;rcy;&amp;acy;&amp;bcy;&amp;ocy;&amp;tcy;&amp;ie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620688"/>
            <a:ext cx="5184576" cy="4496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&amp;CHcy;&amp;icy;&amp;scy;&amp;lcy;&amp;ocy; &amp;Pcy;&amp;icy; &amp;rcy;&amp;acy;&amp;scy;&amp;scy;&amp;chcy;&amp;icy;&amp;tcy;&amp;acy;&amp;ncy;&amp;ocy; &amp;scy; &amp;rcy;&amp;iecy;&amp;kcy;&amp;ocy;&amp;rcy;&amp;dcy;&amp;ncy;&amp;ocy;&amp;jcy; &amp;tcy;&amp;ocy;&amp;chcy;&amp;ncy;&amp;ocy;&amp;scy;&amp;tcy;&amp;softcy;&amp;yucy; &quot; &amp;Ncy;&amp;ocy;&amp;vcy;&amp;ocy;&amp;scy;&amp;tcy;&amp;icy; Hi-Tech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530225"/>
            <a:ext cx="6840759" cy="549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Перевести из радианной меры в градусную:</a:t>
            </a:r>
          </a:p>
          <a:p>
            <a:r>
              <a:rPr lang="ru-RU" dirty="0" smtClean="0"/>
              <a:t>1 вариант                   2 вариант</a:t>
            </a:r>
          </a:p>
          <a:p>
            <a:r>
              <a:rPr lang="ru-RU" dirty="0" smtClean="0"/>
              <a:t>∏∕5                               ∏∕18</a:t>
            </a:r>
          </a:p>
          <a:p>
            <a:r>
              <a:rPr lang="ru-RU" dirty="0" smtClean="0"/>
              <a:t>5∏∕18                            7∏∕10</a:t>
            </a:r>
          </a:p>
          <a:p>
            <a:r>
              <a:rPr lang="ru-RU" dirty="0" smtClean="0"/>
              <a:t>11∏∕2                             13∏∕4 </a:t>
            </a:r>
          </a:p>
          <a:p>
            <a:r>
              <a:rPr lang="ru-RU" dirty="0" smtClean="0"/>
              <a:t>Перевести из градусной меры в радианную :</a:t>
            </a:r>
          </a:p>
          <a:p>
            <a:r>
              <a:rPr lang="ru-RU" dirty="0" smtClean="0"/>
              <a:t>75 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          15</a:t>
            </a:r>
            <a:r>
              <a:rPr lang="ru-RU" baseline="30000" dirty="0" smtClean="0"/>
              <a:t>0</a:t>
            </a:r>
            <a:r>
              <a:rPr lang="ru-RU" dirty="0" smtClean="0"/>
              <a:t> ; 9</a:t>
            </a:r>
            <a:r>
              <a:rPr lang="ru-RU" baseline="30000" dirty="0" smtClean="0"/>
              <a:t>0</a:t>
            </a:r>
            <a:endParaRPr lang="ru-RU" dirty="0" smtClean="0"/>
          </a:p>
          <a:p>
            <a:r>
              <a:rPr lang="ru-RU" dirty="0" smtClean="0"/>
              <a:t>10</a:t>
            </a:r>
            <a:r>
              <a:rPr lang="ru-RU" baseline="30000" dirty="0" smtClean="0"/>
              <a:t>0</a:t>
            </a:r>
            <a:r>
              <a:rPr lang="ru-RU" dirty="0" smtClean="0"/>
              <a:t> ;144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   720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свои знания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вариант :             2 вариант</a:t>
            </a:r>
          </a:p>
          <a:p>
            <a:r>
              <a:rPr lang="ru-RU" dirty="0" smtClean="0"/>
              <a:t>36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    10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</a:t>
            </a:r>
          </a:p>
          <a:p>
            <a:r>
              <a:rPr lang="ru-RU" dirty="0" smtClean="0"/>
              <a:t>50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     126</a:t>
            </a:r>
            <a:r>
              <a:rPr lang="ru-RU" baseline="30000" dirty="0" smtClean="0"/>
              <a:t>0</a:t>
            </a:r>
            <a:endParaRPr lang="ru-RU" dirty="0" smtClean="0"/>
          </a:p>
          <a:p>
            <a:r>
              <a:rPr lang="ru-RU" dirty="0" smtClean="0"/>
              <a:t>990</a:t>
            </a:r>
            <a:r>
              <a:rPr lang="ru-RU" baseline="30000" dirty="0" smtClean="0"/>
              <a:t>0</a:t>
            </a:r>
            <a:r>
              <a:rPr lang="ru-RU" dirty="0" smtClean="0"/>
              <a:t>                            585</a:t>
            </a:r>
            <a:r>
              <a:rPr lang="ru-RU" baseline="30000" dirty="0" smtClean="0"/>
              <a:t>0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5∏∕12                       ∏∕12  </a:t>
            </a:r>
          </a:p>
          <a:p>
            <a:r>
              <a:rPr lang="ru-RU" dirty="0" smtClean="0"/>
              <a:t>∏∕18                         ∏∕20</a:t>
            </a:r>
          </a:p>
          <a:p>
            <a:r>
              <a:rPr lang="ru-RU" dirty="0" smtClean="0"/>
              <a:t>4∏∕5                          2∏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2 - Презентация 7394/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Домашнее задание :</a:t>
            </a:r>
          </a:p>
          <a:p>
            <a:r>
              <a:rPr lang="ru-RU" dirty="0" smtClean="0"/>
              <a:t>Страница 265    № 1 (4-8)</a:t>
            </a:r>
          </a:p>
          <a:p>
            <a:r>
              <a:rPr lang="ru-RU" dirty="0" smtClean="0"/>
              <a:t>№ 2 (5-9)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Обучающие: дать понятие о радианном измерении углов, </a:t>
            </a:r>
          </a:p>
          <a:p>
            <a:pPr lvl="0"/>
            <a:r>
              <a:rPr lang="ru-RU" dirty="0" smtClean="0"/>
              <a:t>изучить связь между градусной и радианной мерами измерения углов,</a:t>
            </a:r>
          </a:p>
          <a:p>
            <a:r>
              <a:rPr lang="ru-RU" i="1" dirty="0" smtClean="0"/>
              <a:t>  Развивающие: </a:t>
            </a:r>
            <a:endParaRPr lang="ru-RU" dirty="0" smtClean="0"/>
          </a:p>
          <a:p>
            <a:pPr lvl="0"/>
            <a:r>
              <a:rPr lang="ru-RU" dirty="0" smtClean="0"/>
              <a:t>получение учащимися представлений о появлении тригонометрии как науки, о её практическом применении</a:t>
            </a:r>
          </a:p>
          <a:p>
            <a:pPr lvl="0"/>
            <a:r>
              <a:rPr lang="ru-RU" dirty="0" smtClean="0"/>
              <a:t>Воспитывающие: интерес к предмету, </a:t>
            </a:r>
          </a:p>
          <a:p>
            <a:pPr lvl="0"/>
            <a:r>
              <a:rPr lang="ru-RU" dirty="0" smtClean="0"/>
              <a:t>Аккуратности , взаимопомощи .</a:t>
            </a:r>
          </a:p>
          <a:p>
            <a:pPr lvl="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Эпиграф к уроку :</a:t>
            </a:r>
          </a:p>
          <a:p>
            <a:r>
              <a:rPr lang="ru-RU" sz="4400" dirty="0" smtClean="0">
                <a:solidFill>
                  <a:srgbClr val="7030A0"/>
                </a:solidFill>
              </a:rPr>
              <a:t>Незнающие пусть научатся , знающие – вспомнят еще раз…</a:t>
            </a:r>
          </a:p>
          <a:p>
            <a:r>
              <a:rPr lang="ru-RU" dirty="0" smtClean="0"/>
              <a:t>                         Античный афоризм.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древности люди следили за светилами и по этим наблюдениям вели календарь, рассчитывали сроки сева, время разлива рек; корабли на море, караваны на суше ориентировались в пути по звездам.</a:t>
            </a:r>
          </a:p>
          <a:p>
            <a:r>
              <a:rPr lang="ru-RU" dirty="0" smtClean="0"/>
              <a:t> Все это привело к потребности научиться вычислять стороны в треугольнике, две вершины которого находятся на земле, а третья представляется точкой на звездном небе. </a:t>
            </a:r>
          </a:p>
          <a:p>
            <a:r>
              <a:rPr lang="ru-RU" dirty="0" smtClean="0"/>
              <a:t>Исходя из этой потребности и возникла наука – тригонометрия – наука, изучающая связи между сторонами в треугольнике.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Углом какой четверти является угол?</a:t>
            </a:r>
          </a:p>
          <a:p>
            <a:pPr>
              <a:buNone/>
            </a:pPr>
            <a:r>
              <a:rPr lang="ru-RU" dirty="0" smtClean="0"/>
              <a:t>225</a:t>
            </a:r>
            <a:r>
              <a:rPr lang="ru-RU" baseline="30000" dirty="0" smtClean="0"/>
              <a:t>0</a:t>
            </a:r>
            <a:r>
              <a:rPr lang="ru-RU" dirty="0" smtClean="0"/>
              <a:t> ; -50</a:t>
            </a:r>
            <a:r>
              <a:rPr lang="ru-RU" baseline="30000" dirty="0" smtClean="0"/>
              <a:t>0</a:t>
            </a:r>
            <a:r>
              <a:rPr lang="ru-RU" dirty="0" smtClean="0"/>
              <a:t> ; -315</a:t>
            </a:r>
            <a:r>
              <a:rPr lang="ru-RU" baseline="30000" dirty="0" smtClean="0"/>
              <a:t>0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Какой знак имеют? </a:t>
            </a:r>
          </a:p>
          <a:p>
            <a:pPr>
              <a:buNone/>
            </a:pPr>
            <a:r>
              <a:rPr lang="en-US" dirty="0" smtClean="0"/>
              <a:t>Sin 36</a:t>
            </a:r>
            <a:r>
              <a:rPr lang="ru-RU" baseline="30000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;</a:t>
            </a:r>
            <a:r>
              <a:rPr lang="en-US" dirty="0" smtClean="0"/>
              <a:t>  </a:t>
            </a:r>
            <a:r>
              <a:rPr lang="en-US" dirty="0" err="1" smtClean="0"/>
              <a:t>cos</a:t>
            </a:r>
            <a:r>
              <a:rPr lang="en-US" dirty="0" smtClean="0"/>
              <a:t> 108</a:t>
            </a:r>
            <a:r>
              <a:rPr lang="ru-RU" baseline="30000" dirty="0" smtClean="0"/>
              <a:t>0</a:t>
            </a:r>
            <a:r>
              <a:rPr lang="en-US" dirty="0" smtClean="0"/>
              <a:t>  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tg</a:t>
            </a:r>
            <a:r>
              <a:rPr lang="en-US" dirty="0" smtClean="0"/>
              <a:t> 91</a:t>
            </a:r>
            <a:r>
              <a:rPr lang="ru-RU" baseline="30000" dirty="0" smtClean="0"/>
              <a:t>0</a:t>
            </a:r>
            <a:r>
              <a:rPr lang="ru-RU" dirty="0" smtClean="0"/>
              <a:t>;</a:t>
            </a:r>
            <a:r>
              <a:rPr lang="en-US" dirty="0" smtClean="0"/>
              <a:t>  </a:t>
            </a:r>
            <a:r>
              <a:rPr lang="en-US" dirty="0" err="1" smtClean="0"/>
              <a:t>ctg</a:t>
            </a:r>
            <a:r>
              <a:rPr lang="en-US" dirty="0" smtClean="0"/>
              <a:t> 209</a:t>
            </a:r>
            <a:r>
              <a:rPr lang="ru-RU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Sin 92</a:t>
            </a:r>
            <a:r>
              <a:rPr lang="ru-RU" baseline="30000" dirty="0" smtClean="0"/>
              <a:t>0</a:t>
            </a:r>
            <a:r>
              <a:rPr lang="en-US" dirty="0" smtClean="0"/>
              <a:t> •</a:t>
            </a:r>
            <a:r>
              <a:rPr lang="en-US" dirty="0" err="1" smtClean="0"/>
              <a:t>cos</a:t>
            </a:r>
            <a:r>
              <a:rPr lang="en-US" dirty="0" smtClean="0"/>
              <a:t> 210</a:t>
            </a:r>
            <a:r>
              <a:rPr lang="ru-RU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Sin 169</a:t>
            </a:r>
            <a:r>
              <a:rPr lang="ru-RU" baseline="30000" dirty="0" smtClean="0"/>
              <a:t>0</a:t>
            </a:r>
            <a:r>
              <a:rPr lang="ru-RU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cos</a:t>
            </a:r>
            <a:r>
              <a:rPr lang="en-US" dirty="0" smtClean="0"/>
              <a:t> 267</a:t>
            </a:r>
            <a:r>
              <a:rPr lang="ru-RU" baseline="30000" dirty="0" smtClean="0"/>
              <a:t>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2308700" y="909398"/>
            <a:ext cx="4572638" cy="3429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Запишите: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767388" y="4400550"/>
            <a:ext cx="2590800" cy="396875"/>
            <a:chOff x="2260" y="2693"/>
            <a:chExt cx="1428" cy="250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2260" y="2693"/>
              <a:ext cx="14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000" b="1" i="1">
                  <a:solidFill>
                    <a:srgbClr val="F42B0A"/>
                  </a:solidFill>
                  <a:latin typeface="Microsoft Sans Serif" pitchFamily="34" charset="0"/>
                </a:rPr>
                <a:t>1рад.    57</a:t>
              </a:r>
              <a:r>
                <a:rPr lang="en-US" sz="2000" b="1" i="1">
                  <a:solidFill>
                    <a:srgbClr val="F42B0A"/>
                  </a:solidFill>
                  <a:latin typeface="Microsoft Sans Serif" pitchFamily="34" charset="0"/>
                </a:rPr>
                <a:t> </a:t>
              </a:r>
              <a:r>
                <a:rPr lang="ru-RU" sz="2000" b="1" i="1" baseline="30000">
                  <a:solidFill>
                    <a:srgbClr val="F42B0A"/>
                  </a:solidFill>
                  <a:latin typeface="Microsoft Sans Serif" pitchFamily="34" charset="0"/>
                </a:rPr>
                <a:t>0</a:t>
              </a:r>
              <a:r>
                <a:rPr lang="ru-RU" sz="2000" b="1" i="1">
                  <a:solidFill>
                    <a:srgbClr val="F42B0A"/>
                  </a:solidFill>
                  <a:latin typeface="Microsoft Sans Serif" pitchFamily="34" charset="0"/>
                </a:rPr>
                <a:t>17</a:t>
              </a:r>
              <a:r>
                <a:rPr lang="en-US" sz="2000" b="1" i="1">
                  <a:solidFill>
                    <a:srgbClr val="F42B0A"/>
                  </a:solidFill>
                  <a:latin typeface="Microsoft Sans Serif" pitchFamily="34" charset="0"/>
                </a:rPr>
                <a:t>’</a:t>
              </a:r>
              <a:endParaRPr lang="ru-RU" sz="2000">
                <a:latin typeface="Microsoft Sans Serif" pitchFamily="34" charset="0"/>
              </a:endParaRPr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2653" y="2747"/>
            <a:ext cx="154" cy="154"/>
          </p:xfrm>
          <a:graphic>
            <a:graphicData uri="http://schemas.openxmlformats.org/presentationml/2006/ole">
              <p:oleObj spid="_x0000_s1026" name="Формула" r:id="rId3" imgW="126720" imgH="126720" progId="Equation.3">
                <p:embed/>
              </p:oleObj>
            </a:graphicData>
          </a:graphic>
        </p:graphicFrame>
      </p:grpSp>
      <p:grpSp>
        <p:nvGrpSpPr>
          <p:cNvPr id="7" name="Group 5"/>
          <p:cNvGrpSpPr>
            <a:grpSpLocks noChangeAspect="1"/>
          </p:cNvGrpSpPr>
          <p:nvPr/>
        </p:nvGrpSpPr>
        <p:grpSpPr bwMode="auto">
          <a:xfrm rot="12957125">
            <a:off x="1844675" y="1931988"/>
            <a:ext cx="3695700" cy="2865437"/>
            <a:chOff x="1226" y="766"/>
            <a:chExt cx="2215" cy="1805"/>
          </a:xfrm>
        </p:grpSpPr>
        <p:sp>
          <p:nvSpPr>
            <p:cNvPr id="8" name="AutoShape 6"/>
            <p:cNvSpPr>
              <a:spLocks noChangeAspect="1" noChangeArrowheads="1" noTextEdit="1"/>
            </p:cNvSpPr>
            <p:nvPr/>
          </p:nvSpPr>
          <p:spPr bwMode="auto">
            <a:xfrm>
              <a:off x="1226" y="766"/>
              <a:ext cx="2215" cy="1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628" y="1580"/>
              <a:ext cx="1557" cy="5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2" y="113"/>
                </a:cxn>
                <a:cxn ang="0">
                  <a:pos x="212" y="212"/>
                </a:cxn>
                <a:cxn ang="0">
                  <a:pos x="329" y="297"/>
                </a:cxn>
                <a:cxn ang="0">
                  <a:pos x="461" y="368"/>
                </a:cxn>
                <a:cxn ang="0">
                  <a:pos x="592" y="425"/>
                </a:cxn>
                <a:cxn ang="0">
                  <a:pos x="738" y="467"/>
                </a:cxn>
                <a:cxn ang="0">
                  <a:pos x="885" y="496"/>
                </a:cxn>
                <a:cxn ang="0">
                  <a:pos x="1038" y="503"/>
                </a:cxn>
                <a:cxn ang="0">
                  <a:pos x="1170" y="496"/>
                </a:cxn>
                <a:cxn ang="0">
                  <a:pos x="1301" y="474"/>
                </a:cxn>
                <a:cxn ang="0">
                  <a:pos x="1433" y="439"/>
                </a:cxn>
                <a:cxn ang="0">
                  <a:pos x="1557" y="389"/>
                </a:cxn>
              </a:cxnLst>
              <a:rect l="0" t="0" r="r" b="b"/>
              <a:pathLst>
                <a:path w="1557" h="503">
                  <a:moveTo>
                    <a:pt x="0" y="0"/>
                  </a:moveTo>
                  <a:lnTo>
                    <a:pt x="102" y="113"/>
                  </a:lnTo>
                  <a:lnTo>
                    <a:pt x="212" y="212"/>
                  </a:lnTo>
                  <a:lnTo>
                    <a:pt x="329" y="297"/>
                  </a:lnTo>
                  <a:lnTo>
                    <a:pt x="461" y="368"/>
                  </a:lnTo>
                  <a:lnTo>
                    <a:pt x="592" y="425"/>
                  </a:lnTo>
                  <a:lnTo>
                    <a:pt x="738" y="467"/>
                  </a:lnTo>
                  <a:lnTo>
                    <a:pt x="885" y="496"/>
                  </a:lnTo>
                  <a:lnTo>
                    <a:pt x="1038" y="503"/>
                  </a:lnTo>
                  <a:lnTo>
                    <a:pt x="1170" y="496"/>
                  </a:lnTo>
                  <a:lnTo>
                    <a:pt x="1301" y="474"/>
                  </a:lnTo>
                  <a:lnTo>
                    <a:pt x="1433" y="439"/>
                  </a:lnTo>
                  <a:lnTo>
                    <a:pt x="1557" y="389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666" y="773"/>
              <a:ext cx="168" cy="178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1233" y="773"/>
              <a:ext cx="1433" cy="1111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332" y="1751"/>
              <a:ext cx="5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400">
                  <a:solidFill>
                    <a:srgbClr val="24211D"/>
                  </a:solidFill>
                  <a:latin typeface="Arial" charset="0"/>
                </a:rPr>
                <a:t> </a:t>
              </a:r>
              <a:endParaRPr lang="ru-RU" sz="1600">
                <a:latin typeface="Microsoft Sans Serif" pitchFamily="34" charset="0"/>
              </a:endParaRPr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993775" y="2730500"/>
            <a:ext cx="2879725" cy="2879725"/>
          </a:xfrm>
          <a:prstGeom prst="ellipse">
            <a:avLst/>
          </a:prstGeom>
          <a:solidFill>
            <a:srgbClr val="82D8FA">
              <a:alpha val="7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 flipV="1">
            <a:off x="2397125" y="1925638"/>
            <a:ext cx="3175" cy="4487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85738" y="4171950"/>
            <a:ext cx="47418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6" name="Group 14"/>
          <p:cNvGrpSpPr>
            <a:grpSpLocks noChangeAspect="1"/>
          </p:cNvGrpSpPr>
          <p:nvPr/>
        </p:nvGrpSpPr>
        <p:grpSpPr bwMode="auto">
          <a:xfrm>
            <a:off x="2403475" y="2895600"/>
            <a:ext cx="1457325" cy="1263650"/>
            <a:chOff x="2364" y="1710"/>
            <a:chExt cx="1031" cy="900"/>
          </a:xfrm>
        </p:grpSpPr>
        <p:sp>
          <p:nvSpPr>
            <p:cNvPr id="17" name="AutoShape 15"/>
            <p:cNvSpPr>
              <a:spLocks noChangeAspect="1" noChangeArrowheads="1"/>
            </p:cNvSpPr>
            <p:nvPr/>
          </p:nvSpPr>
          <p:spPr bwMode="auto">
            <a:xfrm>
              <a:off x="2364" y="1710"/>
              <a:ext cx="1031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371" y="1717"/>
              <a:ext cx="1017" cy="886"/>
            </a:xfrm>
            <a:custGeom>
              <a:avLst/>
              <a:gdLst/>
              <a:ahLst/>
              <a:cxnLst>
                <a:cxn ang="0">
                  <a:pos x="0" y="886"/>
                </a:cxn>
                <a:cxn ang="0">
                  <a:pos x="498" y="0"/>
                </a:cxn>
                <a:cxn ang="0">
                  <a:pos x="615" y="71"/>
                </a:cxn>
                <a:cxn ang="0">
                  <a:pos x="717" y="163"/>
                </a:cxn>
                <a:cxn ang="0">
                  <a:pos x="805" y="262"/>
                </a:cxn>
                <a:cxn ang="0">
                  <a:pos x="878" y="369"/>
                </a:cxn>
                <a:cxn ang="0">
                  <a:pos x="936" y="489"/>
                </a:cxn>
                <a:cxn ang="0">
                  <a:pos x="980" y="617"/>
                </a:cxn>
                <a:cxn ang="0">
                  <a:pos x="1009" y="751"/>
                </a:cxn>
                <a:cxn ang="0">
                  <a:pos x="1017" y="886"/>
                </a:cxn>
                <a:cxn ang="0">
                  <a:pos x="0" y="886"/>
                </a:cxn>
              </a:cxnLst>
              <a:rect l="0" t="0" r="r" b="b"/>
              <a:pathLst>
                <a:path w="1017" h="886">
                  <a:moveTo>
                    <a:pt x="0" y="886"/>
                  </a:moveTo>
                  <a:lnTo>
                    <a:pt x="498" y="0"/>
                  </a:lnTo>
                  <a:lnTo>
                    <a:pt x="615" y="71"/>
                  </a:lnTo>
                  <a:lnTo>
                    <a:pt x="717" y="163"/>
                  </a:lnTo>
                  <a:lnTo>
                    <a:pt x="805" y="262"/>
                  </a:lnTo>
                  <a:lnTo>
                    <a:pt x="878" y="369"/>
                  </a:lnTo>
                  <a:lnTo>
                    <a:pt x="936" y="489"/>
                  </a:lnTo>
                  <a:lnTo>
                    <a:pt x="980" y="617"/>
                  </a:lnTo>
                  <a:lnTo>
                    <a:pt x="1009" y="751"/>
                  </a:lnTo>
                  <a:lnTo>
                    <a:pt x="1017" y="886"/>
                  </a:lnTo>
                  <a:lnTo>
                    <a:pt x="0" y="886"/>
                  </a:lnTo>
                  <a:close/>
                </a:path>
              </a:pathLst>
            </a:custGeom>
            <a:solidFill>
              <a:srgbClr val="90ABBD"/>
            </a:solidFill>
            <a:ln w="38100" cmpd="sng">
              <a:solidFill>
                <a:srgbClr val="66FF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Rectangle 17"/>
          <p:cNvSpPr>
            <a:spLocks noChangeArrowheads="1"/>
          </p:cNvSpPr>
          <p:nvPr/>
        </p:nvSpPr>
        <p:spPr bwMode="auto">
          <a:xfrm rot="17904044">
            <a:off x="2433638" y="3289300"/>
            <a:ext cx="377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400" b="1" i="1">
                <a:solidFill>
                  <a:srgbClr val="F42B0A"/>
                </a:solidFill>
                <a:latin typeface="Times New Roman" pitchFamily="18" charset="0"/>
              </a:rPr>
              <a:t>R</a:t>
            </a:r>
            <a:endParaRPr lang="ru-RU" sz="1600">
              <a:latin typeface="Microsoft Sans Serif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947988" y="4129088"/>
            <a:ext cx="87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400" b="1" i="1">
                <a:solidFill>
                  <a:srgbClr val="F42B0A"/>
                </a:solidFill>
                <a:latin typeface="Times New Roman" pitchFamily="18" charset="0"/>
              </a:rPr>
              <a:t>R</a:t>
            </a:r>
            <a:endParaRPr lang="ru-RU" sz="1600">
              <a:latin typeface="Microsoft Sans Serif" pitchFamily="34" charset="0"/>
            </a:endParaRPr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>
            <a:off x="3082925" y="2884488"/>
            <a:ext cx="90488" cy="90487"/>
          </a:xfrm>
          <a:prstGeom prst="flowChartConnector">
            <a:avLst/>
          </a:prstGeom>
          <a:solidFill>
            <a:srgbClr val="FF33CC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827463" y="4129088"/>
            <a:ext cx="90487" cy="90487"/>
          </a:xfrm>
          <a:prstGeom prst="flowChartConnector">
            <a:avLst/>
          </a:prstGeom>
          <a:solidFill>
            <a:srgbClr val="FF33CC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085975" y="4219575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Microsoft Sans Serif" pitchFamily="34" charset="0"/>
              </a:rPr>
              <a:t>О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3863975" y="3813175"/>
            <a:ext cx="77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Microsoft Sans Serif" pitchFamily="34" charset="0"/>
              </a:rPr>
              <a:t>Р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955925" y="2527300"/>
            <a:ext cx="43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Microsoft Sans Serif" pitchFamily="34" charset="0"/>
              </a:rPr>
              <a:t>М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727450" y="3113088"/>
            <a:ext cx="2587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400" b="1" i="1">
                <a:solidFill>
                  <a:srgbClr val="F42B0A"/>
                </a:solidFill>
                <a:latin typeface="Times New Roman" pitchFamily="18" charset="0"/>
              </a:rPr>
              <a:t>R</a:t>
            </a:r>
            <a:endParaRPr lang="ru-RU" sz="1600">
              <a:latin typeface="Microsoft Sans Serif" pitchFamily="34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320675" y="719138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Microsoft Sans Serif" pitchFamily="34" charset="0"/>
              </a:rPr>
              <a:t>В </a:t>
            </a:r>
            <a:r>
              <a:rPr lang="ru-RU" sz="1600" dirty="0">
                <a:latin typeface="Microsoft Sans Serif" pitchFamily="34" charset="0"/>
              </a:rPr>
              <a:t>математике и физике часто пользуются </a:t>
            </a:r>
            <a:r>
              <a:rPr lang="ru-RU" sz="1600" dirty="0" smtClean="0">
                <a:latin typeface="Microsoft Sans Serif" pitchFamily="34" charset="0"/>
              </a:rPr>
              <a:t>радианной </a:t>
            </a:r>
            <a:r>
              <a:rPr lang="ru-RU" sz="1600" dirty="0">
                <a:latin typeface="Microsoft Sans Serif" pitchFamily="34" charset="0"/>
              </a:rPr>
              <a:t>мерой. </a:t>
            </a:r>
          </a:p>
        </p:txBody>
      </p:sp>
      <p:sp>
        <p:nvSpPr>
          <p:cNvPr id="28" name="WordArt 26"/>
          <p:cNvSpPr>
            <a:spLocks noChangeArrowheads="1" noChangeShapeType="1" noTextEdit="1"/>
          </p:cNvSpPr>
          <p:nvPr/>
        </p:nvSpPr>
        <p:spPr bwMode="auto">
          <a:xfrm>
            <a:off x="1827213" y="260350"/>
            <a:ext cx="5480050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i="1" kern="10">
                <a:ln w="0" cap="rnd">
                  <a:solidFill>
                    <a:srgbClr val="333399"/>
                  </a:solidFill>
                  <a:prstDash val="sysDot"/>
                  <a:round/>
                  <a:headEnd/>
                  <a:tailEnd/>
                </a:ln>
                <a:solidFill>
                  <a:srgbClr val="1B8DFF"/>
                </a:solidFill>
                <a:latin typeface="Arial"/>
                <a:cs typeface="Arial"/>
              </a:rPr>
              <a:t>Радианная мера углов и дуг.</a:t>
            </a:r>
          </a:p>
        </p:txBody>
      </p: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5902325" y="2025650"/>
            <a:ext cx="1243013" cy="657225"/>
            <a:chOff x="3718" y="1276"/>
            <a:chExt cx="783" cy="414"/>
          </a:xfrm>
        </p:grpSpPr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 rot="10800000">
              <a:off x="3718" y="1276"/>
              <a:ext cx="148" cy="341"/>
            </a:xfrm>
            <a:custGeom>
              <a:avLst/>
              <a:gdLst>
                <a:gd name="G0" fmla="+- 10800 0 0"/>
                <a:gd name="G1" fmla="+- -9072715 0 0"/>
                <a:gd name="G2" fmla="+- 0 0 -9072715"/>
                <a:gd name="T0" fmla="*/ 0 256 1"/>
                <a:gd name="T1" fmla="*/ 180 256 1"/>
                <a:gd name="G3" fmla="+- -9072715 T0 T1"/>
                <a:gd name="T2" fmla="*/ 0 256 1"/>
                <a:gd name="T3" fmla="*/ 90 256 1"/>
                <a:gd name="G4" fmla="+- -9072715 T2 T3"/>
                <a:gd name="G5" fmla="*/ G4 2 1"/>
                <a:gd name="T4" fmla="*/ 90 256 1"/>
                <a:gd name="T5" fmla="*/ 0 256 1"/>
                <a:gd name="G6" fmla="+- -9072715 T4 T5"/>
                <a:gd name="G7" fmla="*/ G6 2 1"/>
                <a:gd name="G8" fmla="abs -907271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9072715"/>
                <a:gd name="G21" fmla="sin G19 -9072715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9072715"/>
                <a:gd name="G29" fmla="sin 10800 -9072715"/>
                <a:gd name="G30" fmla="sin 10800 -9072715"/>
                <a:gd name="G31" fmla="+- G28 10800 0"/>
                <a:gd name="G32" fmla="+- G29 10800 0"/>
                <a:gd name="G33" fmla="+- G30 10800 0"/>
                <a:gd name="G34" fmla="?: G4 0 G31"/>
                <a:gd name="G35" fmla="?: -9072715 G34 0"/>
                <a:gd name="G36" fmla="?: G6 G35 G31"/>
                <a:gd name="G37" fmla="+- 21600 0 G36"/>
                <a:gd name="G38" fmla="?: G4 0 G33"/>
                <a:gd name="G39" fmla="?: -907271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18 w 21600"/>
                <a:gd name="T15" fmla="*/ 3635 h 21600"/>
                <a:gd name="T16" fmla="*/ 10800 w 21600"/>
                <a:gd name="T17" fmla="*/ 0 h 21600"/>
                <a:gd name="T18" fmla="*/ 18882 w 21600"/>
                <a:gd name="T19" fmla="*/ 363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2718" y="3635"/>
                  </a:moveTo>
                  <a:cubicBezTo>
                    <a:pt x="4768" y="1323"/>
                    <a:pt x="7710" y="-1"/>
                    <a:pt x="10800" y="0"/>
                  </a:cubicBezTo>
                  <a:cubicBezTo>
                    <a:pt x="13889" y="0"/>
                    <a:pt x="16831" y="1323"/>
                    <a:pt x="18881" y="3635"/>
                  </a:cubicBezTo>
                  <a:cubicBezTo>
                    <a:pt x="16831" y="1323"/>
                    <a:pt x="13889" y="-1"/>
                    <a:pt x="10799" y="0"/>
                  </a:cubicBezTo>
                  <a:cubicBezTo>
                    <a:pt x="7710" y="0"/>
                    <a:pt x="4768" y="1323"/>
                    <a:pt x="2718" y="3635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3798" y="1440"/>
              <a:ext cx="7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>
                  <a:latin typeface="Microsoft Sans Serif" pitchFamily="34" charset="0"/>
                </a:rPr>
                <a:t>МР = </a:t>
              </a:r>
              <a:r>
                <a:rPr lang="en-US" sz="2000">
                  <a:latin typeface="Times New Roman" pitchFamily="18" charset="0"/>
                </a:rPr>
                <a:t>R</a:t>
              </a:r>
              <a:endParaRPr lang="ru-RU" sz="2000">
                <a:latin typeface="Times New Roman" pitchFamily="18" charset="0"/>
              </a:endParaRPr>
            </a:p>
          </p:txBody>
        </p:sp>
      </p:grp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500563" y="1604963"/>
            <a:ext cx="4392612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Microsoft Sans Serif" pitchFamily="34" charset="0"/>
              </a:rPr>
              <a:t>Построим угол МОР, такой что дуга МР, на которую он опирается, равна радиусу </a:t>
            </a:r>
            <a:r>
              <a:rPr lang="en-US">
                <a:latin typeface="Times New Roman" pitchFamily="18" charset="0"/>
              </a:rPr>
              <a:t>R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 sz="1600">
                <a:latin typeface="Microsoft Sans Serif" pitchFamily="34" charset="0"/>
              </a:rPr>
              <a:t>окружности.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2524125" y="3783013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solidFill>
                  <a:srgbClr val="FF0000"/>
                </a:solidFill>
                <a:latin typeface="Microsoft Sans Serif" pitchFamily="34" charset="0"/>
              </a:rPr>
              <a:t>1 радиан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618163" y="4797425"/>
            <a:ext cx="2755900" cy="631825"/>
            <a:chOff x="3866" y="2369"/>
            <a:chExt cx="1736" cy="398"/>
          </a:xfrm>
        </p:grpSpPr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 rot="10800000">
              <a:off x="3866" y="2369"/>
              <a:ext cx="148" cy="341"/>
            </a:xfrm>
            <a:custGeom>
              <a:avLst/>
              <a:gdLst>
                <a:gd name="G0" fmla="+- 10800 0 0"/>
                <a:gd name="G1" fmla="+- -9072715 0 0"/>
                <a:gd name="G2" fmla="+- 0 0 -9072715"/>
                <a:gd name="T0" fmla="*/ 0 256 1"/>
                <a:gd name="T1" fmla="*/ 180 256 1"/>
                <a:gd name="G3" fmla="+- -9072715 T0 T1"/>
                <a:gd name="T2" fmla="*/ 0 256 1"/>
                <a:gd name="T3" fmla="*/ 90 256 1"/>
                <a:gd name="G4" fmla="+- -9072715 T2 T3"/>
                <a:gd name="G5" fmla="*/ G4 2 1"/>
                <a:gd name="T4" fmla="*/ 90 256 1"/>
                <a:gd name="T5" fmla="*/ 0 256 1"/>
                <a:gd name="G6" fmla="+- -9072715 T4 T5"/>
                <a:gd name="G7" fmla="*/ G6 2 1"/>
                <a:gd name="G8" fmla="abs -907271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9072715"/>
                <a:gd name="G21" fmla="sin G19 -9072715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9072715"/>
                <a:gd name="G29" fmla="sin 10800 -9072715"/>
                <a:gd name="G30" fmla="sin 10800 -9072715"/>
                <a:gd name="G31" fmla="+- G28 10800 0"/>
                <a:gd name="G32" fmla="+- G29 10800 0"/>
                <a:gd name="G33" fmla="+- G30 10800 0"/>
                <a:gd name="G34" fmla="?: G4 0 G31"/>
                <a:gd name="G35" fmla="?: -9072715 G34 0"/>
                <a:gd name="G36" fmla="?: G6 G35 G31"/>
                <a:gd name="G37" fmla="+- 21600 0 G36"/>
                <a:gd name="G38" fmla="?: G4 0 G33"/>
                <a:gd name="G39" fmla="?: -907271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18 w 21600"/>
                <a:gd name="T15" fmla="*/ 3635 h 21600"/>
                <a:gd name="T16" fmla="*/ 10800 w 21600"/>
                <a:gd name="T17" fmla="*/ 0 h 21600"/>
                <a:gd name="T18" fmla="*/ 18882 w 21600"/>
                <a:gd name="T19" fmla="*/ 363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2718" y="3635"/>
                  </a:moveTo>
                  <a:cubicBezTo>
                    <a:pt x="4768" y="1323"/>
                    <a:pt x="7710" y="-1"/>
                    <a:pt x="10800" y="0"/>
                  </a:cubicBezTo>
                  <a:cubicBezTo>
                    <a:pt x="13889" y="0"/>
                    <a:pt x="16831" y="1323"/>
                    <a:pt x="18881" y="3635"/>
                  </a:cubicBezTo>
                  <a:cubicBezTo>
                    <a:pt x="16831" y="1323"/>
                    <a:pt x="13889" y="-1"/>
                    <a:pt x="10799" y="0"/>
                  </a:cubicBezTo>
                  <a:cubicBezTo>
                    <a:pt x="7710" y="0"/>
                    <a:pt x="4768" y="1323"/>
                    <a:pt x="2718" y="3635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3955" y="2517"/>
              <a:ext cx="16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latin typeface="Microsoft Sans Serif" pitchFamily="34" charset="0"/>
                </a:rPr>
                <a:t>МР </a:t>
              </a:r>
              <a:r>
                <a:rPr lang="en-US" sz="2000">
                  <a:latin typeface="Microsoft Sans Serif" pitchFamily="34" charset="0"/>
                </a:rPr>
                <a:t>     </a:t>
              </a:r>
              <a:r>
                <a:rPr lang="ru-RU" sz="2000">
                  <a:latin typeface="Microsoft Sans Serif" pitchFamily="34" charset="0"/>
                </a:rPr>
                <a:t>57</a:t>
              </a:r>
              <a:r>
                <a:rPr lang="ru-RU" sz="2000" b="1" baseline="30000">
                  <a:latin typeface="Microsoft Sans Serif" pitchFamily="34" charset="0"/>
                </a:rPr>
                <a:t>0</a:t>
              </a:r>
              <a:r>
                <a:rPr lang="ru-RU" sz="2000">
                  <a:latin typeface="Microsoft Sans Serif" pitchFamily="34" charset="0"/>
                </a:rPr>
                <a:t>17</a:t>
              </a:r>
              <a:r>
                <a:rPr lang="en-US" sz="2000">
                  <a:latin typeface="Microsoft Sans Serif" pitchFamily="34" charset="0"/>
                </a:rPr>
                <a:t>’</a:t>
              </a:r>
              <a:r>
                <a:rPr lang="ru-RU" sz="2000">
                  <a:latin typeface="Microsoft Sans Serif" pitchFamily="34" charset="0"/>
                </a:rPr>
                <a:t> =1рад.</a:t>
              </a:r>
            </a:p>
          </p:txBody>
        </p:sp>
        <p:graphicFrame>
          <p:nvGraphicFramePr>
            <p:cNvPr id="37" name="Object 36"/>
            <p:cNvGraphicFramePr>
              <a:graphicFrameLocks noChangeAspect="1"/>
            </p:cNvGraphicFramePr>
            <p:nvPr/>
          </p:nvGraphicFramePr>
          <p:xfrm>
            <a:off x="4289" y="2563"/>
            <a:ext cx="170" cy="170"/>
          </p:xfrm>
          <a:graphic>
            <a:graphicData uri="http://schemas.openxmlformats.org/presentationml/2006/ole">
              <p:oleObj spid="_x0000_s1027" name="Формула" r:id="rId4" imgW="126720" imgH="126720" progId="Equation.3">
                <p:embed/>
              </p:oleObj>
            </a:graphicData>
          </a:graphic>
        </p:graphicFrame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5578475" y="5622925"/>
            <a:ext cx="2989263" cy="396875"/>
            <a:chOff x="3599" y="3292"/>
            <a:chExt cx="1883" cy="250"/>
          </a:xfrm>
        </p:grpSpPr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3599" y="3354"/>
            <a:ext cx="199" cy="140"/>
          </p:xfrm>
          <a:graphic>
            <a:graphicData uri="http://schemas.openxmlformats.org/presentationml/2006/ole">
              <p:oleObj spid="_x0000_s1028" name="Формула" r:id="rId5" imgW="215640" imgH="203040" progId="Equation.3">
                <p:embed/>
              </p:oleObj>
            </a:graphicData>
          </a:graphic>
        </p:graphicFrame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718" y="3292"/>
              <a:ext cx="17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latin typeface="Microsoft Sans Serif" pitchFamily="34" charset="0"/>
                </a:rPr>
                <a:t>МОР</a:t>
              </a:r>
              <a:r>
                <a:rPr lang="ru-RU" sz="1600">
                  <a:latin typeface="Microsoft Sans Serif" pitchFamily="34" charset="0"/>
                </a:rPr>
                <a:t>      </a:t>
              </a:r>
              <a:r>
                <a:rPr lang="ru-RU" sz="2000">
                  <a:latin typeface="Microsoft Sans Serif" pitchFamily="34" charset="0"/>
                </a:rPr>
                <a:t>57</a:t>
              </a:r>
              <a:r>
                <a:rPr lang="ru-RU" sz="2000" b="1" baseline="30000">
                  <a:latin typeface="Microsoft Sans Serif" pitchFamily="34" charset="0"/>
                </a:rPr>
                <a:t>0</a:t>
              </a:r>
              <a:r>
                <a:rPr lang="ru-RU" sz="2000">
                  <a:latin typeface="Microsoft Sans Serif" pitchFamily="34" charset="0"/>
                </a:rPr>
                <a:t>17</a:t>
              </a:r>
              <a:r>
                <a:rPr lang="en-US" sz="2000">
                  <a:latin typeface="Microsoft Sans Serif" pitchFamily="34" charset="0"/>
                </a:rPr>
                <a:t>’</a:t>
              </a:r>
              <a:r>
                <a:rPr lang="ru-RU" sz="2000">
                  <a:latin typeface="Microsoft Sans Serif" pitchFamily="34" charset="0"/>
                </a:rPr>
                <a:t> = 1рад.</a:t>
              </a:r>
            </a:p>
          </p:txBody>
        </p:sp>
        <p:graphicFrame>
          <p:nvGraphicFramePr>
            <p:cNvPr id="41" name="Object 40"/>
            <p:cNvGraphicFramePr>
              <a:graphicFrameLocks/>
            </p:cNvGraphicFramePr>
            <p:nvPr/>
          </p:nvGraphicFramePr>
          <p:xfrm>
            <a:off x="4138" y="3313"/>
            <a:ext cx="159" cy="181"/>
          </p:xfrm>
          <a:graphic>
            <a:graphicData uri="http://schemas.openxmlformats.org/presentationml/2006/ole">
              <p:oleObj spid="_x0000_s1029" name="Формула" r:id="rId6" imgW="126720" imgH="126720" progId="Equation.3">
                <p:embed/>
              </p:oleObj>
            </a:graphicData>
          </a:graphic>
        </p:graphicFrame>
      </p:grpSp>
      <p:grpSp>
        <p:nvGrpSpPr>
          <p:cNvPr id="42" name="Group 42"/>
          <p:cNvGrpSpPr>
            <a:grpSpLocks/>
          </p:cNvGrpSpPr>
          <p:nvPr/>
        </p:nvGrpSpPr>
        <p:grpSpPr bwMode="auto">
          <a:xfrm>
            <a:off x="5853113" y="3813175"/>
            <a:ext cx="2343150" cy="576263"/>
            <a:chOff x="498" y="696"/>
            <a:chExt cx="880" cy="363"/>
          </a:xfrm>
        </p:grpSpPr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749" y="713"/>
              <a:ext cx="8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600" b="1" i="1">
                  <a:solidFill>
                    <a:srgbClr val="F42B0A"/>
                  </a:solidFill>
                  <a:latin typeface="Times New Roman" pitchFamily="18" charset="0"/>
                </a:rPr>
                <a:t>3</a:t>
              </a:r>
              <a:endParaRPr lang="ru-RU" sz="1600">
                <a:latin typeface="Microsoft Sans Serif" pitchFamily="34" charset="0"/>
              </a:endParaRPr>
            </a:p>
          </p:txBody>
        </p:sp>
        <p:grpSp>
          <p:nvGrpSpPr>
            <p:cNvPr id="44" name="Group 44"/>
            <p:cNvGrpSpPr>
              <a:grpSpLocks/>
            </p:cNvGrpSpPr>
            <p:nvPr/>
          </p:nvGrpSpPr>
          <p:grpSpPr bwMode="auto">
            <a:xfrm>
              <a:off x="498" y="696"/>
              <a:ext cx="880" cy="363"/>
              <a:chOff x="498" y="696"/>
              <a:chExt cx="880" cy="363"/>
            </a:xfrm>
          </p:grpSpPr>
          <p:grpSp>
            <p:nvGrpSpPr>
              <p:cNvPr id="45" name="Group 45"/>
              <p:cNvGrpSpPr>
                <a:grpSpLocks/>
              </p:cNvGrpSpPr>
              <p:nvPr/>
            </p:nvGrpSpPr>
            <p:grpSpPr bwMode="auto">
              <a:xfrm>
                <a:off x="636" y="696"/>
                <a:ext cx="742" cy="363"/>
                <a:chOff x="636" y="696"/>
                <a:chExt cx="742" cy="363"/>
              </a:xfrm>
            </p:grpSpPr>
            <p:sp>
              <p:nvSpPr>
                <p:cNvPr id="47" name="Rectangle 46"/>
                <p:cNvSpPr>
                  <a:spLocks noChangeArrowheads="1"/>
                </p:cNvSpPr>
                <p:nvPr/>
              </p:nvSpPr>
              <p:spPr bwMode="auto">
                <a:xfrm>
                  <a:off x="840" y="713"/>
                  <a:ext cx="53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ru-RU" sz="1900">
                      <a:solidFill>
                        <a:srgbClr val="F42B0A"/>
                      </a:solidFill>
                      <a:latin typeface="Times New Roman" pitchFamily="18" charset="0"/>
                    </a:rPr>
                    <a:t>,</a:t>
                  </a:r>
                  <a:r>
                    <a:rPr lang="ru-RU" sz="3600" b="1" i="1">
                      <a:solidFill>
                        <a:srgbClr val="F42B0A"/>
                      </a:solidFill>
                      <a:latin typeface="Times New Roman" pitchFamily="18" charset="0"/>
                    </a:rPr>
                    <a:t>1459…</a:t>
                  </a:r>
                  <a:endParaRPr lang="ru-RU" sz="1600">
                    <a:latin typeface="Microsoft Sans Serif" pitchFamily="34" charset="0"/>
                  </a:endParaRPr>
                </a:p>
              </p:txBody>
            </p:sp>
            <p:sp>
              <p:nvSpPr>
                <p:cNvPr id="48" name="Rectangle 47"/>
                <p:cNvSpPr>
                  <a:spLocks noChangeArrowheads="1"/>
                </p:cNvSpPr>
                <p:nvPr/>
              </p:nvSpPr>
              <p:spPr bwMode="auto">
                <a:xfrm>
                  <a:off x="636" y="696"/>
                  <a:ext cx="15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ru-RU" sz="3600" b="1" i="1">
                      <a:solidFill>
                        <a:srgbClr val="F42B0A"/>
                      </a:solidFill>
                      <a:latin typeface="Symbol" pitchFamily="18" charset="2"/>
                    </a:rPr>
                    <a:t>=</a:t>
                  </a:r>
                  <a:endParaRPr lang="ru-RU" sz="1600">
                    <a:latin typeface="Microsoft Sans Serif" pitchFamily="34" charset="0"/>
                  </a:endParaRPr>
                </a:p>
              </p:txBody>
            </p:sp>
          </p:grpSp>
          <p:sp>
            <p:nvSpPr>
              <p:cNvPr id="46" name="Rectangle 48"/>
              <p:cNvSpPr>
                <a:spLocks noChangeArrowheads="1"/>
              </p:cNvSpPr>
              <p:nvPr/>
            </p:nvSpPr>
            <p:spPr bwMode="auto">
              <a:xfrm>
                <a:off x="498" y="696"/>
                <a:ext cx="11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r>
                  <a:rPr lang="ru-RU" sz="3600" b="1" i="1">
                    <a:solidFill>
                      <a:srgbClr val="F42B0A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</p:grpSp>
      <p:grpSp>
        <p:nvGrpSpPr>
          <p:cNvPr id="49" name="Group 49"/>
          <p:cNvGrpSpPr>
            <a:grpSpLocks/>
          </p:cNvGrpSpPr>
          <p:nvPr/>
        </p:nvGrpSpPr>
        <p:grpSpPr bwMode="auto">
          <a:xfrm>
            <a:off x="6053138" y="3149600"/>
            <a:ext cx="2254250" cy="619125"/>
            <a:chOff x="3813" y="1984"/>
            <a:chExt cx="1420" cy="390"/>
          </a:xfrm>
        </p:grpSpPr>
        <p:grpSp>
          <p:nvGrpSpPr>
            <p:cNvPr id="50" name="Group 50"/>
            <p:cNvGrpSpPr>
              <a:grpSpLocks noChangeAspect="1"/>
            </p:cNvGrpSpPr>
            <p:nvPr/>
          </p:nvGrpSpPr>
          <p:grpSpPr bwMode="auto">
            <a:xfrm>
              <a:off x="3813" y="2012"/>
              <a:ext cx="897" cy="362"/>
              <a:chOff x="2581" y="2037"/>
              <a:chExt cx="897" cy="362"/>
            </a:xfrm>
          </p:grpSpPr>
          <p:sp>
            <p:nvSpPr>
              <p:cNvPr id="56" name="AutoShape 51"/>
              <p:cNvSpPr>
                <a:spLocks noChangeAspect="1" noChangeArrowheads="1" noTextEdit="1"/>
              </p:cNvSpPr>
              <p:nvPr/>
            </p:nvSpPr>
            <p:spPr bwMode="auto">
              <a:xfrm>
                <a:off x="2596" y="2056"/>
                <a:ext cx="882" cy="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52"/>
              <p:cNvSpPr>
                <a:spLocks noChangeShapeType="1"/>
              </p:cNvSpPr>
              <p:nvPr/>
            </p:nvSpPr>
            <p:spPr bwMode="auto">
              <a:xfrm>
                <a:off x="3089" y="2217"/>
                <a:ext cx="36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Rectangle 53"/>
              <p:cNvSpPr>
                <a:spLocks noChangeArrowheads="1"/>
              </p:cNvSpPr>
              <p:nvPr/>
            </p:nvSpPr>
            <p:spPr bwMode="auto">
              <a:xfrm>
                <a:off x="3253" y="2200"/>
                <a:ext cx="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0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</a:p>
            </p:txBody>
          </p:sp>
          <p:sp>
            <p:nvSpPr>
              <p:cNvPr id="59" name="Rectangle 54"/>
              <p:cNvSpPr>
                <a:spLocks noChangeArrowheads="1"/>
              </p:cNvSpPr>
              <p:nvPr/>
            </p:nvSpPr>
            <p:spPr bwMode="auto">
              <a:xfrm>
                <a:off x="3185" y="2217"/>
                <a:ext cx="85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900">
                    <a:solidFill>
                      <a:srgbClr val="000000"/>
                    </a:solidFill>
                    <a:latin typeface="Microsoft Sans Serif" pitchFamily="34" charset="0"/>
                  </a:rPr>
                  <a:t>2</a:t>
                </a:r>
              </a:p>
            </p:txBody>
          </p:sp>
          <p:sp>
            <p:nvSpPr>
              <p:cNvPr id="60" name="Rectangle 55"/>
              <p:cNvSpPr>
                <a:spLocks noChangeArrowheads="1"/>
              </p:cNvSpPr>
              <p:nvPr/>
            </p:nvSpPr>
            <p:spPr bwMode="auto">
              <a:xfrm>
                <a:off x="3085" y="2037"/>
                <a:ext cx="36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000" i="1">
                    <a:solidFill>
                      <a:srgbClr val="000000"/>
                    </a:solidFill>
                    <a:latin typeface="Microsoft Sans Serif" pitchFamily="34" charset="0"/>
                  </a:rPr>
                  <a:t>360</a:t>
                </a:r>
                <a:r>
                  <a:rPr lang="ru-RU" sz="2000" i="1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r>
                  <a:rPr lang="ru-RU" i="1" baseline="30000">
                    <a:solidFill>
                      <a:srgbClr val="000000"/>
                    </a:solidFill>
                    <a:latin typeface="Arial Unicode MS" pitchFamily="34" charset="-128"/>
                  </a:rPr>
                  <a:t>0</a:t>
                </a:r>
              </a:p>
            </p:txBody>
          </p:sp>
          <p:sp>
            <p:nvSpPr>
              <p:cNvPr id="61" name="Rectangle 56"/>
              <p:cNvSpPr>
                <a:spLocks noChangeArrowheads="1"/>
              </p:cNvSpPr>
              <p:nvPr/>
            </p:nvSpPr>
            <p:spPr bwMode="auto">
              <a:xfrm>
                <a:off x="2581" y="2095"/>
                <a:ext cx="34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900" i="1">
                    <a:solidFill>
                      <a:srgbClr val="000000"/>
                    </a:solidFill>
                    <a:latin typeface="Arial Unicode MS" pitchFamily="34" charset="-128"/>
                  </a:rPr>
                  <a:t>1рад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62" name="Rectangle 57"/>
              <p:cNvSpPr>
                <a:spLocks noChangeArrowheads="1"/>
              </p:cNvSpPr>
              <p:nvPr/>
            </p:nvSpPr>
            <p:spPr bwMode="auto">
              <a:xfrm>
                <a:off x="2970" y="2105"/>
                <a:ext cx="83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900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51" name="Group 58"/>
            <p:cNvGrpSpPr>
              <a:grpSpLocks/>
            </p:cNvGrpSpPr>
            <p:nvPr/>
          </p:nvGrpSpPr>
          <p:grpSpPr bwMode="auto">
            <a:xfrm>
              <a:off x="4736" y="1984"/>
              <a:ext cx="497" cy="361"/>
              <a:chOff x="4736" y="1984"/>
              <a:chExt cx="497" cy="361"/>
            </a:xfrm>
          </p:grpSpPr>
          <p:sp>
            <p:nvSpPr>
              <p:cNvPr id="52" name="Line 59"/>
              <p:cNvSpPr>
                <a:spLocks noChangeShapeType="1"/>
              </p:cNvSpPr>
              <p:nvPr/>
            </p:nvSpPr>
            <p:spPr bwMode="auto">
              <a:xfrm>
                <a:off x="4851" y="2175"/>
                <a:ext cx="312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Rectangle 60"/>
              <p:cNvSpPr>
                <a:spLocks noChangeArrowheads="1"/>
              </p:cNvSpPr>
              <p:nvPr/>
            </p:nvSpPr>
            <p:spPr bwMode="auto">
              <a:xfrm>
                <a:off x="4928" y="2153"/>
                <a:ext cx="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0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54" name="Rectangle 61"/>
              <p:cNvSpPr>
                <a:spLocks noChangeArrowheads="1"/>
              </p:cNvSpPr>
              <p:nvPr/>
            </p:nvSpPr>
            <p:spPr bwMode="auto">
              <a:xfrm>
                <a:off x="4871" y="1984"/>
                <a:ext cx="36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000" i="1">
                    <a:solidFill>
                      <a:srgbClr val="000000"/>
                    </a:solidFill>
                    <a:latin typeface="Microsoft Sans Serif" pitchFamily="34" charset="0"/>
                  </a:rPr>
                  <a:t>180 </a:t>
                </a:r>
                <a:r>
                  <a:rPr lang="ru-RU" sz="2000" i="1" baseline="30000">
                    <a:solidFill>
                      <a:srgbClr val="000000"/>
                    </a:solidFill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55" name="Rectangle 62"/>
              <p:cNvSpPr>
                <a:spLocks noChangeArrowheads="1"/>
              </p:cNvSpPr>
              <p:nvPr/>
            </p:nvSpPr>
            <p:spPr bwMode="auto">
              <a:xfrm>
                <a:off x="4736" y="2058"/>
                <a:ext cx="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000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</p:grpSp>
      <p:grpSp>
        <p:nvGrpSpPr>
          <p:cNvPr id="63" name="Group 63"/>
          <p:cNvGrpSpPr>
            <a:grpSpLocks/>
          </p:cNvGrpSpPr>
          <p:nvPr/>
        </p:nvGrpSpPr>
        <p:grpSpPr bwMode="auto">
          <a:xfrm>
            <a:off x="4419600" y="3840163"/>
            <a:ext cx="1217613" cy="1044575"/>
            <a:chOff x="2784" y="2419"/>
            <a:chExt cx="767" cy="658"/>
          </a:xfrm>
        </p:grpSpPr>
        <p:sp>
          <p:nvSpPr>
            <p:cNvPr id="64" name="AutoShape 64"/>
            <p:cNvSpPr>
              <a:spLocks/>
            </p:cNvSpPr>
            <p:nvPr/>
          </p:nvSpPr>
          <p:spPr bwMode="auto">
            <a:xfrm>
              <a:off x="3429" y="2419"/>
              <a:ext cx="122" cy="658"/>
            </a:xfrm>
            <a:prstGeom prst="leftBrace">
              <a:avLst>
                <a:gd name="adj1" fmla="val 44945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ru-RU" sz="1600">
                <a:latin typeface="Microsoft Sans Serif" pitchFamily="34" charset="0"/>
              </a:endParaRPr>
            </a:p>
          </p:txBody>
        </p:sp>
        <p:sp>
          <p:nvSpPr>
            <p:cNvPr id="65" name="Text Box 65"/>
            <p:cNvSpPr txBox="1">
              <a:spLocks noChangeArrowheads="1"/>
            </p:cNvSpPr>
            <p:nvPr/>
          </p:nvSpPr>
          <p:spPr bwMode="auto">
            <a:xfrm>
              <a:off x="2784" y="2642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  <a:latin typeface="Microsoft Sans Serif" pitchFamily="34" charset="0"/>
                </a:rPr>
                <a:t>запиши</a:t>
              </a:r>
            </a:p>
          </p:txBody>
        </p:sp>
      </p:grpSp>
      <p:sp>
        <p:nvSpPr>
          <p:cNvPr id="66" name="Line 67"/>
          <p:cNvSpPr>
            <a:spLocks noChangeShapeType="1"/>
          </p:cNvSpPr>
          <p:nvPr/>
        </p:nvSpPr>
        <p:spPr bwMode="auto">
          <a:xfrm flipV="1">
            <a:off x="2411413" y="18446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0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30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26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Определение</a:t>
            </a:r>
            <a:endParaRPr kumimoji="0" lang="ru-RU" sz="3600" b="1" i="1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Углом в один радиан называют центральный угол, которому соответствует длина дуги, равная длине радиуса окружности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6156325" y="3213100"/>
          <a:ext cx="1790700" cy="857250"/>
        </p:xfrm>
        <a:graphic>
          <a:graphicData uri="http://schemas.openxmlformats.org/presentationml/2006/ole">
            <p:oleObj spid="_x0000_s2050" name="Формула" r:id="rId3" imgW="825480" imgH="393480" progId="Equation.3">
              <p:embed/>
            </p:oleObj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971550" y="3213100"/>
          <a:ext cx="2241550" cy="1012825"/>
        </p:xfrm>
        <a:graphic>
          <a:graphicData uri="http://schemas.openxmlformats.org/presentationml/2006/ole">
            <p:oleObj spid="_x0000_s2051" name="Формула" r:id="rId4" imgW="799753" imgH="393529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3203575" y="4508500"/>
          <a:ext cx="2735263" cy="547688"/>
        </p:xfrm>
        <a:graphic>
          <a:graphicData uri="http://schemas.openxmlformats.org/presentationml/2006/ole">
            <p:oleObj spid="_x0000_s2052" name="Формула" r:id="rId5" imgW="863225" imgH="203112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707904" y="5445224"/>
          <a:ext cx="1722438" cy="482600"/>
        </p:xfrm>
        <a:graphic>
          <a:graphicData uri="http://schemas.openxmlformats.org/presentationml/2006/ole">
            <p:oleObj spid="_x0000_s2053" name="Формула" r:id="rId6" imgW="710891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0"/>
            <a:ext cx="8111872" cy="47366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Group 168"/>
          <p:cNvGraphicFramePr>
            <a:graphicFrameLocks noGrp="1"/>
          </p:cNvGraphicFramePr>
          <p:nvPr/>
        </p:nvGraphicFramePr>
        <p:xfrm>
          <a:off x="1476375" y="5589588"/>
          <a:ext cx="6197600" cy="892176"/>
        </p:xfrm>
        <a:graphic>
          <a:graphicData uri="http://schemas.openxmlformats.org/drawingml/2006/table">
            <a:tbl>
              <a:tblPr/>
              <a:tblGrid>
                <a:gridCol w="1762125"/>
                <a:gridCol w="469900"/>
                <a:gridCol w="504825"/>
                <a:gridCol w="504825"/>
                <a:gridCol w="504825"/>
                <a:gridCol w="504825"/>
                <a:gridCol w="655638"/>
                <a:gridCol w="642937"/>
                <a:gridCol w="64770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Градусная мера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30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45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60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90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180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270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360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Радианная мера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250825" y="5189538"/>
            <a:ext cx="8383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Microsoft Sans Serif" pitchFamily="34" charset="0"/>
              </a:rPr>
              <a:t>Теперь можно составить таблицу измерения углов в градусной и радианной мерах.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229225" y="1887538"/>
            <a:ext cx="3149600" cy="3302000"/>
            <a:chOff x="3294" y="1189"/>
            <a:chExt cx="1984" cy="2080"/>
          </a:xfrm>
        </p:grpSpPr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3294" y="1189"/>
              <a:ext cx="1984" cy="1868"/>
              <a:chOff x="3294" y="1189"/>
              <a:chExt cx="1984" cy="1868"/>
            </a:xfrm>
          </p:grpSpPr>
          <p:sp>
            <p:nvSpPr>
              <p:cNvPr id="9" name="Text Box 38"/>
              <p:cNvSpPr txBox="1">
                <a:spLocks noChangeArrowheads="1"/>
              </p:cNvSpPr>
              <p:nvPr/>
            </p:nvSpPr>
            <p:spPr bwMode="auto">
              <a:xfrm>
                <a:off x="4866" y="1962"/>
                <a:ext cx="24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1400" i="1">
                    <a:latin typeface="Arial" charset="0"/>
                  </a:rPr>
                  <a:t>0</a:t>
                </a:r>
              </a:p>
            </p:txBody>
          </p:sp>
          <p:grpSp>
            <p:nvGrpSpPr>
              <p:cNvPr id="10" name="Group 39"/>
              <p:cNvGrpSpPr>
                <a:grpSpLocks/>
              </p:cNvGrpSpPr>
              <p:nvPr/>
            </p:nvGrpSpPr>
            <p:grpSpPr bwMode="auto">
              <a:xfrm>
                <a:off x="3294" y="1189"/>
                <a:ext cx="1984" cy="1868"/>
                <a:chOff x="3294" y="1189"/>
                <a:chExt cx="1984" cy="1868"/>
              </a:xfrm>
            </p:grpSpPr>
            <p:grpSp>
              <p:nvGrpSpPr>
                <p:cNvPr id="11" name="Group 40"/>
                <p:cNvGrpSpPr>
                  <a:grpSpLocks/>
                </p:cNvGrpSpPr>
                <p:nvPr/>
              </p:nvGrpSpPr>
              <p:grpSpPr bwMode="auto">
                <a:xfrm>
                  <a:off x="3294" y="1189"/>
                  <a:ext cx="1984" cy="1868"/>
                  <a:chOff x="3294" y="1189"/>
                  <a:chExt cx="1984" cy="1868"/>
                </a:xfrm>
              </p:grpSpPr>
              <p:grpSp>
                <p:nvGrpSpPr>
                  <p:cNvPr id="19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3354" y="1243"/>
                    <a:ext cx="1725" cy="1814"/>
                    <a:chOff x="3354" y="1243"/>
                    <a:chExt cx="1725" cy="1814"/>
                  </a:xfrm>
                </p:grpSpPr>
                <p:sp>
                  <p:nvSpPr>
                    <p:cNvPr id="22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1562"/>
                      <a:ext cx="1200" cy="1163"/>
                    </a:xfrm>
                    <a:prstGeom prst="ellipse">
                      <a:avLst/>
                    </a:prstGeom>
                    <a:solidFill>
                      <a:srgbClr val="82D8FA">
                        <a:alpha val="89999"/>
                      </a:srgbClr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54" y="1243"/>
                      <a:ext cx="1725" cy="1814"/>
                      <a:chOff x="3354" y="1243"/>
                      <a:chExt cx="1725" cy="1814"/>
                    </a:xfrm>
                  </p:grpSpPr>
                  <p:grpSp>
                    <p:nvGrpSpPr>
                      <p:cNvPr id="24" name="Group 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54" y="1960"/>
                        <a:ext cx="334" cy="192"/>
                        <a:chOff x="730" y="3610"/>
                        <a:chExt cx="334" cy="192"/>
                      </a:xfrm>
                    </p:grpSpPr>
                    <p:sp>
                      <p:nvSpPr>
                        <p:cNvPr id="55" name="Rectangle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31" y="3610"/>
                          <a:ext cx="88" cy="1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lIns="0" tIns="0" rIns="0" bIns="0">
                          <a:spAutoFit/>
                        </a:bodyPr>
                        <a:lstStyle/>
                        <a:p>
                          <a:r>
                            <a:rPr lang="ru-RU" sz="20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56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flipH="1">
                          <a:off x="730" y="3610"/>
                          <a:ext cx="334" cy="15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lIns="0" tIns="0" rIns="0" bIns="0">
                          <a:spAutoFit/>
                        </a:bodyPr>
                        <a:lstStyle/>
                        <a:p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25" name="Group 47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866" y="2174"/>
                        <a:ext cx="213" cy="166"/>
                        <a:chOff x="4866" y="2174"/>
                        <a:chExt cx="213" cy="166"/>
                      </a:xfrm>
                    </p:grpSpPr>
                    <p:sp>
                      <p:nvSpPr>
                        <p:cNvPr id="52" name="AutoShape 48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866" y="2174"/>
                          <a:ext cx="213" cy="16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3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952" y="2161"/>
                          <a:ext cx="165" cy="20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54" name="Rectangle 5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87" y="2177"/>
                          <a:ext cx="130" cy="19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2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26" name="Group 5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793" y="1716"/>
                        <a:ext cx="227" cy="304"/>
                        <a:chOff x="4793" y="1716"/>
                        <a:chExt cx="227" cy="304"/>
                      </a:xfrm>
                    </p:grpSpPr>
                    <p:sp>
                      <p:nvSpPr>
                        <p:cNvPr id="48" name="AutoShape 52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793" y="1716"/>
                          <a:ext cx="227" cy="30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9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34" y="1868"/>
                          <a:ext cx="125" cy="1"/>
                        </a:xfrm>
                        <a:prstGeom prst="line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0" name="Rectangle 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62" y="1871"/>
                          <a:ext cx="132" cy="16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6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51" name="Rectangle 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44" y="1728"/>
                          <a:ext cx="168" cy="17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27" name="Group 5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727" y="1534"/>
                        <a:ext cx="177" cy="286"/>
                        <a:chOff x="4727" y="1534"/>
                        <a:chExt cx="177" cy="286"/>
                      </a:xfrm>
                    </p:grpSpPr>
                    <p:sp>
                      <p:nvSpPr>
                        <p:cNvPr id="44" name="AutoShape 57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727" y="1534"/>
                          <a:ext cx="177" cy="28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5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759" y="1677"/>
                          <a:ext cx="98" cy="1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6" name="Rectangle 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82" y="1680"/>
                          <a:ext cx="103" cy="15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4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4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47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67" y="1546"/>
                          <a:ext cx="131" cy="16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4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28" name="Group 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520" y="1330"/>
                        <a:ext cx="227" cy="290"/>
                        <a:chOff x="4520" y="1330"/>
                        <a:chExt cx="227" cy="290"/>
                      </a:xfrm>
                    </p:grpSpPr>
                    <p:sp>
                      <p:nvSpPr>
                        <p:cNvPr id="40" name="AutoShape 62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520" y="1330"/>
                          <a:ext cx="227" cy="29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1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561" y="1475"/>
                          <a:ext cx="125" cy="1"/>
                        </a:xfrm>
                        <a:prstGeom prst="line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42" name="Rectangle 6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590" y="1478"/>
                          <a:ext cx="138" cy="16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4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3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43" name="Rectangle 6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571" y="1342"/>
                          <a:ext cx="176" cy="17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4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29" name="Group 6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275" y="1243"/>
                        <a:ext cx="227" cy="297"/>
                        <a:chOff x="4275" y="1243"/>
                        <a:chExt cx="227" cy="297"/>
                      </a:xfrm>
                    </p:grpSpPr>
                    <p:sp>
                      <p:nvSpPr>
                        <p:cNvPr id="36" name="AutoShape 67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275" y="1243"/>
                          <a:ext cx="227" cy="29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37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16" y="1392"/>
                          <a:ext cx="125" cy="1"/>
                        </a:xfrm>
                        <a:prstGeom prst="line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38" name="Rectangle 6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45" y="1394"/>
                          <a:ext cx="135" cy="16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2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39" name="Rectangle 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26" y="1255"/>
                          <a:ext cx="172" cy="17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30" name="Group 7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4308" y="2752"/>
                        <a:ext cx="258" cy="305"/>
                        <a:chOff x="4308" y="2752"/>
                        <a:chExt cx="258" cy="305"/>
                      </a:xfrm>
                    </p:grpSpPr>
                    <p:sp>
                      <p:nvSpPr>
                        <p:cNvPr id="31" name="AutoShape 72"/>
                        <p:cNvSpPr>
                          <a:spLocks noChangeAspect="1" noChangeArrowheads="1" noTextEdit="1"/>
                        </p:cNvSpPr>
                        <p:nvPr/>
                      </p:nvSpPr>
                      <p:spPr bwMode="auto">
                        <a:xfrm>
                          <a:off x="4308" y="2752"/>
                          <a:ext cx="258" cy="30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32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345" y="2905"/>
                          <a:ext cx="177" cy="1"/>
                        </a:xfrm>
                        <a:prstGeom prst="line">
                          <a:avLst/>
                        </a:prstGeom>
                        <a:noFill/>
                        <a:ln w="14288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33" name="Rectangle 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04" y="2908"/>
                          <a:ext cx="118" cy="16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2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34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58" y="2778"/>
                          <a:ext cx="118" cy="16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>
                              <a:solidFill>
                                <a:srgbClr val="000000"/>
                              </a:solidFill>
                              <a:latin typeface="Times New Roman" pitchFamily="18" charset="0"/>
                            </a:rPr>
                            <a:t>3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  <p:sp>
                      <p:nvSpPr>
                        <p:cNvPr id="35" name="Rectangle 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19" y="2765"/>
                          <a:ext cx="150" cy="17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lIns="0" tIns="0" rIns="0" bIns="0">
                          <a:spAutoFit/>
                        </a:bodyPr>
                        <a:lstStyle/>
                        <a:p>
                          <a:r>
                            <a:rPr lang="ru-RU" sz="1500" i="1">
                              <a:solidFill>
                                <a:srgbClr val="000000"/>
                              </a:solidFill>
                              <a:latin typeface="Symbol" pitchFamily="18" charset="2"/>
                            </a:rPr>
                            <a:t>p</a:t>
                          </a:r>
                          <a:endParaRPr lang="ru-RU" sz="1600">
                            <a:latin typeface="Microsoft Sans Serif" pitchFamily="34" charset="0"/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20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52" y="1189"/>
                    <a:ext cx="0" cy="185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3294" y="2152"/>
                    <a:ext cx="1984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" name="AutoShape 79"/>
                <p:cNvSpPr>
                  <a:spLocks noChangeArrowheads="1"/>
                </p:cNvSpPr>
                <p:nvPr/>
              </p:nvSpPr>
              <p:spPr bwMode="auto">
                <a:xfrm>
                  <a:off x="4532" y="1620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AutoShape 80"/>
                <p:cNvSpPr>
                  <a:spLocks noChangeArrowheads="1"/>
                </p:cNvSpPr>
                <p:nvPr/>
              </p:nvSpPr>
              <p:spPr bwMode="auto">
                <a:xfrm>
                  <a:off x="4747" y="1836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AutoShape 81"/>
                <p:cNvSpPr>
                  <a:spLocks noChangeArrowheads="1"/>
                </p:cNvSpPr>
                <p:nvPr/>
              </p:nvSpPr>
              <p:spPr bwMode="auto">
                <a:xfrm>
                  <a:off x="3620" y="2129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AutoShape 82"/>
                <p:cNvSpPr>
                  <a:spLocks noChangeArrowheads="1"/>
                </p:cNvSpPr>
                <p:nvPr/>
              </p:nvSpPr>
              <p:spPr bwMode="auto">
                <a:xfrm>
                  <a:off x="4229" y="1540"/>
                  <a:ext cx="46" cy="44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AutoShape 83"/>
                <p:cNvSpPr>
                  <a:spLocks noChangeArrowheads="1"/>
                </p:cNvSpPr>
                <p:nvPr/>
              </p:nvSpPr>
              <p:spPr bwMode="auto">
                <a:xfrm>
                  <a:off x="4658" y="1716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AutoShape 84"/>
                <p:cNvSpPr>
                  <a:spLocks noChangeArrowheads="1"/>
                </p:cNvSpPr>
                <p:nvPr/>
              </p:nvSpPr>
              <p:spPr bwMode="auto">
                <a:xfrm>
                  <a:off x="4226" y="2702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AutoShape 85"/>
                <p:cNvSpPr>
                  <a:spLocks noChangeArrowheads="1"/>
                </p:cNvSpPr>
                <p:nvPr/>
              </p:nvSpPr>
              <p:spPr bwMode="auto">
                <a:xfrm>
                  <a:off x="4820" y="2129"/>
                  <a:ext cx="46" cy="45"/>
                </a:xfrm>
                <a:prstGeom prst="flowChartConnector">
                  <a:avLst/>
                </a:prstGeom>
                <a:solidFill>
                  <a:srgbClr val="21ED1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8" name="Text Box 86"/>
            <p:cNvSpPr txBox="1">
              <a:spLocks noChangeArrowheads="1"/>
            </p:cNvSpPr>
            <p:nvPr/>
          </p:nvSpPr>
          <p:spPr bwMode="auto">
            <a:xfrm>
              <a:off x="4003" y="3057"/>
              <a:ext cx="4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>
                  <a:latin typeface="Microsoft Sans Serif" pitchFamily="34" charset="0"/>
                </a:rPr>
                <a:t>Рис.2</a:t>
              </a:r>
            </a:p>
          </p:txBody>
        </p:sp>
      </p:grpSp>
      <p:sp>
        <p:nvSpPr>
          <p:cNvPr id="57" name="Text Box 87"/>
          <p:cNvSpPr txBox="1">
            <a:spLocks noChangeArrowheads="1"/>
          </p:cNvSpPr>
          <p:nvPr/>
        </p:nvSpPr>
        <p:spPr bwMode="auto">
          <a:xfrm>
            <a:off x="250825" y="333375"/>
            <a:ext cx="5180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Microsoft Sans Serif" pitchFamily="34" charset="0"/>
              </a:rPr>
              <a:t>Рассмотри рисунки 1 и 2 единичной окружности.</a:t>
            </a:r>
          </a:p>
        </p:txBody>
      </p:sp>
      <p:sp>
        <p:nvSpPr>
          <p:cNvPr id="59" name="WordArt 89"/>
          <p:cNvSpPr>
            <a:spLocks noChangeArrowheads="1" noChangeShapeType="1" noTextEdit="1"/>
          </p:cNvSpPr>
          <p:nvPr/>
        </p:nvSpPr>
        <p:spPr bwMode="auto">
          <a:xfrm>
            <a:off x="938213" y="1563688"/>
            <a:ext cx="2962275" cy="4460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2800" i="1" kern="1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в градусной мере</a:t>
            </a:r>
          </a:p>
        </p:txBody>
      </p:sp>
      <p:sp>
        <p:nvSpPr>
          <p:cNvPr id="60" name="WordArt 90"/>
          <p:cNvSpPr>
            <a:spLocks noChangeArrowheads="1" noChangeShapeType="1" noTextEdit="1"/>
          </p:cNvSpPr>
          <p:nvPr/>
        </p:nvSpPr>
        <p:spPr bwMode="auto">
          <a:xfrm>
            <a:off x="5260975" y="1563688"/>
            <a:ext cx="3152775" cy="454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2800" i="1" kern="1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в радианной мере</a:t>
            </a:r>
          </a:p>
        </p:txBody>
      </p:sp>
      <p:grpSp>
        <p:nvGrpSpPr>
          <p:cNvPr id="61" name="Group 91"/>
          <p:cNvGrpSpPr>
            <a:grpSpLocks/>
          </p:cNvGrpSpPr>
          <p:nvPr/>
        </p:nvGrpSpPr>
        <p:grpSpPr bwMode="auto">
          <a:xfrm>
            <a:off x="3779838" y="5949950"/>
            <a:ext cx="3643312" cy="533400"/>
            <a:chOff x="1980" y="3732"/>
            <a:chExt cx="2295" cy="336"/>
          </a:xfrm>
        </p:grpSpPr>
        <p:grpSp>
          <p:nvGrpSpPr>
            <p:cNvPr id="62" name="Group 92"/>
            <p:cNvGrpSpPr>
              <a:grpSpLocks noChangeAspect="1"/>
            </p:cNvGrpSpPr>
            <p:nvPr/>
          </p:nvGrpSpPr>
          <p:grpSpPr bwMode="auto">
            <a:xfrm>
              <a:off x="1980" y="3732"/>
              <a:ext cx="280" cy="336"/>
              <a:chOff x="1980" y="3732"/>
              <a:chExt cx="280" cy="336"/>
            </a:xfrm>
          </p:grpSpPr>
          <p:sp>
            <p:nvSpPr>
              <p:cNvPr id="91" name="AutoShape 93"/>
              <p:cNvSpPr>
                <a:spLocks noChangeAspect="1" noChangeArrowheads="1" noTextEdit="1"/>
              </p:cNvSpPr>
              <p:nvPr/>
            </p:nvSpPr>
            <p:spPr bwMode="auto">
              <a:xfrm>
                <a:off x="1980" y="3732"/>
                <a:ext cx="2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Line 94"/>
              <p:cNvSpPr>
                <a:spLocks noChangeShapeType="1"/>
              </p:cNvSpPr>
              <p:nvPr/>
            </p:nvSpPr>
            <p:spPr bwMode="auto">
              <a:xfrm>
                <a:off x="2031" y="3900"/>
                <a:ext cx="154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Rectangle 95"/>
              <p:cNvSpPr>
                <a:spLocks noChangeArrowheads="1"/>
              </p:cNvSpPr>
              <p:nvPr/>
            </p:nvSpPr>
            <p:spPr bwMode="auto">
              <a:xfrm>
                <a:off x="2065" y="3904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94" name="Rectangle 96"/>
              <p:cNvSpPr>
                <a:spLocks noChangeArrowheads="1"/>
              </p:cNvSpPr>
              <p:nvPr/>
            </p:nvSpPr>
            <p:spPr bwMode="auto">
              <a:xfrm>
                <a:off x="2043" y="3746"/>
                <a:ext cx="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3" name="Group 97"/>
            <p:cNvGrpSpPr>
              <a:grpSpLocks noChangeAspect="1"/>
            </p:cNvGrpSpPr>
            <p:nvPr/>
          </p:nvGrpSpPr>
          <p:grpSpPr bwMode="auto">
            <a:xfrm>
              <a:off x="2316" y="3732"/>
              <a:ext cx="280" cy="336"/>
              <a:chOff x="2316" y="3732"/>
              <a:chExt cx="280" cy="336"/>
            </a:xfrm>
          </p:grpSpPr>
          <p:sp>
            <p:nvSpPr>
              <p:cNvPr id="87" name="AutoShape 98"/>
              <p:cNvSpPr>
                <a:spLocks noChangeAspect="1" noChangeArrowheads="1" noTextEdit="1"/>
              </p:cNvSpPr>
              <p:nvPr/>
            </p:nvSpPr>
            <p:spPr bwMode="auto">
              <a:xfrm>
                <a:off x="2316" y="3732"/>
                <a:ext cx="2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Line 99"/>
              <p:cNvSpPr>
                <a:spLocks noChangeShapeType="1"/>
              </p:cNvSpPr>
              <p:nvPr/>
            </p:nvSpPr>
            <p:spPr bwMode="auto">
              <a:xfrm>
                <a:off x="2367" y="3900"/>
                <a:ext cx="154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/>
            </p:nvSpPr>
            <p:spPr bwMode="auto">
              <a:xfrm>
                <a:off x="2403" y="3904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/>
            </p:nvSpPr>
            <p:spPr bwMode="auto">
              <a:xfrm>
                <a:off x="2379" y="3746"/>
                <a:ext cx="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4" name="Group 102"/>
            <p:cNvGrpSpPr>
              <a:grpSpLocks noChangeAspect="1"/>
            </p:cNvGrpSpPr>
            <p:nvPr/>
          </p:nvGrpSpPr>
          <p:grpSpPr bwMode="auto">
            <a:xfrm>
              <a:off x="2596" y="3732"/>
              <a:ext cx="280" cy="336"/>
              <a:chOff x="2596" y="3732"/>
              <a:chExt cx="280" cy="336"/>
            </a:xfrm>
          </p:grpSpPr>
          <p:sp>
            <p:nvSpPr>
              <p:cNvPr id="83" name="AutoShape 103"/>
              <p:cNvSpPr>
                <a:spLocks noChangeAspect="1" noChangeArrowheads="1" noTextEdit="1"/>
              </p:cNvSpPr>
              <p:nvPr/>
            </p:nvSpPr>
            <p:spPr bwMode="auto">
              <a:xfrm>
                <a:off x="2596" y="3732"/>
                <a:ext cx="2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104"/>
              <p:cNvSpPr>
                <a:spLocks noChangeShapeType="1"/>
              </p:cNvSpPr>
              <p:nvPr/>
            </p:nvSpPr>
            <p:spPr bwMode="auto">
              <a:xfrm>
                <a:off x="2647" y="3900"/>
                <a:ext cx="154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Rectangle 105"/>
              <p:cNvSpPr>
                <a:spLocks noChangeArrowheads="1"/>
              </p:cNvSpPr>
              <p:nvPr/>
            </p:nvSpPr>
            <p:spPr bwMode="auto">
              <a:xfrm>
                <a:off x="2683" y="3904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86" name="Rectangle 106"/>
              <p:cNvSpPr>
                <a:spLocks noChangeArrowheads="1"/>
              </p:cNvSpPr>
              <p:nvPr/>
            </p:nvSpPr>
            <p:spPr bwMode="auto">
              <a:xfrm>
                <a:off x="2659" y="3746"/>
                <a:ext cx="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5" name="Group 107"/>
            <p:cNvGrpSpPr>
              <a:grpSpLocks noChangeAspect="1"/>
            </p:cNvGrpSpPr>
            <p:nvPr/>
          </p:nvGrpSpPr>
          <p:grpSpPr bwMode="auto">
            <a:xfrm>
              <a:off x="2919" y="3732"/>
              <a:ext cx="280" cy="336"/>
              <a:chOff x="2919" y="3732"/>
              <a:chExt cx="280" cy="336"/>
            </a:xfrm>
          </p:grpSpPr>
          <p:sp>
            <p:nvSpPr>
              <p:cNvPr id="79" name="AutoShape 108"/>
              <p:cNvSpPr>
                <a:spLocks noChangeAspect="1" noChangeArrowheads="1" noTextEdit="1"/>
              </p:cNvSpPr>
              <p:nvPr/>
            </p:nvSpPr>
            <p:spPr bwMode="auto">
              <a:xfrm>
                <a:off x="2919" y="3732"/>
                <a:ext cx="2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" name="Line 109"/>
              <p:cNvSpPr>
                <a:spLocks noChangeShapeType="1"/>
              </p:cNvSpPr>
              <p:nvPr/>
            </p:nvSpPr>
            <p:spPr bwMode="auto">
              <a:xfrm>
                <a:off x="2970" y="3900"/>
                <a:ext cx="154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Rectangle 110"/>
              <p:cNvSpPr>
                <a:spLocks noChangeArrowheads="1"/>
              </p:cNvSpPr>
              <p:nvPr/>
            </p:nvSpPr>
            <p:spPr bwMode="auto">
              <a:xfrm>
                <a:off x="3006" y="3904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82" name="Rectangle 111"/>
              <p:cNvSpPr>
                <a:spLocks noChangeArrowheads="1"/>
              </p:cNvSpPr>
              <p:nvPr/>
            </p:nvSpPr>
            <p:spPr bwMode="auto">
              <a:xfrm>
                <a:off x="2982" y="3746"/>
                <a:ext cx="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6" name="Group 112"/>
            <p:cNvGrpSpPr>
              <a:grpSpLocks noChangeAspect="1"/>
            </p:cNvGrpSpPr>
            <p:nvPr/>
          </p:nvGrpSpPr>
          <p:grpSpPr bwMode="auto">
            <a:xfrm>
              <a:off x="3311" y="3762"/>
              <a:ext cx="129" cy="186"/>
              <a:chOff x="3311" y="3762"/>
              <a:chExt cx="129" cy="186"/>
            </a:xfrm>
          </p:grpSpPr>
          <p:sp>
            <p:nvSpPr>
              <p:cNvPr id="77" name="AutoShape 113"/>
              <p:cNvSpPr>
                <a:spLocks noChangeAspect="1" noChangeArrowheads="1" noTextEdit="1"/>
              </p:cNvSpPr>
              <p:nvPr/>
            </p:nvSpPr>
            <p:spPr bwMode="auto">
              <a:xfrm>
                <a:off x="3311" y="3812"/>
                <a:ext cx="12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Rectangle 114"/>
              <p:cNvSpPr>
                <a:spLocks noChangeArrowheads="1"/>
              </p:cNvSpPr>
              <p:nvPr/>
            </p:nvSpPr>
            <p:spPr bwMode="auto">
              <a:xfrm>
                <a:off x="3323" y="3762"/>
                <a:ext cx="83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9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7" name="Group 115"/>
            <p:cNvGrpSpPr>
              <a:grpSpLocks noChangeAspect="1"/>
            </p:cNvGrpSpPr>
            <p:nvPr/>
          </p:nvGrpSpPr>
          <p:grpSpPr bwMode="auto">
            <a:xfrm>
              <a:off x="3643" y="3732"/>
              <a:ext cx="280" cy="336"/>
              <a:chOff x="3643" y="3732"/>
              <a:chExt cx="280" cy="336"/>
            </a:xfrm>
          </p:grpSpPr>
          <p:sp>
            <p:nvSpPr>
              <p:cNvPr id="72" name="AutoShape 116"/>
              <p:cNvSpPr>
                <a:spLocks noChangeAspect="1" noChangeArrowheads="1" noTextEdit="1"/>
              </p:cNvSpPr>
              <p:nvPr/>
            </p:nvSpPr>
            <p:spPr bwMode="auto">
              <a:xfrm>
                <a:off x="3643" y="3732"/>
                <a:ext cx="2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117"/>
              <p:cNvSpPr>
                <a:spLocks noChangeShapeType="1"/>
              </p:cNvSpPr>
              <p:nvPr/>
            </p:nvSpPr>
            <p:spPr bwMode="auto">
              <a:xfrm>
                <a:off x="3683" y="3900"/>
                <a:ext cx="193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Rectangle 118"/>
              <p:cNvSpPr>
                <a:spLocks noChangeArrowheads="1"/>
              </p:cNvSpPr>
              <p:nvPr/>
            </p:nvSpPr>
            <p:spPr bwMode="auto">
              <a:xfrm>
                <a:off x="3747" y="3904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75" name="Rectangle 119"/>
              <p:cNvSpPr>
                <a:spLocks noChangeArrowheads="1"/>
              </p:cNvSpPr>
              <p:nvPr/>
            </p:nvSpPr>
            <p:spPr bwMode="auto">
              <a:xfrm>
                <a:off x="3697" y="376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76" name="Rectangle 120"/>
              <p:cNvSpPr>
                <a:spLocks noChangeArrowheads="1"/>
              </p:cNvSpPr>
              <p:nvPr/>
            </p:nvSpPr>
            <p:spPr bwMode="auto">
              <a:xfrm>
                <a:off x="3764" y="3746"/>
                <a:ext cx="7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6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  <p:grpSp>
          <p:nvGrpSpPr>
            <p:cNvPr id="68" name="Group 121"/>
            <p:cNvGrpSpPr>
              <a:grpSpLocks noChangeAspect="1"/>
            </p:cNvGrpSpPr>
            <p:nvPr/>
          </p:nvGrpSpPr>
          <p:grpSpPr bwMode="auto">
            <a:xfrm>
              <a:off x="4081" y="3777"/>
              <a:ext cx="194" cy="179"/>
              <a:chOff x="4081" y="3777"/>
              <a:chExt cx="194" cy="179"/>
            </a:xfrm>
          </p:grpSpPr>
          <p:sp>
            <p:nvSpPr>
              <p:cNvPr id="69" name="AutoShape 122"/>
              <p:cNvSpPr>
                <a:spLocks noChangeAspect="1" noChangeArrowheads="1" noTextEdit="1"/>
              </p:cNvSpPr>
              <p:nvPr/>
            </p:nvSpPr>
            <p:spPr bwMode="auto">
              <a:xfrm>
                <a:off x="4081" y="3789"/>
                <a:ext cx="194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Rectangle 123"/>
              <p:cNvSpPr>
                <a:spLocks noChangeArrowheads="1"/>
              </p:cNvSpPr>
              <p:nvPr/>
            </p:nvSpPr>
            <p:spPr bwMode="auto">
              <a:xfrm>
                <a:off x="4159" y="3777"/>
                <a:ext cx="75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700" i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71" name="Rectangle 124"/>
              <p:cNvSpPr>
                <a:spLocks noChangeArrowheads="1"/>
              </p:cNvSpPr>
              <p:nvPr/>
            </p:nvSpPr>
            <p:spPr bwMode="auto">
              <a:xfrm>
                <a:off x="4101" y="3793"/>
                <a:ext cx="68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7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sz="1600">
                  <a:latin typeface="Microsoft Sans Serif" pitchFamily="34" charset="0"/>
                </a:endParaRPr>
              </a:p>
            </p:txBody>
          </p:sp>
        </p:grpSp>
      </p:grpSp>
      <p:sp>
        <p:nvSpPr>
          <p:cNvPr id="95" name="Text Box 125"/>
          <p:cNvSpPr txBox="1">
            <a:spLocks noChangeArrowheads="1"/>
          </p:cNvSpPr>
          <p:nvPr/>
        </p:nvSpPr>
        <p:spPr bwMode="auto">
          <a:xfrm>
            <a:off x="3224213" y="3430588"/>
            <a:ext cx="941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Microsoft Sans Serif" pitchFamily="34" charset="0"/>
              </a:rPr>
              <a:t>360</a:t>
            </a:r>
            <a:r>
              <a:rPr lang="ru-RU" sz="1600" baseline="30000">
                <a:latin typeface="Microsoft Sans Serif" pitchFamily="34" charset="0"/>
              </a:rPr>
              <a:t>0</a:t>
            </a:r>
          </a:p>
        </p:txBody>
      </p:sp>
      <p:grpSp>
        <p:nvGrpSpPr>
          <p:cNvPr id="96" name="Group 126"/>
          <p:cNvGrpSpPr>
            <a:grpSpLocks/>
          </p:cNvGrpSpPr>
          <p:nvPr/>
        </p:nvGrpSpPr>
        <p:grpSpPr bwMode="auto">
          <a:xfrm>
            <a:off x="827088" y="1884363"/>
            <a:ext cx="3155950" cy="3287712"/>
            <a:chOff x="2974" y="1692"/>
            <a:chExt cx="1988" cy="2071"/>
          </a:xfrm>
        </p:grpSpPr>
        <p:grpSp>
          <p:nvGrpSpPr>
            <p:cNvPr id="97" name="Group 127"/>
            <p:cNvGrpSpPr>
              <a:grpSpLocks/>
            </p:cNvGrpSpPr>
            <p:nvPr/>
          </p:nvGrpSpPr>
          <p:grpSpPr bwMode="auto">
            <a:xfrm>
              <a:off x="2974" y="1692"/>
              <a:ext cx="1988" cy="1859"/>
              <a:chOff x="3032" y="517"/>
              <a:chExt cx="1988" cy="1859"/>
            </a:xfrm>
          </p:grpSpPr>
          <p:sp>
            <p:nvSpPr>
              <p:cNvPr id="99" name="Text Box 128"/>
              <p:cNvSpPr txBox="1">
                <a:spLocks noChangeArrowheads="1"/>
              </p:cNvSpPr>
              <p:nvPr/>
            </p:nvSpPr>
            <p:spPr bwMode="auto">
              <a:xfrm>
                <a:off x="3128" y="2021"/>
                <a:ext cx="71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ru-RU" sz="1600">
                  <a:latin typeface="Microsoft Sans Serif" pitchFamily="34" charset="0"/>
                </a:endParaRPr>
              </a:p>
            </p:txBody>
          </p:sp>
          <p:sp>
            <p:nvSpPr>
              <p:cNvPr id="100" name="Oval 129"/>
              <p:cNvSpPr>
                <a:spLocks noChangeArrowheads="1"/>
              </p:cNvSpPr>
              <p:nvPr/>
            </p:nvSpPr>
            <p:spPr bwMode="auto">
              <a:xfrm>
                <a:off x="3385" y="890"/>
                <a:ext cx="1200" cy="1163"/>
              </a:xfrm>
              <a:prstGeom prst="ellipse">
                <a:avLst/>
              </a:prstGeom>
              <a:solidFill>
                <a:srgbClr val="82D8FA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1" name="AutoShape 130"/>
              <p:cNvSpPr>
                <a:spLocks noChangeArrowheads="1"/>
              </p:cNvSpPr>
              <p:nvPr/>
            </p:nvSpPr>
            <p:spPr bwMode="auto">
              <a:xfrm>
                <a:off x="4274" y="948"/>
                <a:ext cx="46" cy="45"/>
              </a:xfrm>
              <a:prstGeom prst="flowChartConnector">
                <a:avLst/>
              </a:prstGeom>
              <a:solidFill>
                <a:srgbClr val="21ED11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" name="AutoShape 131"/>
              <p:cNvSpPr>
                <a:spLocks noChangeArrowheads="1"/>
              </p:cNvSpPr>
              <p:nvPr/>
            </p:nvSpPr>
            <p:spPr bwMode="auto">
              <a:xfrm>
                <a:off x="4489" y="1164"/>
                <a:ext cx="46" cy="45"/>
              </a:xfrm>
              <a:prstGeom prst="flowChartConnector">
                <a:avLst/>
              </a:prstGeom>
              <a:solidFill>
                <a:srgbClr val="21ED11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" name="Text Box 132"/>
              <p:cNvSpPr txBox="1">
                <a:spLocks noChangeArrowheads="1"/>
              </p:cNvSpPr>
              <p:nvPr/>
            </p:nvSpPr>
            <p:spPr bwMode="auto">
              <a:xfrm>
                <a:off x="4550" y="1290"/>
                <a:ext cx="41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1400" i="1">
                    <a:latin typeface="Arial" charset="0"/>
                  </a:rPr>
                  <a:t>0</a:t>
                </a:r>
                <a:r>
                  <a:rPr lang="ru-RU" sz="1400" i="1" baseline="30000">
                    <a:latin typeface="Arial" charset="0"/>
                  </a:rPr>
                  <a:t>0</a:t>
                </a:r>
              </a:p>
            </p:txBody>
          </p:sp>
          <p:sp>
            <p:nvSpPr>
              <p:cNvPr id="104" name="AutoShape 133"/>
              <p:cNvSpPr>
                <a:spLocks noChangeArrowheads="1"/>
              </p:cNvSpPr>
              <p:nvPr/>
            </p:nvSpPr>
            <p:spPr bwMode="auto">
              <a:xfrm>
                <a:off x="3362" y="1457"/>
                <a:ext cx="46" cy="45"/>
              </a:xfrm>
              <a:prstGeom prst="flowChartConnector">
                <a:avLst/>
              </a:prstGeom>
              <a:solidFill>
                <a:srgbClr val="3AF843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" name="Line 134"/>
              <p:cNvSpPr>
                <a:spLocks noChangeShapeType="1"/>
              </p:cNvSpPr>
              <p:nvPr/>
            </p:nvSpPr>
            <p:spPr bwMode="auto">
              <a:xfrm flipV="1">
                <a:off x="3994" y="517"/>
                <a:ext cx="0" cy="185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Line 135"/>
              <p:cNvSpPr>
                <a:spLocks noChangeShapeType="1"/>
              </p:cNvSpPr>
              <p:nvPr/>
            </p:nvSpPr>
            <p:spPr bwMode="auto">
              <a:xfrm>
                <a:off x="3036" y="1480"/>
                <a:ext cx="19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" name="AutoShape 136"/>
              <p:cNvSpPr>
                <a:spLocks noChangeArrowheads="1"/>
              </p:cNvSpPr>
              <p:nvPr/>
            </p:nvSpPr>
            <p:spPr bwMode="auto">
              <a:xfrm>
                <a:off x="3971" y="868"/>
                <a:ext cx="46" cy="44"/>
              </a:xfrm>
              <a:prstGeom prst="flowChartConnector">
                <a:avLst/>
              </a:prstGeom>
              <a:solidFill>
                <a:srgbClr val="21ED11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8" name="AutoShape 137"/>
              <p:cNvSpPr>
                <a:spLocks noChangeArrowheads="1"/>
              </p:cNvSpPr>
              <p:nvPr/>
            </p:nvSpPr>
            <p:spPr bwMode="auto">
              <a:xfrm>
                <a:off x="4400" y="1044"/>
                <a:ext cx="46" cy="45"/>
              </a:xfrm>
              <a:prstGeom prst="flowChartConnector">
                <a:avLst/>
              </a:prstGeom>
              <a:solidFill>
                <a:srgbClr val="21ED11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9" name="AutoShape 138"/>
              <p:cNvSpPr>
                <a:spLocks noChangeArrowheads="1"/>
              </p:cNvSpPr>
              <p:nvPr/>
            </p:nvSpPr>
            <p:spPr bwMode="auto">
              <a:xfrm>
                <a:off x="3968" y="2030"/>
                <a:ext cx="46" cy="45"/>
              </a:xfrm>
              <a:prstGeom prst="flowChartConnector">
                <a:avLst/>
              </a:prstGeom>
              <a:solidFill>
                <a:srgbClr val="3AF843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0" name="AutoShape 139"/>
              <p:cNvSpPr>
                <a:spLocks noChangeArrowheads="1"/>
              </p:cNvSpPr>
              <p:nvPr/>
            </p:nvSpPr>
            <p:spPr bwMode="auto">
              <a:xfrm>
                <a:off x="4562" y="1457"/>
                <a:ext cx="46" cy="45"/>
              </a:xfrm>
              <a:prstGeom prst="flowChartConnector">
                <a:avLst/>
              </a:prstGeom>
              <a:solidFill>
                <a:srgbClr val="21ED11">
                  <a:alpha val="89999"/>
                </a:srgbClr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" name="Text Box 140"/>
              <p:cNvSpPr txBox="1">
                <a:spLocks noChangeArrowheads="1"/>
              </p:cNvSpPr>
              <p:nvPr/>
            </p:nvSpPr>
            <p:spPr bwMode="auto">
              <a:xfrm>
                <a:off x="3971" y="689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90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  <p:sp>
            <p:nvSpPr>
              <p:cNvPr id="112" name="Text Box 141"/>
              <p:cNvSpPr txBox="1">
                <a:spLocks noChangeArrowheads="1"/>
              </p:cNvSpPr>
              <p:nvPr/>
            </p:nvSpPr>
            <p:spPr bwMode="auto">
              <a:xfrm>
                <a:off x="3968" y="2075"/>
                <a:ext cx="4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270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  <p:sp>
            <p:nvSpPr>
              <p:cNvPr id="113" name="Text Box 142"/>
              <p:cNvSpPr txBox="1">
                <a:spLocks noChangeArrowheads="1"/>
              </p:cNvSpPr>
              <p:nvPr/>
            </p:nvSpPr>
            <p:spPr bwMode="auto">
              <a:xfrm>
                <a:off x="3032" y="1329"/>
                <a:ext cx="36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180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  <p:sp>
            <p:nvSpPr>
              <p:cNvPr id="114" name="Text Box 143"/>
              <p:cNvSpPr txBox="1">
                <a:spLocks noChangeArrowheads="1"/>
              </p:cNvSpPr>
              <p:nvPr/>
            </p:nvSpPr>
            <p:spPr bwMode="auto">
              <a:xfrm>
                <a:off x="4562" y="1115"/>
                <a:ext cx="41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30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  <p:sp>
            <p:nvSpPr>
              <p:cNvPr id="115" name="Text Box 144"/>
              <p:cNvSpPr txBox="1">
                <a:spLocks noChangeArrowheads="1"/>
              </p:cNvSpPr>
              <p:nvPr/>
            </p:nvSpPr>
            <p:spPr bwMode="auto">
              <a:xfrm>
                <a:off x="4446" y="906"/>
                <a:ext cx="41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45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  <p:sp>
            <p:nvSpPr>
              <p:cNvPr id="116" name="Text Box 145"/>
              <p:cNvSpPr txBox="1">
                <a:spLocks noChangeArrowheads="1"/>
              </p:cNvSpPr>
              <p:nvPr/>
            </p:nvSpPr>
            <p:spPr bwMode="auto">
              <a:xfrm>
                <a:off x="4242" y="774"/>
                <a:ext cx="4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400">
                    <a:latin typeface="Microsoft Sans Serif" pitchFamily="34" charset="0"/>
                  </a:rPr>
                  <a:t>60</a:t>
                </a:r>
                <a:r>
                  <a:rPr lang="ru-RU" sz="1400" baseline="30000">
                    <a:latin typeface="Microsoft Sans Serif" pitchFamily="34" charset="0"/>
                  </a:rPr>
                  <a:t>0</a:t>
                </a:r>
              </a:p>
            </p:txBody>
          </p:sp>
        </p:grpSp>
        <p:sp>
          <p:nvSpPr>
            <p:cNvPr id="98" name="Text Box 146"/>
            <p:cNvSpPr txBox="1">
              <a:spLocks noChangeArrowheads="1"/>
            </p:cNvSpPr>
            <p:nvPr/>
          </p:nvSpPr>
          <p:spPr bwMode="auto">
            <a:xfrm>
              <a:off x="3783" y="355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>
                  <a:latin typeface="Microsoft Sans Serif" pitchFamily="34" charset="0"/>
                </a:rPr>
                <a:t>Рис.1</a:t>
              </a:r>
            </a:p>
          </p:txBody>
        </p:sp>
      </p:grpSp>
      <p:sp>
        <p:nvSpPr>
          <p:cNvPr id="117" name="AutoShape 147"/>
          <p:cNvSpPr>
            <a:spLocks noChangeArrowheads="1"/>
          </p:cNvSpPr>
          <p:nvPr/>
        </p:nvSpPr>
        <p:spPr bwMode="auto">
          <a:xfrm>
            <a:off x="7634288" y="3379788"/>
            <a:ext cx="90487" cy="90487"/>
          </a:xfrm>
          <a:prstGeom prst="flowChartConnector">
            <a:avLst/>
          </a:prstGeom>
          <a:solidFill>
            <a:srgbClr val="FFFF5F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8" name="AutoShape 148"/>
          <p:cNvSpPr>
            <a:spLocks noChangeArrowheads="1"/>
          </p:cNvSpPr>
          <p:nvPr/>
        </p:nvSpPr>
        <p:spPr bwMode="auto">
          <a:xfrm>
            <a:off x="3246438" y="3379788"/>
            <a:ext cx="90487" cy="90487"/>
          </a:xfrm>
          <a:prstGeom prst="flowChartConnector">
            <a:avLst/>
          </a:prstGeom>
          <a:solidFill>
            <a:srgbClr val="FFFF5F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" name="Text Box 149"/>
          <p:cNvSpPr txBox="1">
            <a:spLocks noChangeArrowheads="1"/>
          </p:cNvSpPr>
          <p:nvPr/>
        </p:nvSpPr>
        <p:spPr bwMode="auto">
          <a:xfrm>
            <a:off x="3171825" y="2009775"/>
            <a:ext cx="123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</a:p>
        </p:txBody>
      </p:sp>
      <p:sp>
        <p:nvSpPr>
          <p:cNvPr id="120" name="Text Box 150"/>
          <p:cNvSpPr txBox="1">
            <a:spLocks noChangeArrowheads="1"/>
          </p:cNvSpPr>
          <p:nvPr/>
        </p:nvSpPr>
        <p:spPr bwMode="auto">
          <a:xfrm>
            <a:off x="769938" y="1992313"/>
            <a:ext cx="1233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1" name="Text Box 151"/>
          <p:cNvSpPr txBox="1">
            <a:spLocks noChangeArrowheads="1"/>
          </p:cNvSpPr>
          <p:nvPr/>
        </p:nvSpPr>
        <p:spPr bwMode="auto">
          <a:xfrm>
            <a:off x="7710488" y="2006600"/>
            <a:ext cx="1233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2" name="Text Box 152"/>
          <p:cNvSpPr txBox="1">
            <a:spLocks noChangeArrowheads="1"/>
          </p:cNvSpPr>
          <p:nvPr/>
        </p:nvSpPr>
        <p:spPr bwMode="auto">
          <a:xfrm>
            <a:off x="5287963" y="2017713"/>
            <a:ext cx="1233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3" name="Text Box 153"/>
          <p:cNvSpPr txBox="1">
            <a:spLocks noChangeArrowheads="1"/>
          </p:cNvSpPr>
          <p:nvPr/>
        </p:nvSpPr>
        <p:spPr bwMode="auto">
          <a:xfrm>
            <a:off x="782638" y="4389438"/>
            <a:ext cx="1233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III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4" name="Text Box 154"/>
          <p:cNvSpPr txBox="1">
            <a:spLocks noChangeArrowheads="1"/>
          </p:cNvSpPr>
          <p:nvPr/>
        </p:nvSpPr>
        <p:spPr bwMode="auto">
          <a:xfrm>
            <a:off x="5260975" y="4360863"/>
            <a:ext cx="123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III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5" name="Text Box 155"/>
          <p:cNvSpPr txBox="1">
            <a:spLocks noChangeArrowheads="1"/>
          </p:cNvSpPr>
          <p:nvPr/>
        </p:nvSpPr>
        <p:spPr bwMode="auto">
          <a:xfrm>
            <a:off x="3140075" y="4357688"/>
            <a:ext cx="123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IV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6" name="Text Box 156"/>
          <p:cNvSpPr txBox="1">
            <a:spLocks noChangeArrowheads="1"/>
          </p:cNvSpPr>
          <p:nvPr/>
        </p:nvSpPr>
        <p:spPr bwMode="auto">
          <a:xfrm>
            <a:off x="7724775" y="4360863"/>
            <a:ext cx="123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Microsoft Sans Serif" pitchFamily="34" charset="0"/>
              </a:rPr>
              <a:t>IV </a:t>
            </a:r>
            <a:r>
              <a:rPr lang="ru-RU" sz="1400">
                <a:solidFill>
                  <a:schemeClr val="accent2"/>
                </a:solidFill>
                <a:latin typeface="Microsoft Sans Serif" pitchFamily="34" charset="0"/>
              </a:rPr>
              <a:t>четверть</a:t>
            </a:r>
            <a:endParaRPr lang="ru-RU" sz="1600">
              <a:solidFill>
                <a:schemeClr val="accent2"/>
              </a:solidFill>
              <a:latin typeface="Microsoft Sans Serif" pitchFamily="34" charset="0"/>
            </a:endParaRPr>
          </a:p>
        </p:txBody>
      </p:sp>
      <p:sp>
        <p:nvSpPr>
          <p:cNvPr id="127" name="Text Box 157"/>
          <p:cNvSpPr txBox="1">
            <a:spLocks noChangeArrowheads="1"/>
          </p:cNvSpPr>
          <p:nvPr/>
        </p:nvSpPr>
        <p:spPr bwMode="auto">
          <a:xfrm>
            <a:off x="2016125" y="3073400"/>
            <a:ext cx="471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  <a:latin typeface="Microsoft Sans Serif" pitchFamily="34" charset="0"/>
              </a:rPr>
              <a:t>О</a:t>
            </a:r>
          </a:p>
        </p:txBody>
      </p:sp>
      <p:sp>
        <p:nvSpPr>
          <p:cNvPr id="128" name="Text Box 158"/>
          <p:cNvSpPr txBox="1">
            <a:spLocks noChangeArrowheads="1"/>
          </p:cNvSpPr>
          <p:nvPr/>
        </p:nvSpPr>
        <p:spPr bwMode="auto">
          <a:xfrm>
            <a:off x="6396038" y="3073400"/>
            <a:ext cx="471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  <a:latin typeface="Microsoft Sans Serif" pitchFamily="34" charset="0"/>
              </a:rPr>
              <a:t>О</a:t>
            </a:r>
          </a:p>
        </p:txBody>
      </p:sp>
      <p:grpSp>
        <p:nvGrpSpPr>
          <p:cNvPr id="129" name="Group 160"/>
          <p:cNvGrpSpPr>
            <a:grpSpLocks/>
          </p:cNvGrpSpPr>
          <p:nvPr/>
        </p:nvGrpSpPr>
        <p:grpSpPr bwMode="auto">
          <a:xfrm>
            <a:off x="250825" y="5516563"/>
            <a:ext cx="1182688" cy="1000125"/>
            <a:chOff x="152" y="3497"/>
            <a:chExt cx="745" cy="630"/>
          </a:xfrm>
        </p:grpSpPr>
        <p:sp>
          <p:nvSpPr>
            <p:cNvPr id="130" name="AutoShape 161"/>
            <p:cNvSpPr>
              <a:spLocks/>
            </p:cNvSpPr>
            <p:nvPr/>
          </p:nvSpPr>
          <p:spPr bwMode="auto">
            <a:xfrm>
              <a:off x="775" y="3497"/>
              <a:ext cx="122" cy="630"/>
            </a:xfrm>
            <a:prstGeom prst="leftBrace">
              <a:avLst>
                <a:gd name="adj1" fmla="val 43033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endParaRPr lang="ru-RU" sz="1600">
                <a:latin typeface="Microsoft Sans Serif" pitchFamily="34" charset="0"/>
              </a:endParaRPr>
            </a:p>
          </p:txBody>
        </p:sp>
        <p:sp>
          <p:nvSpPr>
            <p:cNvPr id="131" name="Text Box 162"/>
            <p:cNvSpPr txBox="1">
              <a:spLocks noChangeArrowheads="1"/>
            </p:cNvSpPr>
            <p:nvPr/>
          </p:nvSpPr>
          <p:spPr bwMode="auto">
            <a:xfrm>
              <a:off x="152" y="3683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  <a:latin typeface="Microsoft Sans Serif" pitchFamily="34" charset="0"/>
                </a:rPr>
                <a:t>Выучи!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4.44444E-6 C 4.16667E-6 -0.03149 -0.01077 -0.07662 -0.02796 -0.09931 C -0.04514 -0.122 -0.07778 -0.13658 -0.10296 -0.13635 C -0.12379 -0.14237 -0.16198 -0.12107 -0.17934 -0.09746 C -0.19688 -0.07547 -0.20799 -0.03542 -0.20851 -0.00487 C -0.20903 0.02569 -0.19393 0.06435 -0.18212 0.08588 C -0.17032 0.1074 -0.15139 0.11689 -0.13802 0.12453 C -0.12466 0.13217 -0.11493 0.1331 -0.10191 0.13194 C -0.08889 0.13078 -0.07223 0.12476 -0.0599 0.11736 C -0.04757 0.10995 -0.03733 0.10069 -0.02796 0.08773 C -0.01858 0.07476 -0.00799 0.05393 -0.0033 0.03935 C 0.00138 0.02476 -0.0007 0.0081 4.16667E-6 4.44444E-6 Z " pathEditMode="relative" rAng="0" ptsTypes="fafaaaaaaaaf">
                                      <p:cBhvr>
                                        <p:cTn id="53" dur="5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5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path" presetSubtype="0" repeatCount="indefinite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4.44444E-6 C 3.05556E-6 -0.03149 -0.0099 -0.07014 -0.02639 -0.09306 C -0.04288 -0.11598 -0.07448 -0.13519 -0.09861 -0.1375 C -0.11945 -0.14352 -0.15313 -0.12732 -0.1717 -0.10672 C -0.18959 -0.08612 -0.2033 -0.04445 -0.20643 -0.01412 C -0.20955 0.0162 -0.20174 0.05231 -0.19028 0.07546 C -0.17882 0.09861 -0.15278 0.11504 -0.13802 0.12453 C -0.12327 0.13402 -0.11528 0.1331 -0.10191 0.13194 C -0.08854 0.13078 -0.07118 0.12662 -0.05834 0.11805 C -0.04549 0.10949 -0.03386 0.09467 -0.025 0.08101 C -0.01615 0.06736 -0.00973 0.05 -0.00556 0.03657 C -0.00139 0.02314 -0.00122 0.00763 3.05556E-6 4.44444E-6 Z " pathEditMode="relative" rAng="0" ptsTypes="fafaaaaaaaaf">
                                      <p:cBhvr>
                                        <p:cTn id="5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2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3000"/>
                            </p:stCondLst>
                            <p:childTnLst>
                              <p:par>
                                <p:cTn id="64" presetID="2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70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9000"/>
                            </p:stCondLst>
                            <p:childTnLst>
                              <p:par>
                                <p:cTn id="7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9" grpId="0" animBg="1"/>
      <p:bldP spid="60" grpId="0" animBg="1"/>
      <p:bldP spid="95" grpId="0"/>
      <p:bldP spid="117" grpId="0" animBg="1"/>
      <p:bldP spid="117" grpId="1" animBg="1"/>
      <p:bldP spid="118" grpId="0" animBg="1"/>
      <p:bldP spid="118" grpId="1" animBg="1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226</TotalTime>
  <Words>598</Words>
  <Application>Microsoft Office PowerPoint</Application>
  <PresentationFormat>Экран (4:3)</PresentationFormat>
  <Paragraphs>204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Аспект</vt:lpstr>
      <vt:lpstr>Формула</vt:lpstr>
      <vt:lpstr>Тема урока</vt:lpstr>
      <vt:lpstr>Цели урока:</vt:lpstr>
      <vt:lpstr>Слайд 3</vt:lpstr>
      <vt:lpstr>Слайд 4</vt:lpstr>
      <vt:lpstr>Слайд 5</vt:lpstr>
      <vt:lpstr>Слайд 6</vt:lpstr>
      <vt:lpstr>             Запишите:</vt:lpstr>
      <vt:lpstr>Слайд 8</vt:lpstr>
      <vt:lpstr>Слайд 9</vt:lpstr>
      <vt:lpstr>Слайд 10</vt:lpstr>
      <vt:lpstr>Слайд 11</vt:lpstr>
      <vt:lpstr>Заполните таблицу:</vt:lpstr>
      <vt:lpstr>Проверка таблицы:</vt:lpstr>
      <vt:lpstr>L=2∏R       D=2R      L/D=∏</vt:lpstr>
      <vt:lpstr>Слайд 15</vt:lpstr>
      <vt:lpstr>Самостоятельная работа</vt:lpstr>
      <vt:lpstr>Проверьте свои знания :</vt:lpstr>
      <vt:lpstr>Слайд 18</vt:lpstr>
      <vt:lpstr>Слайд 19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Comp</dc:creator>
  <cp:lastModifiedBy>Comp</cp:lastModifiedBy>
  <cp:revision>27</cp:revision>
  <dcterms:created xsi:type="dcterms:W3CDTF">2014-11-17T18:14:49Z</dcterms:created>
  <dcterms:modified xsi:type="dcterms:W3CDTF">2014-11-23T18:17:15Z</dcterms:modified>
</cp:coreProperties>
</file>