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0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CEB-727E-451B-AE68-10D90B2700CD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A94D-F909-44DC-9B87-3A15373C989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CEB-727E-451B-AE68-10D90B2700CD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A94D-F909-44DC-9B87-3A15373C989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CEB-727E-451B-AE68-10D90B2700CD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A94D-F909-44DC-9B87-3A15373C989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CEB-727E-451B-AE68-10D90B2700CD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A94D-F909-44DC-9B87-3A15373C989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CEB-727E-451B-AE68-10D90B2700CD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A94D-F909-44DC-9B87-3A15373C989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CEB-727E-451B-AE68-10D90B2700CD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A94D-F909-44DC-9B87-3A15373C989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CEB-727E-451B-AE68-10D90B2700CD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A94D-F909-44DC-9B87-3A15373C989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CEB-727E-451B-AE68-10D90B2700CD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A94D-F909-44DC-9B87-3A15373C989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CEB-727E-451B-AE68-10D90B2700CD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A94D-F909-44DC-9B87-3A15373C989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CEB-727E-451B-AE68-10D90B2700CD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A94D-F909-44DC-9B87-3A15373C989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CECEB-727E-451B-AE68-10D90B2700CD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A94D-F909-44DC-9B87-3A15373C98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8C0CECEB-727E-451B-AE68-10D90B2700CD}" type="datetimeFigureOut">
              <a:rPr lang="ru-RU" smtClean="0"/>
              <a:pPr/>
              <a:t>11.10.2015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6B1AA94D-F909-44DC-9B87-3A15373C989A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404664"/>
            <a:ext cx="7786742" cy="4310220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</a:rPr>
              <a:t>Чередование </a:t>
            </a:r>
            <a: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</a:rPr>
              <a:t>согласных звуков в корне </a:t>
            </a:r>
            <a:r>
              <a:rPr lang="ru-RU" sz="4800" b="1" i="1" dirty="0" smtClean="0">
                <a:solidFill>
                  <a:schemeClr val="accent5">
                    <a:lumMod val="75000"/>
                  </a:schemeClr>
                </a:solidFill>
              </a:rPr>
              <a:t>слова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ru-RU" sz="2400" dirty="0" smtClean="0">
                <a:latin typeface="Calibri" pitchFamily="34" charset="0"/>
              </a:rPr>
              <a:t>Русский </a:t>
            </a:r>
            <a:r>
              <a:rPr lang="ru-RU" sz="2400" dirty="0" smtClean="0">
                <a:latin typeface="Calibri" pitchFamily="34" charset="0"/>
              </a:rPr>
              <a:t>язык, </a:t>
            </a:r>
            <a:r>
              <a:rPr lang="ru-RU" sz="2400" dirty="0" smtClean="0">
                <a:solidFill>
                  <a:srgbClr val="000000"/>
                </a:solidFill>
                <a:latin typeface="Calibri" pitchFamily="34" charset="0"/>
              </a:rPr>
              <a:t>3 класс</a:t>
            </a:r>
            <a:r>
              <a:rPr lang="ru-RU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/>
            </a:r>
            <a:br>
              <a:rPr lang="en-US" sz="2400" dirty="0" smtClean="0">
                <a:latin typeface="Calibri" pitchFamily="34" charset="0"/>
              </a:rPr>
            </a:br>
            <a:r>
              <a:rPr lang="ru-RU" sz="2400" dirty="0" smtClean="0">
                <a:latin typeface="Calibri" pitchFamily="34" charset="0"/>
              </a:rPr>
              <a:t>Автор: Немтина М. Ю.</a:t>
            </a:r>
            <a:br>
              <a:rPr lang="ru-RU" sz="2400" dirty="0" smtClean="0">
                <a:latin typeface="Calibri" pitchFamily="34" charset="0"/>
              </a:rPr>
            </a:br>
            <a:r>
              <a:rPr lang="ru-RU" sz="2400" dirty="0" smtClean="0">
                <a:latin typeface="Calibri" pitchFamily="34" charset="0"/>
              </a:rPr>
              <a:t>МАОУ- Гимназия №45, г. Екатеринбург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49434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</a:rPr>
              <a:t>Прочитайте стихотворение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2476507"/>
          </a:xfrm>
        </p:spPr>
        <p:txBody>
          <a:bodyPr/>
          <a:lstStyle/>
          <a:p>
            <a:pPr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Как-то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Много лет назад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Посадили</a:t>
            </a:r>
            <a:r>
              <a:rPr lang="ru-RU" dirty="0" smtClean="0">
                <a:solidFill>
                  <a:srgbClr val="002060"/>
                </a:solidFill>
              </a:rPr>
              <a:t> странный </a:t>
            </a:r>
            <a:r>
              <a:rPr lang="ru-RU" b="1" dirty="0" smtClean="0">
                <a:solidFill>
                  <a:srgbClr val="002060"/>
                </a:solidFill>
              </a:rPr>
              <a:t>сад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Не был он фруктовым,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Был он только словом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2333631"/>
          </a:xfrm>
        </p:spPr>
        <p:txBody>
          <a:bodyPr/>
          <a:lstStyle/>
          <a:p>
            <a:pPr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Это слово,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Слово-корень,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Разрастаться стало вскоре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И плоды нам принесло – 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Стало много новых слов.</a:t>
            </a:r>
            <a:endParaRPr lang="ru-RU" dirty="0" smtClean="0">
              <a:solidFill>
                <a:srgbClr val="002060"/>
              </a:solidFill>
            </a:endParaRPr>
          </a:p>
        </p:txBody>
      </p:sp>
      <p:pic>
        <p:nvPicPr>
          <p:cNvPr id="5" name="Рисунок 4" descr="слово - 0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4071942"/>
            <a:ext cx="3573663" cy="24288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2976" y="642918"/>
            <a:ext cx="4143404" cy="5218132"/>
          </a:xfrm>
        </p:spPr>
        <p:txBody>
          <a:bodyPr>
            <a:normAutofit/>
          </a:bodyPr>
          <a:lstStyle/>
          <a:p>
            <a:pPr marL="0" indent="0">
              <a:buFont typeface="Arial" pitchFamily="34" charset="0"/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Однокоренные слова </a:t>
            </a:r>
            <a:r>
              <a:rPr lang="ru-RU" sz="2800" dirty="0" smtClean="0">
                <a:solidFill>
                  <a:srgbClr val="002060"/>
                </a:solidFill>
              </a:rPr>
              <a:t>– это слова, которые близки по смыслу и имеют общую часть – корень. </a:t>
            </a:r>
          </a:p>
          <a:p>
            <a:pPr marL="0" indent="0">
              <a:buFont typeface="Arial" pitchFamily="34" charset="0"/>
              <a:buNone/>
            </a:pPr>
            <a:endParaRPr lang="ru-RU" sz="2800" dirty="0" smtClean="0">
              <a:solidFill>
                <a:srgbClr val="00206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В корне заключён общий смысл всех однокоренных слов.</a:t>
            </a:r>
            <a:endParaRPr lang="ru-RU" sz="2800" dirty="0" smtClean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картинки презентация 1 - 000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214422"/>
            <a:ext cx="3071834" cy="4245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Calibri" pitchFamily="34" charset="0"/>
              </a:rPr>
              <a:t>Работа в группе. Прочитайте слова. </a:t>
            </a:r>
            <a:endParaRPr lang="ru-RU" b="1" i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214554"/>
            <a:ext cx="4429156" cy="19288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latin typeface="Calibri" pitchFamily="34" charset="0"/>
              </a:rPr>
              <a:t>    </a:t>
            </a:r>
            <a:r>
              <a:rPr lang="ru-RU" sz="4800" b="1" dirty="0" smtClean="0">
                <a:solidFill>
                  <a:srgbClr val="002060"/>
                </a:solidFill>
                <a:latin typeface="Calibri" pitchFamily="34" charset="0"/>
              </a:rPr>
              <a:t>Свет</a:t>
            </a:r>
            <a:r>
              <a:rPr lang="ru-RU" sz="48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ru-RU" sz="4800" b="1" dirty="0" smtClean="0">
                <a:solidFill>
                  <a:srgbClr val="002060"/>
                </a:solidFill>
                <a:latin typeface="Calibri" pitchFamily="34" charset="0"/>
              </a:rPr>
              <a:t>свеч</a:t>
            </a:r>
            <a:r>
              <a:rPr lang="ru-RU" sz="4800" dirty="0" smtClean="0">
                <a:solidFill>
                  <a:srgbClr val="002060"/>
                </a:solidFill>
                <a:latin typeface="Calibri" pitchFamily="34" charset="0"/>
              </a:rPr>
              <a:t>а, </a:t>
            </a:r>
            <a:r>
              <a:rPr lang="ru-RU" sz="4800" dirty="0" smtClean="0">
                <a:solidFill>
                  <a:srgbClr val="002060"/>
                </a:solidFill>
                <a:latin typeface="Calibri" pitchFamily="34" charset="0"/>
              </a:rPr>
              <a:t>    о</a:t>
            </a:r>
            <a:r>
              <a:rPr lang="ru-RU" sz="4800" b="1" dirty="0" smtClean="0">
                <a:solidFill>
                  <a:srgbClr val="002060"/>
                </a:solidFill>
                <a:latin typeface="Calibri" pitchFamily="34" charset="0"/>
              </a:rPr>
              <a:t>свещ</a:t>
            </a:r>
            <a:r>
              <a:rPr lang="ru-RU" sz="4800" dirty="0" smtClean="0">
                <a:solidFill>
                  <a:srgbClr val="002060"/>
                </a:solidFill>
                <a:latin typeface="Calibri" pitchFamily="34" charset="0"/>
              </a:rPr>
              <a:t>ение</a:t>
            </a:r>
            <a:endParaRPr lang="ru-RU" sz="4800" dirty="0" smtClean="0">
              <a:solidFill>
                <a:srgbClr val="002060"/>
              </a:solidFill>
              <a:latin typeface="Calibri" pitchFamily="34" charset="0"/>
            </a:endParaRPr>
          </a:p>
          <a:p>
            <a:endParaRPr lang="ru-RU" dirty="0"/>
          </a:p>
        </p:txBody>
      </p:sp>
      <p:pic>
        <p:nvPicPr>
          <p:cNvPr id="5" name="Рисунок 10" descr="значки-обратная связь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85794"/>
            <a:ext cx="66833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2" descr="картинки презентация 1 - 000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7196" y="1928802"/>
            <a:ext cx="3002509" cy="3576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3" y="500042"/>
            <a:ext cx="7123080" cy="178595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C00000"/>
                </a:solidFill>
                <a:latin typeface="Calibri" pitchFamily="34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Calibri" pitchFamily="34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Calibri" pitchFamily="34" charset="0"/>
              </a:rPr>
              <a:t>Работа </a:t>
            </a:r>
            <a:r>
              <a:rPr lang="ru-RU" b="1" i="1" dirty="0" smtClean="0">
                <a:solidFill>
                  <a:srgbClr val="C00000"/>
                </a:solidFill>
                <a:latin typeface="Calibri" pitchFamily="34" charset="0"/>
              </a:rPr>
              <a:t>в паре. Выберите одну группу слов.  Выполните задания</a:t>
            </a:r>
            <a:r>
              <a:rPr lang="ru-RU" b="1" i="1" dirty="0" smtClean="0">
                <a:solidFill>
                  <a:srgbClr val="C00000"/>
                </a:solidFill>
                <a:latin typeface="Calibri" pitchFamily="34" charset="0"/>
              </a:rPr>
              <a:t>.</a:t>
            </a:r>
            <a:br>
              <a:rPr lang="ru-RU" b="1" i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ru-RU" sz="1600" dirty="0" smtClean="0">
                <a:solidFill>
                  <a:srgbClr val="002060"/>
                </a:solidFill>
              </a:rPr>
              <a:t>Однокоренные </a:t>
            </a:r>
            <a:r>
              <a:rPr lang="ru-RU" sz="1600" dirty="0" smtClean="0">
                <a:solidFill>
                  <a:srgbClr val="002060"/>
                </a:solidFill>
              </a:rPr>
              <a:t>ли это слова? Почему?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Спишите, выделите корень. Подчеркните букву последнего согласного звука в корне.</a:t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dirty="0" smtClean="0">
                <a:latin typeface="Calibri" pitchFamily="34" charset="0"/>
              </a:rPr>
              <a:t/>
            </a:r>
            <a:br>
              <a:rPr lang="ru-RU" dirty="0" smtClean="0">
                <a:latin typeface="Calibri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09442" y="1928802"/>
            <a:ext cx="3471277" cy="3932248"/>
          </a:xfrm>
        </p:spPr>
        <p:txBody>
          <a:bodyPr/>
          <a:lstStyle/>
          <a:p>
            <a:pPr>
              <a:buNone/>
            </a:pPr>
            <a:r>
              <a:rPr lang="ru-RU" sz="2800" i="1" dirty="0" smtClean="0">
                <a:solidFill>
                  <a:srgbClr val="000000"/>
                </a:solidFill>
                <a:latin typeface="Century" pitchFamily="18" charset="0"/>
              </a:rPr>
              <a:t>    </a:t>
            </a:r>
            <a:r>
              <a:rPr lang="ru-RU" sz="2800" i="1" dirty="0" smtClean="0">
                <a:solidFill>
                  <a:srgbClr val="002060"/>
                </a:solidFill>
                <a:latin typeface="Century" pitchFamily="18" charset="0"/>
              </a:rPr>
              <a:t>Снежок</a:t>
            </a:r>
            <a:r>
              <a:rPr lang="ru-RU" sz="2800" i="1" dirty="0" smtClean="0">
                <a:solidFill>
                  <a:srgbClr val="002060"/>
                </a:solidFill>
                <a:latin typeface="Century" pitchFamily="18" charset="0"/>
              </a:rPr>
              <a:t>, снежинка, снеговик, </a:t>
            </a:r>
            <a:r>
              <a:rPr lang="ru-RU" sz="2800" i="1" dirty="0" smtClean="0">
                <a:solidFill>
                  <a:srgbClr val="002060"/>
                </a:solidFill>
                <a:latin typeface="Century" pitchFamily="18" charset="0"/>
              </a:rPr>
              <a:t>снежный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Century" pitchFamily="18" charset="0"/>
              </a:rPr>
              <a:t>    Дружок</a:t>
            </a:r>
            <a:r>
              <a:rPr lang="ru-RU" sz="2800" i="1" dirty="0" smtClean="0">
                <a:solidFill>
                  <a:srgbClr val="002060"/>
                </a:solidFill>
                <a:latin typeface="Century" pitchFamily="18" charset="0"/>
              </a:rPr>
              <a:t>, подруга, дружный, </a:t>
            </a:r>
            <a:r>
              <a:rPr lang="ru-RU" sz="2800" i="1" dirty="0" smtClean="0">
                <a:solidFill>
                  <a:srgbClr val="002060"/>
                </a:solidFill>
                <a:latin typeface="Century" pitchFamily="18" charset="0"/>
              </a:rPr>
              <a:t>дружить</a:t>
            </a:r>
          </a:p>
          <a:p>
            <a:endParaRPr lang="ru-RU" dirty="0"/>
          </a:p>
        </p:txBody>
      </p:sp>
      <p:pic>
        <p:nvPicPr>
          <p:cNvPr id="5" name="Рисунок 4" descr="http://cs304206.userapi.com/u7913052/-6/x_d34988e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4857760"/>
            <a:ext cx="1416037" cy="1748329"/>
          </a:xfrm>
          <a:prstGeom prst="rect">
            <a:avLst/>
          </a:prstGeom>
          <a:noFill/>
          <a:ln w="57150">
            <a:solidFill>
              <a:srgbClr val="FFDA8F"/>
            </a:solidFill>
            <a:miter lim="800000"/>
            <a:headEnd/>
            <a:tailEnd/>
          </a:ln>
        </p:spPr>
      </p:pic>
      <p:pic>
        <p:nvPicPr>
          <p:cNvPr id="6" name="Рисунок 5" descr="картинки презентация 1 - 0005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4714884"/>
            <a:ext cx="1819296" cy="1785950"/>
          </a:xfrm>
          <a:prstGeom prst="rect">
            <a:avLst/>
          </a:prstGeom>
          <a:noFill/>
          <a:ln w="57150">
            <a:solidFill>
              <a:srgbClr val="FFDA8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09442" y="1000109"/>
            <a:ext cx="6920144" cy="4860942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None/>
            </a:pPr>
            <a:r>
              <a:rPr lang="ru-RU" sz="3000" b="1" i="1" dirty="0" smtClean="0">
                <a:latin typeface="Century" pitchFamily="18" charset="0"/>
              </a:rPr>
              <a:t>Сне</a:t>
            </a:r>
            <a:r>
              <a:rPr lang="ru-RU" sz="3000" b="1" i="1" dirty="0" smtClean="0">
                <a:solidFill>
                  <a:srgbClr val="008A3E"/>
                </a:solidFill>
                <a:latin typeface="Century" pitchFamily="18" charset="0"/>
              </a:rPr>
              <a:t>ж</a:t>
            </a:r>
            <a:r>
              <a:rPr lang="ru-RU" sz="3000" b="1" i="1" dirty="0" smtClean="0">
                <a:latin typeface="Century" pitchFamily="18" charset="0"/>
              </a:rPr>
              <a:t>ок, сне</a:t>
            </a:r>
            <a:r>
              <a:rPr lang="ru-RU" sz="3000" b="1" i="1" dirty="0" smtClean="0">
                <a:solidFill>
                  <a:srgbClr val="008A3E"/>
                </a:solidFill>
                <a:latin typeface="Century" pitchFamily="18" charset="0"/>
              </a:rPr>
              <a:t>ж</a:t>
            </a:r>
            <a:r>
              <a:rPr lang="ru-RU" sz="3000" b="1" i="1" dirty="0" smtClean="0">
                <a:latin typeface="Century" pitchFamily="18" charset="0"/>
              </a:rPr>
              <a:t>инка, сне</a:t>
            </a:r>
            <a:r>
              <a:rPr lang="ru-RU" sz="3000" b="1" i="1" dirty="0" smtClean="0">
                <a:solidFill>
                  <a:srgbClr val="008A3E"/>
                </a:solidFill>
                <a:latin typeface="Century" pitchFamily="18" charset="0"/>
              </a:rPr>
              <a:t>г</a:t>
            </a:r>
            <a:r>
              <a:rPr lang="ru-RU" sz="3000" b="1" i="1" dirty="0" smtClean="0">
                <a:latin typeface="Century" pitchFamily="18" charset="0"/>
              </a:rPr>
              <a:t>овик, сне</a:t>
            </a:r>
            <a:r>
              <a:rPr lang="ru-RU" sz="3000" b="1" i="1" dirty="0" smtClean="0">
                <a:solidFill>
                  <a:srgbClr val="008A3E"/>
                </a:solidFill>
                <a:latin typeface="Century" pitchFamily="18" charset="0"/>
              </a:rPr>
              <a:t>ж</a:t>
            </a:r>
            <a:r>
              <a:rPr lang="ru-RU" sz="3000" b="1" i="1" dirty="0" smtClean="0">
                <a:latin typeface="Century" pitchFamily="18" charset="0"/>
              </a:rPr>
              <a:t>ный </a:t>
            </a:r>
          </a:p>
          <a:p>
            <a:pPr>
              <a:buFont typeface="Arial" pitchFamily="34" charset="0"/>
              <a:buNone/>
            </a:pPr>
            <a:endParaRPr lang="ru-RU" sz="3000" b="1" dirty="0" smtClean="0"/>
          </a:p>
          <a:p>
            <a:pPr>
              <a:buFont typeface="Arial" pitchFamily="34" charset="0"/>
              <a:buNone/>
            </a:pPr>
            <a:r>
              <a:rPr lang="ru-RU" sz="3000" b="1" i="1" dirty="0" smtClean="0">
                <a:latin typeface="Century" pitchFamily="18" charset="0"/>
              </a:rPr>
              <a:t>Дру</a:t>
            </a:r>
            <a:r>
              <a:rPr lang="ru-RU" sz="3000" b="1" i="1" dirty="0" smtClean="0">
                <a:solidFill>
                  <a:srgbClr val="008A3E"/>
                </a:solidFill>
                <a:latin typeface="Century" pitchFamily="18" charset="0"/>
              </a:rPr>
              <a:t>ж</a:t>
            </a:r>
            <a:r>
              <a:rPr lang="ru-RU" sz="3000" b="1" i="1" dirty="0" smtClean="0">
                <a:latin typeface="Century" pitchFamily="18" charset="0"/>
              </a:rPr>
              <a:t>ок, подру</a:t>
            </a:r>
            <a:r>
              <a:rPr lang="ru-RU" sz="3000" b="1" i="1" dirty="0" smtClean="0">
                <a:solidFill>
                  <a:srgbClr val="008A3E"/>
                </a:solidFill>
                <a:latin typeface="Century" pitchFamily="18" charset="0"/>
              </a:rPr>
              <a:t>г</a:t>
            </a:r>
            <a:r>
              <a:rPr lang="ru-RU" sz="3000" b="1" i="1" dirty="0" smtClean="0">
                <a:latin typeface="Century" pitchFamily="18" charset="0"/>
              </a:rPr>
              <a:t>а, дру</a:t>
            </a:r>
            <a:r>
              <a:rPr lang="ru-RU" sz="3000" b="1" i="1" dirty="0" smtClean="0">
                <a:solidFill>
                  <a:srgbClr val="008A3E"/>
                </a:solidFill>
                <a:latin typeface="Century" pitchFamily="18" charset="0"/>
              </a:rPr>
              <a:t>ж</a:t>
            </a:r>
            <a:r>
              <a:rPr lang="ru-RU" sz="3000" b="1" i="1" dirty="0" smtClean="0">
                <a:latin typeface="Century" pitchFamily="18" charset="0"/>
              </a:rPr>
              <a:t>ный, </a:t>
            </a:r>
            <a:r>
              <a:rPr lang="ru-RU" sz="3000" b="1" i="1" dirty="0" smtClean="0">
                <a:latin typeface="Century" pitchFamily="18" charset="0"/>
              </a:rPr>
              <a:t>дру</a:t>
            </a:r>
            <a:r>
              <a:rPr lang="ru-RU" sz="3000" b="1" i="1" dirty="0" smtClean="0">
                <a:solidFill>
                  <a:srgbClr val="008A3E"/>
                </a:solidFill>
                <a:latin typeface="Century" pitchFamily="18" charset="0"/>
              </a:rPr>
              <a:t>ж</a:t>
            </a:r>
            <a:r>
              <a:rPr lang="ru-RU" sz="3000" b="1" i="1" dirty="0" smtClean="0">
                <a:latin typeface="Century" pitchFamily="18" charset="0"/>
              </a:rPr>
              <a:t>ить,   дру</a:t>
            </a:r>
            <a:r>
              <a:rPr lang="ru-RU" sz="3000" b="1" i="1" dirty="0" smtClean="0">
                <a:solidFill>
                  <a:srgbClr val="008A3E"/>
                </a:solidFill>
                <a:latin typeface="Century" pitchFamily="18" charset="0"/>
              </a:rPr>
              <a:t>з</a:t>
            </a:r>
            <a:r>
              <a:rPr lang="ru-RU" sz="3000" b="1" i="1" dirty="0" smtClean="0">
                <a:latin typeface="Century" pitchFamily="18" charset="0"/>
              </a:rPr>
              <a:t>ья</a:t>
            </a:r>
            <a:endParaRPr lang="ru-RU" sz="3000" b="1" i="1" dirty="0" smtClean="0">
              <a:latin typeface="Century" pitchFamily="18" charset="0"/>
            </a:endParaRPr>
          </a:p>
          <a:p>
            <a:pPr>
              <a:buFont typeface="Arial" pitchFamily="34" charset="0"/>
              <a:buNone/>
            </a:pPr>
            <a:endParaRPr lang="ru-RU" dirty="0" smtClean="0"/>
          </a:p>
          <a:p>
            <a:pPr>
              <a:buFont typeface="Arial" pitchFamily="34" charset="0"/>
              <a:buNone/>
            </a:pPr>
            <a:endParaRPr lang="ru-RU" dirty="0" smtClean="0"/>
          </a:p>
          <a:p>
            <a:pPr>
              <a:buFont typeface="Arial" pitchFamily="34" charset="0"/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Попробуйте </a:t>
            </a:r>
            <a:r>
              <a:rPr lang="ru-RU" b="1" i="1" dirty="0" smtClean="0">
                <a:solidFill>
                  <a:srgbClr val="002060"/>
                </a:solidFill>
              </a:rPr>
              <a:t>произнести все  эти слова с корнем </a:t>
            </a:r>
            <a:r>
              <a:rPr lang="ru-RU" b="1" i="1" dirty="0" smtClean="0">
                <a:solidFill>
                  <a:srgbClr val="002060"/>
                </a:solidFill>
                <a:latin typeface="Century" pitchFamily="18" charset="0"/>
              </a:rPr>
              <a:t>друг/снег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  <a:latin typeface="Calibri" pitchFamily="34" charset="0"/>
              </a:rPr>
              <a:t>Почему заменяется последний звук и последняя буква корня в некоторых однокоренных словах?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  <a:latin typeface="Calibri" pitchFamily="34" charset="0"/>
              </a:rPr>
              <a:t>Какое слово было родоначальником всех остальных? Допишите его.</a:t>
            </a:r>
          </a:p>
          <a:p>
            <a:pPr>
              <a:buFont typeface="Arial" pitchFamily="34" charset="0"/>
              <a:buChar char="•"/>
            </a:pPr>
            <a:r>
              <a:rPr lang="ru-RU" b="1" i="1" dirty="0" smtClean="0">
                <a:solidFill>
                  <a:srgbClr val="002060"/>
                </a:solidFill>
                <a:latin typeface="Calibri" pitchFamily="34" charset="0"/>
              </a:rPr>
              <a:t>Какой звук был исходным, основным? Каким он заменился?</a:t>
            </a:r>
          </a:p>
          <a:p>
            <a:endParaRPr lang="ru-RU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Какой вывод можно сделать на основе наблюдений?</a:t>
            </a:r>
            <a:endParaRPr lang="ru-RU" sz="2800" dirty="0" smtClean="0">
              <a:solidFill>
                <a:srgbClr val="C00000"/>
              </a:solidFill>
              <a:latin typeface="Calibri" pitchFamily="34" charset="0"/>
            </a:endParaRPr>
          </a:p>
          <a:p>
            <a:pPr>
              <a:buFont typeface="Arial" pitchFamily="34" charset="0"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714356"/>
            <a:ext cx="7123080" cy="92447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alibri" pitchFamily="34" charset="0"/>
              </a:rPr>
              <a:t>Итог урока</a:t>
            </a:r>
            <a:br>
              <a:rPr lang="ru-RU" b="1" dirty="0" smtClean="0">
                <a:solidFill>
                  <a:srgbClr val="C00000"/>
                </a:solidFill>
                <a:latin typeface="Calibri" pitchFamily="34" charset="0"/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1285860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Запишите ключевое слово сегодняшнего урока.</a:t>
            </a:r>
            <a:endParaRPr lang="ru-RU" b="1" i="1" dirty="0" smtClean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14612" y="1714488"/>
            <a:ext cx="29289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u="sng" dirty="0" smtClean="0">
                <a:solidFill>
                  <a:srgbClr val="008A3E"/>
                </a:solidFill>
                <a:latin typeface="Century" pitchFamily="18" charset="0"/>
              </a:rPr>
              <a:t>чередование</a:t>
            </a:r>
            <a:endParaRPr lang="ru-RU" sz="3200" b="1" i="1" u="sng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0" y="3571876"/>
            <a:ext cx="3524250" cy="3143249"/>
            <a:chOff x="0" y="3571876"/>
            <a:chExt cx="3524250" cy="3143249"/>
          </a:xfrm>
        </p:grpSpPr>
        <p:pic>
          <p:nvPicPr>
            <p:cNvPr id="8" name="Picture 6" descr="http://img0.liveinternet.ru/images/attach/c/3/75/825/75825674_large_river_ilovlya2a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4071938"/>
              <a:ext cx="3524250" cy="2643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Прямоугольник 8"/>
            <p:cNvSpPr/>
            <p:nvPr/>
          </p:nvSpPr>
          <p:spPr>
            <a:xfrm>
              <a:off x="1142976" y="3571876"/>
              <a:ext cx="99290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lvl="0" indent="-34290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ru-RU" sz="2400" i="1" dirty="0" smtClean="0">
                  <a:solidFill>
                    <a:srgbClr val="C00000"/>
                  </a:solidFill>
                  <a:latin typeface="Calibri"/>
                </a:rPr>
                <a:t>река </a:t>
              </a:r>
              <a:r>
                <a:rPr lang="ru-RU" sz="2400" i="1" dirty="0" smtClean="0">
                  <a:solidFill>
                    <a:prstClr val="black"/>
                  </a:solidFill>
                  <a:latin typeface="Calibri"/>
                </a:rPr>
                <a:t>  </a:t>
              </a:r>
              <a:endParaRPr lang="ru-RU" sz="2400" i="1" dirty="0">
                <a:solidFill>
                  <a:prstClr val="black"/>
                </a:solidFill>
                <a:latin typeface="Calibri"/>
              </a:endParaRPr>
            </a:p>
          </p:txBody>
        </p:sp>
      </p:grpSp>
      <p:pic>
        <p:nvPicPr>
          <p:cNvPr id="10" name="Picture 2" descr="http://s40.radikal.ru/i087/1003/72/5a71bb73fb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8" y="4071942"/>
            <a:ext cx="3500437" cy="2625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Группа 10"/>
          <p:cNvGrpSpPr/>
          <p:nvPr/>
        </p:nvGrpSpPr>
        <p:grpSpPr>
          <a:xfrm>
            <a:off x="7000875" y="3610277"/>
            <a:ext cx="2143125" cy="3104848"/>
            <a:chOff x="7000875" y="3610277"/>
            <a:chExt cx="2143125" cy="3104848"/>
          </a:xfrm>
        </p:grpSpPr>
        <p:pic>
          <p:nvPicPr>
            <p:cNvPr id="12" name="Рисунок 11" descr="картинки презентация 1 - 0002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000875" y="4071938"/>
              <a:ext cx="2143125" cy="2643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Прямоугольник 12"/>
            <p:cNvSpPr/>
            <p:nvPr/>
          </p:nvSpPr>
          <p:spPr>
            <a:xfrm>
              <a:off x="7939021" y="3610277"/>
              <a:ext cx="63350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lvl="0" indent="-342900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ru-RU" sz="2400" i="1" dirty="0" smtClean="0">
                  <a:solidFill>
                    <a:srgbClr val="C00000"/>
                  </a:solidFill>
                  <a:latin typeface="Calibri"/>
                </a:rPr>
                <a:t>сад</a:t>
              </a:r>
              <a:endParaRPr lang="ru-RU" sz="2400" i="1" dirty="0">
                <a:solidFill>
                  <a:srgbClr val="C00000"/>
                </a:solidFill>
                <a:latin typeface="Calibri"/>
              </a:endParaRP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4572000" y="3643314"/>
            <a:ext cx="875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  <a:latin typeface="Calibri"/>
              </a:rPr>
              <a:t>дорога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1538" y="2357430"/>
            <a:ext cx="73581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Подберите к каждому слову однокоренные слова   с  чередующимися согласными звуками.</a:t>
            </a:r>
            <a:endParaRPr lang="ru-RU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TC102455610[[fn=Осень]]</Template>
  <TotalTime>141</TotalTime>
  <Words>182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Autumn</vt:lpstr>
      <vt:lpstr>       Чередование согласных звуков в корне слова    Русский язык, 3 класс  Автор: Немтина М. Ю. МАОУ- Гимназия №45, г. Екатеринбург</vt:lpstr>
      <vt:lpstr>Прочитайте стихотворение</vt:lpstr>
      <vt:lpstr>Слайд 3</vt:lpstr>
      <vt:lpstr>Работа в группе. Прочитайте слова. </vt:lpstr>
      <vt:lpstr>  Работа в паре. Выберите одну группу слов.  Выполните задания. Однокоренные ли это слова? Почему? Спишите, выделите корень. Подчеркните букву последнего согласного звука в корне.  </vt:lpstr>
      <vt:lpstr>Слайд 6</vt:lpstr>
      <vt:lpstr>Итог урока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Кудрявцева Светлана Юрьевна</dc:title>
  <dc:creator>user</dc:creator>
  <cp:lastModifiedBy>Stas</cp:lastModifiedBy>
  <cp:revision>23</cp:revision>
  <dcterms:created xsi:type="dcterms:W3CDTF">2013-11-09T11:50:48Z</dcterms:created>
  <dcterms:modified xsi:type="dcterms:W3CDTF">2015-10-11T16:50:16Z</dcterms:modified>
</cp:coreProperties>
</file>