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75" r:id="rId3"/>
    <p:sldId id="257" r:id="rId4"/>
    <p:sldId id="258" r:id="rId5"/>
    <p:sldId id="259" r:id="rId6"/>
    <p:sldId id="260" r:id="rId7"/>
    <p:sldId id="263" r:id="rId8"/>
    <p:sldId id="261" r:id="rId9"/>
    <p:sldId id="262" r:id="rId10"/>
    <p:sldId id="264" r:id="rId11"/>
    <p:sldId id="276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42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28.09.2015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>
    <p:cover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cover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cover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28.09.2015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 spd="med">
    <p:cover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cover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med">
    <p:cover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28.09.2015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cover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 spd="med">
    <p:cover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cover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>
    <p:cover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>
    <p:cover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28.09.2015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med">
    <p:cover dir="r"/>
  </p:transition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H:\&#1052;&#1086;&#1103;\&#1087;&#1077;&#1095;&#1072;&#1090;&#1100;\3\&#1072;&#1090;&#1090;&#1077;&#1089;&#1090;&#1072;&#1094;&#1080;&#1103;\&#1050;&#1042;&#1053;\&#1050;&#1042;&#1053;\New%20Stories%20(Highway%20Blues).wma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H:\&#1052;&#1086;&#1103;\&#1087;&#1077;&#1095;&#1072;&#1090;&#1100;\3\&#1072;&#1090;&#1090;&#1077;&#1089;&#1090;&#1072;&#1094;&#1080;&#1103;\&#1050;&#1042;&#1053;\&#1050;&#1042;&#1053;\New%20Stories%20(Highway%20Blues).wma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H:\&#1052;&#1086;&#1103;\&#1087;&#1077;&#1095;&#1072;&#1090;&#1100;\3\&#1072;&#1090;&#1090;&#1077;&#1089;&#1090;&#1072;&#1094;&#1080;&#1103;\&#1050;&#1042;&#1053;\&#1050;&#1042;&#1053;\New%20Stories%20(Highway%20Blues).wma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H:\&#1052;&#1086;&#1103;\&#1087;&#1077;&#1095;&#1072;&#1090;&#1100;\3\&#1072;&#1090;&#1090;&#1077;&#1089;&#1090;&#1072;&#1094;&#1080;&#1103;\&#1050;&#1042;&#1053;\&#1050;&#1042;&#1053;\New%20Stories%20(Highway%20Blues).wma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H:\&#1052;&#1086;&#1103;\&#1087;&#1077;&#1095;&#1072;&#1090;&#1100;\3\&#1072;&#1090;&#1090;&#1077;&#1089;&#1090;&#1072;&#1094;&#1080;&#1103;\&#1050;&#1042;&#1053;\&#1050;&#1042;&#1053;\New%20Stories%20(Highway%20Blues).wma" TargetMode="External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H:\&#1052;&#1086;&#1103;\&#1087;&#1077;&#1095;&#1072;&#1090;&#1100;\3\&#1072;&#1090;&#1090;&#1077;&#1089;&#1090;&#1072;&#1094;&#1080;&#1103;\&#1050;&#1042;&#1053;\&#1050;&#1042;&#1053;\New%20Stories%20(Highway%20Blues).wma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H:\&#1052;&#1086;&#1103;\&#1087;&#1077;&#1095;&#1072;&#1090;&#1100;\3\&#1072;&#1090;&#1090;&#1077;&#1089;&#1090;&#1072;&#1094;&#1080;&#1103;\&#1050;&#1042;&#1053;\&#1050;&#1042;&#1053;\New%20Stories%20(Highway%20Blues).wma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H:\&#1052;&#1086;&#1103;\&#1087;&#1077;&#1095;&#1072;&#1090;&#1100;\3\&#1072;&#1090;&#1090;&#1077;&#1089;&#1090;&#1072;&#1094;&#1080;&#1103;\&#1050;&#1042;&#1053;\&#1050;&#1042;&#1053;\New%20Stories%20(Highway%20Blues).wma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H:\&#1052;&#1086;&#1103;\&#1087;&#1077;&#1095;&#1072;&#1090;&#1100;\3\&#1072;&#1090;&#1090;&#1077;&#1089;&#1090;&#1072;&#1094;&#1080;&#1103;\&#1050;&#1042;&#1053;\&#1050;&#1042;&#1053;\New%20Stories%20(Highway%20Blues).wma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H:\&#1052;&#1086;&#1103;\&#1087;&#1077;&#1095;&#1072;&#1090;&#1100;\3\&#1072;&#1090;&#1090;&#1077;&#1089;&#1090;&#1072;&#1094;&#1080;&#1103;\&#1050;&#1042;&#1053;\&#1050;&#1042;&#1053;\New%20Stories%20(Highway%20Blues).wma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H:\&#1052;&#1086;&#1103;\&#1087;&#1077;&#1095;&#1072;&#1090;&#1100;\3\&#1072;&#1090;&#1090;&#1077;&#1089;&#1090;&#1072;&#1094;&#1080;&#1103;\&#1050;&#1042;&#1053;\&#1050;&#1042;&#1053;\New%20Stories%20(Highway%20Blues).wma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H:\&#1052;&#1086;&#1103;\&#1087;&#1077;&#1095;&#1072;&#1090;&#1100;\3\&#1072;&#1090;&#1090;&#1077;&#1089;&#1090;&#1072;&#1094;&#1080;&#1103;\&#1050;&#1042;&#1053;\&#1050;&#1042;&#1053;\New%20Stories%20(Highway%20Blues).wma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H:\&#1052;&#1086;&#1103;\&#1087;&#1077;&#1095;&#1072;&#1090;&#1100;\3\&#1072;&#1090;&#1090;&#1077;&#1089;&#1090;&#1072;&#1094;&#1080;&#1103;\&#1050;&#1042;&#1053;\&#1050;&#1042;&#1053;\New%20Stories%20(Highway%20Blues).wma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H:\&#1052;&#1086;&#1103;\&#1087;&#1077;&#1095;&#1072;&#1090;&#1100;\3\&#1072;&#1090;&#1090;&#1077;&#1089;&#1090;&#1072;&#1094;&#1080;&#1103;\&#1050;&#1042;&#1053;\&#1050;&#1042;&#1053;\New%20Stories%20(Highway%20Blues).wma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H:\&#1052;&#1086;&#1103;\&#1087;&#1077;&#1095;&#1072;&#1090;&#1100;\3\&#1072;&#1090;&#1090;&#1077;&#1089;&#1090;&#1072;&#1094;&#1080;&#1103;\&#1050;&#1042;&#1053;\&#1050;&#1042;&#1053;\New%20Stories%20(Highway%20Blues).wma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H:\&#1052;&#1086;&#1103;\&#1087;&#1077;&#1095;&#1072;&#1090;&#1100;\3\&#1072;&#1090;&#1090;&#1077;&#1089;&#1090;&#1072;&#1094;&#1080;&#1103;\&#1050;&#1042;&#1053;\&#1050;&#1042;&#1053;\New%20Stories%20(Highway%20Blues).wma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H:\&#1052;&#1086;&#1103;\&#1087;&#1077;&#1095;&#1072;&#1090;&#1100;\3\&#1072;&#1090;&#1090;&#1077;&#1089;&#1090;&#1072;&#1094;&#1080;&#1103;\&#1050;&#1042;&#1053;\&#1050;&#1042;&#1053;\New%20Stories%20(Highway%20Blues).wma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H:\&#1052;&#1086;&#1103;\&#1087;&#1077;&#1095;&#1072;&#1090;&#1100;\3\&#1072;&#1090;&#1090;&#1077;&#1089;&#1090;&#1072;&#1094;&#1080;&#1103;\&#1050;&#1042;&#1053;\&#1050;&#1042;&#1053;\New%20Stories%20(Highway%20Blues).wm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944816" cy="2495128"/>
          </a:xfrm>
        </p:spPr>
        <p:txBody>
          <a:bodyPr>
            <a:normAutofit/>
          </a:bodyPr>
          <a:lstStyle/>
          <a:p>
            <a:r>
              <a:rPr lang="ru-RU" sz="8800" b="1" i="1" dirty="0" smtClean="0">
                <a:solidFill>
                  <a:srgbClr val="FF0000"/>
                </a:solidFill>
                <a:latin typeface="Georgia" pitchFamily="18" charset="0"/>
              </a:rPr>
              <a:t>КВН</a:t>
            </a:r>
            <a:endParaRPr lang="ru-RU" sz="8800" b="1" i="1" dirty="0">
              <a:solidFill>
                <a:srgbClr val="FF0000"/>
              </a:solidFill>
              <a:latin typeface="Georgia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2979762"/>
          </a:xfrm>
        </p:spPr>
        <p:txBody>
          <a:bodyPr>
            <a:noAutofit/>
          </a:bodyPr>
          <a:lstStyle/>
          <a:p>
            <a:r>
              <a:rPr lang="ru-RU" sz="7200" b="1" i="1" dirty="0" smtClean="0">
                <a:solidFill>
                  <a:srgbClr val="C00000"/>
                </a:solidFill>
                <a:latin typeface="Georgia" pitchFamily="18" charset="0"/>
              </a:rPr>
              <a:t>Веселая математика и физика</a:t>
            </a:r>
            <a:endParaRPr lang="ru-RU" sz="7200" b="1" i="1" dirty="0">
              <a:solidFill>
                <a:srgbClr val="C00000"/>
              </a:solidFill>
              <a:latin typeface="Georgia" pitchFamily="18" charset="0"/>
            </a:endParaRPr>
          </a:p>
        </p:txBody>
      </p:sp>
      <p:pic>
        <p:nvPicPr>
          <p:cNvPr id="5" name="New Stories (Highway Blues).wm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8604448" y="6237312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71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Georgia" pitchFamily="18" charset="0"/>
              </a:rPr>
              <a:t>Конкурс третий</a:t>
            </a:r>
            <a:br>
              <a:rPr lang="ru-RU" b="1" i="1" dirty="0" smtClean="0">
                <a:solidFill>
                  <a:srgbClr val="FF0000"/>
                </a:solidFill>
                <a:latin typeface="Georgia" pitchFamily="18" charset="0"/>
              </a:rPr>
            </a:br>
            <a:r>
              <a:rPr lang="ru-RU" b="1" i="1" dirty="0" smtClean="0">
                <a:solidFill>
                  <a:srgbClr val="FF0000"/>
                </a:solidFill>
                <a:latin typeface="Georgia" pitchFamily="18" charset="0"/>
              </a:rPr>
              <a:t>«Кроссворд»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New Stories (Highway Blues).wm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8604448" y="6237312"/>
            <a:ext cx="304800" cy="304800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11560" y="1412776"/>
          <a:ext cx="7704854" cy="5040560"/>
        </p:xfrm>
        <a:graphic>
          <a:graphicData uri="http://schemas.openxmlformats.org/drawingml/2006/table">
            <a:tbl>
              <a:tblPr/>
              <a:tblGrid>
                <a:gridCol w="690193"/>
                <a:gridCol w="575025"/>
                <a:gridCol w="804550"/>
                <a:gridCol w="690193"/>
                <a:gridCol w="574214"/>
                <a:gridCol w="690193"/>
                <a:gridCol w="690193"/>
                <a:gridCol w="690193"/>
                <a:gridCol w="575025"/>
                <a:gridCol w="575025"/>
                <a:gridCol w="575025"/>
                <a:gridCol w="575025"/>
              </a:tblGrid>
              <a:tr h="5040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56">
                <a:tc rowSpan="2"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56">
                <a:tc gridSpan="5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04056"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4056"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081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71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404664"/>
            <a:ext cx="8435280" cy="5691336"/>
          </a:xfrm>
        </p:spPr>
        <p:txBody>
          <a:bodyPr>
            <a:normAutofit fontScale="92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b="1" i="1" dirty="0" smtClean="0">
                <a:latin typeface="Georgia" pitchFamily="18" charset="0"/>
              </a:rPr>
              <a:t>Вещество, непроводящее электричество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b="1" i="1" dirty="0" smtClean="0">
                <a:latin typeface="Georgia" pitchFamily="18" charset="0"/>
              </a:rPr>
              <a:t>Один из ученых, опыты которого  доказали существование электрона и измерил его заряд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b="1" i="1" dirty="0" smtClean="0">
                <a:latin typeface="Georgia" pitchFamily="18" charset="0"/>
              </a:rPr>
              <a:t>Сообщите телу электрический заряд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b="1" i="1" dirty="0" smtClean="0">
                <a:latin typeface="Georgia" pitchFamily="18" charset="0"/>
              </a:rPr>
              <a:t>Одна из частиц, из которых состоит ядро атома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b="1" i="1" dirty="0" smtClean="0">
                <a:latin typeface="Georgia" pitchFamily="18" charset="0"/>
              </a:rPr>
              <a:t>Одна из частиц, из которых состоит ядро атома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b="1" i="1" dirty="0" smtClean="0">
                <a:latin typeface="Georgia" pitchFamily="18" charset="0"/>
              </a:rPr>
              <a:t>Один из ученых, опыты которого  доказали существование электрона и измерил его заряд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b="1" i="1" dirty="0" smtClean="0">
                <a:latin typeface="Georgia" pitchFamily="18" charset="0"/>
              </a:rPr>
              <a:t>Атом, потерявший или присоединивший один или несколько электронов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b="1" i="1" dirty="0" smtClean="0">
                <a:latin typeface="Georgia" pitchFamily="18" charset="0"/>
              </a:rPr>
              <a:t>Прибор, служащий для обнаружения заряда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b="1" i="1" dirty="0" smtClean="0">
                <a:latin typeface="Georgia" pitchFamily="18" charset="0"/>
              </a:rPr>
              <a:t>Одно из веществ, испускающих альфа-ча</a:t>
            </a:r>
            <a:r>
              <a:rPr lang="ru-RU" dirty="0" smtClean="0"/>
              <a:t>стицы</a:t>
            </a:r>
            <a:endParaRPr lang="ru-RU" dirty="0"/>
          </a:p>
        </p:txBody>
      </p:sp>
    </p:spTree>
  </p:cSld>
  <p:clrMapOvr>
    <a:masterClrMapping/>
  </p:clrMapOvr>
  <p:transition spd="med">
    <p:cover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800" b="1" i="1" dirty="0" smtClean="0">
                <a:solidFill>
                  <a:srgbClr val="0070C0"/>
                </a:solidFill>
                <a:latin typeface="Georgia" pitchFamily="18" charset="0"/>
              </a:rPr>
              <a:t>     Какой знак нужно поставить между  </a:t>
            </a:r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4800" b="1" i="1" dirty="0" smtClean="0">
                <a:solidFill>
                  <a:srgbClr val="0070C0"/>
                </a:solidFill>
                <a:latin typeface="Georgia" pitchFamily="18" charset="0"/>
                <a:cs typeface="Times New Roman" pitchFamily="18" charset="0"/>
              </a:rPr>
              <a:t>и</a:t>
            </a:r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4 (5 </a:t>
            </a:r>
            <a:r>
              <a:rPr lang="ru-RU" sz="4800" b="1" i="1" dirty="0" smtClean="0">
                <a:solidFill>
                  <a:srgbClr val="0070C0"/>
                </a:solidFill>
                <a:latin typeface="Georgia" pitchFamily="18" charset="0"/>
                <a:cs typeface="Times New Roman" pitchFamily="18" charset="0"/>
              </a:rPr>
              <a:t>и</a:t>
            </a:r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6), </a:t>
            </a:r>
            <a:r>
              <a:rPr lang="ru-RU" sz="4800" b="1" i="1" dirty="0" smtClean="0">
                <a:solidFill>
                  <a:srgbClr val="0070C0"/>
                </a:solidFill>
                <a:latin typeface="Georgia" pitchFamily="18" charset="0"/>
              </a:rPr>
              <a:t>чтобы получилось число меньше </a:t>
            </a:r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 (6) </a:t>
            </a:r>
            <a:r>
              <a:rPr lang="ru-RU" sz="4800" b="1" i="1" dirty="0" smtClean="0">
                <a:solidFill>
                  <a:srgbClr val="0070C0"/>
                </a:solidFill>
                <a:latin typeface="Georgia" pitchFamily="18" charset="0"/>
              </a:rPr>
              <a:t>и больше </a:t>
            </a:r>
            <a:r>
              <a:rPr lang="ru-RU" sz="4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 ( 5)</a:t>
            </a:r>
            <a:endParaRPr lang="ru-RU" sz="48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Georgia" pitchFamily="18" charset="0"/>
              </a:rPr>
              <a:t>Конкурс четвертый</a:t>
            </a:r>
            <a:br>
              <a:rPr lang="ru-RU" b="1" i="1" dirty="0" smtClean="0">
                <a:solidFill>
                  <a:srgbClr val="FF0000"/>
                </a:solidFill>
                <a:latin typeface="Georgia" pitchFamily="18" charset="0"/>
              </a:rPr>
            </a:br>
            <a:r>
              <a:rPr lang="ru-RU" b="1" i="1" dirty="0" smtClean="0">
                <a:solidFill>
                  <a:srgbClr val="FF0000"/>
                </a:solidFill>
                <a:latin typeface="Georgia" pitchFamily="18" charset="0"/>
              </a:rPr>
              <a:t>(на сообразительность)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New Stories (Highway Blues).wm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8604448" y="6237312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71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sz="4800" b="1" i="1" dirty="0" smtClean="0">
                <a:solidFill>
                  <a:srgbClr val="0070C0"/>
                </a:solidFill>
                <a:latin typeface="Georgia" pitchFamily="18" charset="0"/>
              </a:rPr>
              <a:t>Как разместить </a:t>
            </a:r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ru-RU" sz="4800" b="1" i="1" dirty="0" smtClean="0">
                <a:solidFill>
                  <a:srgbClr val="0070C0"/>
                </a:solidFill>
                <a:latin typeface="Georgia" pitchFamily="18" charset="0"/>
              </a:rPr>
              <a:t>кружков на плоскости, чтобы получилось </a:t>
            </a:r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4800" b="1" i="1" dirty="0" smtClean="0">
                <a:solidFill>
                  <a:srgbClr val="0070C0"/>
                </a:solidFill>
                <a:latin typeface="Georgia" pitchFamily="18" charset="0"/>
              </a:rPr>
              <a:t> ряда по</a:t>
            </a:r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ru-RU" sz="4800" b="1" i="1" dirty="0" smtClean="0">
                <a:solidFill>
                  <a:srgbClr val="0070C0"/>
                </a:solidFill>
                <a:latin typeface="Georgia" pitchFamily="18" charset="0"/>
              </a:rPr>
              <a:t>кружка?</a:t>
            </a:r>
            <a:endParaRPr lang="ru-RU" sz="4800" b="1" i="1" dirty="0">
              <a:solidFill>
                <a:srgbClr val="0070C0"/>
              </a:solidFill>
              <a:latin typeface="Georgia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Georgia" pitchFamily="18" charset="0"/>
              </a:rPr>
              <a:t>Конкурс пятый</a:t>
            </a:r>
            <a:br>
              <a:rPr lang="ru-RU" b="1" i="1" dirty="0" smtClean="0">
                <a:solidFill>
                  <a:srgbClr val="FF0000"/>
                </a:solidFill>
                <a:latin typeface="Georgia" pitchFamily="18" charset="0"/>
              </a:rPr>
            </a:br>
            <a:r>
              <a:rPr lang="ru-RU" b="1" i="1" dirty="0" smtClean="0">
                <a:solidFill>
                  <a:srgbClr val="FF0000"/>
                </a:solidFill>
                <a:latin typeface="Georgia" pitchFamily="18" charset="0"/>
              </a:rPr>
              <a:t>(конкурс капитанов )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New Stories (Highway Blues).wm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8604448" y="6237312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71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b="1" i="1" dirty="0" smtClean="0">
                <a:latin typeface="Georgia" pitchFamily="18" charset="0"/>
              </a:rPr>
              <a:t>Подсчитайте </a:t>
            </a:r>
          </a:p>
          <a:p>
            <a:pPr>
              <a:buNone/>
            </a:pPr>
            <a:r>
              <a:rPr lang="ru-RU" b="1" i="1" dirty="0" smtClean="0">
                <a:latin typeface="Georgia" pitchFamily="18" charset="0"/>
              </a:rPr>
              <a:t>сколько здесь</a:t>
            </a:r>
          </a:p>
          <a:p>
            <a:pPr>
              <a:buNone/>
            </a:pPr>
            <a:r>
              <a:rPr lang="ru-RU" b="1" i="1" dirty="0" smtClean="0">
                <a:latin typeface="Georgia" pitchFamily="18" charset="0"/>
              </a:rPr>
              <a:t> изображено </a:t>
            </a:r>
          </a:p>
          <a:p>
            <a:pPr>
              <a:buNone/>
            </a:pPr>
            <a:r>
              <a:rPr lang="ru-RU" b="1" i="1" dirty="0" smtClean="0">
                <a:latin typeface="Georgia" pitchFamily="18" charset="0"/>
              </a:rPr>
              <a:t>треугольников?</a:t>
            </a:r>
            <a:endParaRPr lang="ru-RU" b="1" i="1" dirty="0">
              <a:latin typeface="Georgia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52400"/>
            <a:ext cx="8686800" cy="1219200"/>
          </a:xfrm>
        </p:spPr>
        <p:txBody>
          <a:bodyPr/>
          <a:lstStyle/>
          <a:p>
            <a:r>
              <a:rPr lang="ru-RU" b="1" i="1" dirty="0" smtClean="0">
                <a:solidFill>
                  <a:srgbClr val="FF0000"/>
                </a:solidFill>
                <a:latin typeface="Georgia" pitchFamily="18" charset="0"/>
              </a:rPr>
              <a:t>Конкурс шестой</a:t>
            </a:r>
            <a:endParaRPr lang="ru-RU" dirty="0"/>
          </a:p>
        </p:txBody>
      </p:sp>
      <p:pic>
        <p:nvPicPr>
          <p:cNvPr id="4" name="New Stories (Highway Blues).wm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8604448" y="6237312"/>
            <a:ext cx="304800" cy="304800"/>
          </a:xfrm>
          <a:prstGeom prst="rect">
            <a:avLst/>
          </a:prstGeom>
        </p:spPr>
      </p:pic>
      <p:pic>
        <p:nvPicPr>
          <p:cNvPr id="1026" name="Picture 2" descr="F:\Чертеж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8064" y="1124744"/>
            <a:ext cx="3733800" cy="549592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71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600" b="1" i="1" dirty="0" smtClean="0">
                <a:solidFill>
                  <a:srgbClr val="0070C0"/>
                </a:solidFill>
                <a:latin typeface="Georgia" pitchFamily="18" charset="0"/>
              </a:rPr>
              <a:t>     Придумать четверостишье, используя слова:</a:t>
            </a:r>
          </a:p>
          <a:p>
            <a:pPr algn="ctr">
              <a:buNone/>
            </a:pPr>
            <a:endParaRPr lang="ru-RU" sz="3600" b="1" i="1" dirty="0" smtClean="0">
              <a:solidFill>
                <a:srgbClr val="0070C0"/>
              </a:solidFill>
              <a:latin typeface="Georgia" pitchFamily="18" charset="0"/>
            </a:endParaRPr>
          </a:p>
          <a:p>
            <a:pPr algn="ctr">
              <a:buNone/>
            </a:pPr>
            <a:endParaRPr lang="ru-RU" sz="3600" b="1" i="1" dirty="0" smtClean="0">
              <a:solidFill>
                <a:srgbClr val="0070C0"/>
              </a:solidFill>
              <a:latin typeface="Georgia" pitchFamily="18" charset="0"/>
            </a:endParaRPr>
          </a:p>
          <a:p>
            <a:pPr algn="ctr">
              <a:buNone/>
            </a:pPr>
            <a:endParaRPr lang="ru-RU" sz="3600" b="1" i="1" dirty="0" smtClean="0">
              <a:solidFill>
                <a:srgbClr val="0070C0"/>
              </a:solidFill>
              <a:latin typeface="Georgia" pitchFamily="18" charset="0"/>
            </a:endParaRPr>
          </a:p>
          <a:p>
            <a:pPr algn="ctr">
              <a:buNone/>
            </a:pPr>
            <a:endParaRPr lang="ru-RU" sz="3600" b="1" i="1" dirty="0">
              <a:solidFill>
                <a:srgbClr val="0070C0"/>
              </a:solidFill>
              <a:latin typeface="Georgia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Georgia" pitchFamily="18" charset="0"/>
              </a:rPr>
              <a:t>Конкурс седьмой</a:t>
            </a:r>
            <a:br>
              <a:rPr lang="ru-RU" b="1" i="1" dirty="0" smtClean="0">
                <a:solidFill>
                  <a:srgbClr val="FF0000"/>
                </a:solidFill>
                <a:latin typeface="Georgia" pitchFamily="18" charset="0"/>
              </a:rPr>
            </a:br>
            <a:r>
              <a:rPr lang="ru-RU" b="1" i="1" dirty="0" smtClean="0">
                <a:solidFill>
                  <a:srgbClr val="FF0000"/>
                </a:solidFill>
                <a:latin typeface="Georgia" pitchFamily="18" charset="0"/>
              </a:rPr>
              <a:t>(конкурс болельщиков)</a:t>
            </a:r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619672" y="2852936"/>
          <a:ext cx="6912768" cy="3352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6384"/>
                <a:gridCol w="3456384"/>
              </a:tblGrid>
              <a:tr h="838102">
                <a:tc>
                  <a:txBody>
                    <a:bodyPr/>
                    <a:lstStyle/>
                    <a:p>
                      <a:r>
                        <a:rPr lang="ru-RU" sz="4000" b="1" i="1" dirty="0" smtClean="0">
                          <a:solidFill>
                            <a:srgbClr val="002060"/>
                          </a:solidFill>
                          <a:latin typeface="Georgia" pitchFamily="18" charset="0"/>
                        </a:rPr>
                        <a:t>Архимед</a:t>
                      </a:r>
                      <a:endParaRPr lang="ru-RU" sz="4000" b="1" i="1" dirty="0">
                        <a:solidFill>
                          <a:srgbClr val="002060"/>
                        </a:solidFill>
                        <a:latin typeface="Georgia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4000" b="1" i="1" dirty="0" err="1" smtClean="0">
                          <a:solidFill>
                            <a:srgbClr val="002060"/>
                          </a:solidFill>
                          <a:latin typeface="Georgia" pitchFamily="18" charset="0"/>
                        </a:rPr>
                        <a:t>Милликен</a:t>
                      </a:r>
                      <a:endParaRPr lang="ru-RU" sz="4000" b="1" i="1" dirty="0">
                        <a:solidFill>
                          <a:srgbClr val="002060"/>
                        </a:solidFill>
                        <a:latin typeface="Georgia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38102">
                <a:tc>
                  <a:txBody>
                    <a:bodyPr/>
                    <a:lstStyle/>
                    <a:p>
                      <a:r>
                        <a:rPr lang="ru-RU" sz="4000" b="1" i="1" dirty="0" smtClean="0">
                          <a:solidFill>
                            <a:srgbClr val="002060"/>
                          </a:solidFill>
                          <a:latin typeface="Georgia" pitchFamily="18" charset="0"/>
                        </a:rPr>
                        <a:t>Ванна </a:t>
                      </a:r>
                      <a:endParaRPr lang="ru-RU" sz="4000" b="1" i="1" dirty="0">
                        <a:solidFill>
                          <a:srgbClr val="002060"/>
                        </a:solidFill>
                        <a:latin typeface="Georgia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4000" b="1" i="1" dirty="0" smtClean="0">
                          <a:solidFill>
                            <a:srgbClr val="002060"/>
                          </a:solidFill>
                          <a:latin typeface="Georgia" pitchFamily="18" charset="0"/>
                        </a:rPr>
                        <a:t>Электрон </a:t>
                      </a:r>
                      <a:endParaRPr lang="ru-RU" sz="4000" b="1" i="1" dirty="0">
                        <a:solidFill>
                          <a:srgbClr val="002060"/>
                        </a:solidFill>
                        <a:latin typeface="Georgia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38102">
                <a:tc>
                  <a:txBody>
                    <a:bodyPr/>
                    <a:lstStyle/>
                    <a:p>
                      <a:r>
                        <a:rPr lang="ru-RU" sz="4000" b="1" i="1" dirty="0" smtClean="0">
                          <a:solidFill>
                            <a:srgbClr val="002060"/>
                          </a:solidFill>
                          <a:latin typeface="Georgia" pitchFamily="18" charset="0"/>
                        </a:rPr>
                        <a:t>Вода </a:t>
                      </a:r>
                      <a:endParaRPr lang="ru-RU" sz="4000" b="1" i="1" dirty="0">
                        <a:solidFill>
                          <a:srgbClr val="002060"/>
                        </a:solidFill>
                        <a:latin typeface="Georgia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4000" b="1" i="1" dirty="0" smtClean="0">
                          <a:solidFill>
                            <a:srgbClr val="002060"/>
                          </a:solidFill>
                          <a:latin typeface="Georgia" pitchFamily="18" charset="0"/>
                        </a:rPr>
                        <a:t>Ион </a:t>
                      </a:r>
                      <a:endParaRPr lang="ru-RU" sz="4000" b="1" i="1" dirty="0">
                        <a:solidFill>
                          <a:srgbClr val="002060"/>
                        </a:solidFill>
                        <a:latin typeface="Georgia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38102">
                <a:tc>
                  <a:txBody>
                    <a:bodyPr/>
                    <a:lstStyle/>
                    <a:p>
                      <a:r>
                        <a:rPr lang="ru-RU" sz="4000" b="1" i="1" dirty="0" smtClean="0">
                          <a:solidFill>
                            <a:srgbClr val="002060"/>
                          </a:solidFill>
                          <a:latin typeface="Georgia" pitchFamily="18" charset="0"/>
                        </a:rPr>
                        <a:t>Сила </a:t>
                      </a:r>
                      <a:endParaRPr lang="ru-RU" sz="4000" b="1" i="1" dirty="0">
                        <a:solidFill>
                          <a:srgbClr val="002060"/>
                        </a:solidFill>
                        <a:latin typeface="Georgia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4000" b="1" i="1" dirty="0" smtClean="0">
                          <a:solidFill>
                            <a:srgbClr val="002060"/>
                          </a:solidFill>
                          <a:latin typeface="Georgia" pitchFamily="18" charset="0"/>
                        </a:rPr>
                        <a:t>Заряд </a:t>
                      </a:r>
                      <a:endParaRPr lang="ru-RU" sz="4000" b="1" i="1" dirty="0">
                        <a:solidFill>
                          <a:srgbClr val="002060"/>
                        </a:solidFill>
                        <a:latin typeface="Georgia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9" name="New Stories (Highway Blues).wm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8604448" y="6237312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714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</a:t>
            </a:r>
            <a:r>
              <a:rPr lang="ru-RU" sz="4800" b="1" i="1" dirty="0" smtClean="0">
                <a:solidFill>
                  <a:srgbClr val="002060"/>
                </a:solidFill>
                <a:latin typeface="Georgia" pitchFamily="18" charset="0"/>
              </a:rPr>
              <a:t>Тремя </a:t>
            </a:r>
            <a:r>
              <a:rPr lang="ru-RU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 ( 6) </a:t>
            </a:r>
            <a:r>
              <a:rPr lang="ru-RU" sz="4800" b="1" i="1" dirty="0" smtClean="0">
                <a:solidFill>
                  <a:srgbClr val="002060"/>
                </a:solidFill>
                <a:latin typeface="Georgia" pitchFamily="18" charset="0"/>
              </a:rPr>
              <a:t>, не употребляя знаков действий написать наибольшее число</a:t>
            </a:r>
            <a:endParaRPr lang="ru-RU" sz="48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Georgia" pitchFamily="18" charset="0"/>
              </a:rPr>
              <a:t>Конкурс восьмой</a:t>
            </a:r>
            <a:endParaRPr lang="ru-RU" dirty="0"/>
          </a:p>
        </p:txBody>
      </p:sp>
      <p:pic>
        <p:nvPicPr>
          <p:cNvPr id="4" name="New Stories (Highway Blues).wm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8604448" y="6237312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71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i="1" dirty="0" smtClean="0">
                <a:latin typeface="Georgia" pitchFamily="18" charset="0"/>
              </a:rPr>
              <a:t>       </a:t>
            </a:r>
            <a:r>
              <a:rPr lang="ru-RU" sz="4000" b="1" i="1" dirty="0" smtClean="0">
                <a:solidFill>
                  <a:srgbClr val="002060"/>
                </a:solidFill>
                <a:latin typeface="Georgia" pitchFamily="18" charset="0"/>
              </a:rPr>
              <a:t>Экипаж, запряженный тройкой лошадей, проехал за 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4000" b="1" i="1" dirty="0" smtClean="0">
                <a:solidFill>
                  <a:srgbClr val="002060"/>
                </a:solidFill>
                <a:latin typeface="Georgia" pitchFamily="18" charset="0"/>
              </a:rPr>
              <a:t>час 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15 </a:t>
            </a:r>
            <a:r>
              <a:rPr lang="ru-RU" sz="4000" b="1" i="1" dirty="0" smtClean="0">
                <a:solidFill>
                  <a:srgbClr val="002060"/>
                </a:solidFill>
                <a:latin typeface="Georgia" pitchFamily="18" charset="0"/>
              </a:rPr>
              <a:t>км. С какой скоростью бежала каждая лошадь?</a:t>
            </a:r>
            <a:endParaRPr lang="ru-RU" sz="40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Georgia" pitchFamily="18" charset="0"/>
              </a:rPr>
              <a:t>Конкурс восьмой</a:t>
            </a:r>
            <a:endParaRPr lang="ru-RU" dirty="0"/>
          </a:p>
        </p:txBody>
      </p:sp>
      <p:pic>
        <p:nvPicPr>
          <p:cNvPr id="4" name="New Stories (Highway Blues).wm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8604448" y="6237312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71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pPr>
              <a:buNone/>
            </a:pPr>
            <a:r>
              <a:rPr lang="ru-RU" sz="4800" b="1" i="1" dirty="0" smtClean="0">
                <a:solidFill>
                  <a:srgbClr val="002060"/>
                </a:solidFill>
                <a:latin typeface="Georgia" pitchFamily="18" charset="0"/>
              </a:rPr>
              <a:t>     </a:t>
            </a:r>
            <a:r>
              <a:rPr lang="ru-RU" sz="5400" b="1" i="1" dirty="0" smtClean="0">
                <a:solidFill>
                  <a:srgbClr val="002060"/>
                </a:solidFill>
                <a:latin typeface="Georgia" pitchFamily="18" charset="0"/>
              </a:rPr>
              <a:t>Известно, что  </a:t>
            </a:r>
            <a:r>
              <a:rPr lang="ru-RU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5400" b="1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=25;   10</a:t>
            </a:r>
            <a:r>
              <a:rPr lang="ru-RU" sz="5400" b="1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=100; </a:t>
            </a:r>
            <a:r>
              <a:rPr lang="ru-RU" sz="5400" b="1" i="1" dirty="0" smtClean="0">
                <a:solidFill>
                  <a:srgbClr val="002060"/>
                </a:solidFill>
                <a:latin typeface="Georgia" pitchFamily="18" charset="0"/>
              </a:rPr>
              <a:t>половина квадрата </a:t>
            </a:r>
            <a:r>
              <a:rPr lang="ru-RU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¼.</a:t>
            </a:r>
            <a:r>
              <a:rPr lang="ru-RU" sz="5400" b="1" i="1" dirty="0" smtClean="0">
                <a:solidFill>
                  <a:srgbClr val="002060"/>
                </a:solidFill>
                <a:latin typeface="Georgia" pitchFamily="18" charset="0"/>
              </a:rPr>
              <a:t> Чему равен угол в квадрате?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Georgia" pitchFamily="18" charset="0"/>
              </a:rPr>
              <a:t>Конкурс восьмой</a:t>
            </a:r>
            <a:endParaRPr lang="ru-RU" dirty="0"/>
          </a:p>
        </p:txBody>
      </p:sp>
      <p:pic>
        <p:nvPicPr>
          <p:cNvPr id="4" name="New Stories (Highway Blues).wm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8604448" y="6237312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71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800" b="1" i="1" dirty="0" smtClean="0">
                <a:solidFill>
                  <a:srgbClr val="002060"/>
                </a:solidFill>
                <a:latin typeface="Georgia" pitchFamily="18" charset="0"/>
              </a:rPr>
              <a:t>      Две колхозницы шли в город и встретили на дороге еще 5 колхозниц. Сколько всего колхозниц шло в город?</a:t>
            </a:r>
            <a:endParaRPr lang="ru-RU" sz="48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FF0000"/>
                </a:solidFill>
                <a:latin typeface="Georgia" pitchFamily="18" charset="0"/>
              </a:rPr>
              <a:t>Конкурс восьмой</a:t>
            </a:r>
            <a:endParaRPr lang="ru-RU" dirty="0"/>
          </a:p>
        </p:txBody>
      </p:sp>
      <p:pic>
        <p:nvPicPr>
          <p:cNvPr id="4" name="New Stories (Highway Blues).wm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8604448" y="6237312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71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524000"/>
            <a:ext cx="8964488" cy="4572000"/>
          </a:xfrm>
        </p:spPr>
        <p:txBody>
          <a:bodyPr/>
          <a:lstStyle/>
          <a:p>
            <a:pPr>
              <a:buNone/>
            </a:pP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800" dirty="0" smtClean="0"/>
              <a:t> </a:t>
            </a:r>
            <a:r>
              <a:rPr lang="ru-RU" sz="4000" b="1" i="1" dirty="0" smtClean="0">
                <a:solidFill>
                  <a:srgbClr val="0070C0"/>
                </a:solidFill>
                <a:latin typeface="Georgia" pitchFamily="18" charset="0"/>
              </a:rPr>
              <a:t>Заинтересовать учащихся предметом, вовлечь их в самостоятельную работу; способствовать расширению кругозора учащихся.</a:t>
            </a:r>
          </a:p>
          <a:p>
            <a:pPr>
              <a:buNone/>
            </a:pPr>
            <a:endParaRPr lang="ru-RU" sz="2800" b="1" i="1" dirty="0" smtClean="0">
              <a:solidFill>
                <a:srgbClr val="0070C0"/>
              </a:solidFill>
              <a:latin typeface="Georgia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Georgia" pitchFamily="18" charset="0"/>
              </a:rPr>
              <a:t>Цель конкурса:</a:t>
            </a:r>
            <a:endParaRPr lang="ru-RU" dirty="0"/>
          </a:p>
        </p:txBody>
      </p:sp>
    </p:spTree>
  </p:cSld>
  <p:clrMapOvr>
    <a:masterClrMapping/>
  </p:clrMapOvr>
  <p:transition spd="med">
    <p:cover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</a:t>
            </a:r>
            <a:r>
              <a:rPr lang="ru-RU" sz="4800" b="1" i="1" dirty="0" smtClean="0">
                <a:solidFill>
                  <a:srgbClr val="002060"/>
                </a:solidFill>
                <a:latin typeface="Georgia" pitchFamily="18" charset="0"/>
              </a:rPr>
              <a:t>Одно яйцо варится6 минут. Сколько надо варить </a:t>
            </a:r>
            <a:r>
              <a:rPr lang="ru-RU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ru-RU" sz="4800" b="1" i="1" dirty="0" smtClean="0">
                <a:solidFill>
                  <a:srgbClr val="002060"/>
                </a:solidFill>
                <a:latin typeface="Georgia" pitchFamily="18" charset="0"/>
              </a:rPr>
              <a:t>яиц?</a:t>
            </a:r>
            <a:endParaRPr lang="ru-RU" sz="48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Georgia" pitchFamily="18" charset="0"/>
              </a:rPr>
              <a:t>Конкурс восьмой</a:t>
            </a:r>
            <a:endParaRPr lang="ru-RU" dirty="0"/>
          </a:p>
        </p:txBody>
      </p:sp>
      <p:pic>
        <p:nvPicPr>
          <p:cNvPr id="4" name="New Stories (Highway Blues).wm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8604448" y="6237312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71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7931224" cy="40652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i="1" dirty="0" smtClean="0">
                <a:solidFill>
                  <a:srgbClr val="002060"/>
                </a:solidFill>
                <a:latin typeface="Georgia" pitchFamily="18" charset="0"/>
              </a:rPr>
              <a:t>        Победителем конкурса стала команда: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Georgia" pitchFamily="18" charset="0"/>
              </a:rPr>
              <a:t>Итоги       конкурса</a:t>
            </a:r>
            <a:endParaRPr lang="ru-RU" dirty="0"/>
          </a:p>
        </p:txBody>
      </p:sp>
    </p:spTree>
  </p:cSld>
  <p:clrMapOvr>
    <a:masterClrMapping/>
  </p:clrMapOvr>
  <p:transition spd="med">
    <p:cover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4000" b="1" i="1" dirty="0" smtClean="0">
                <a:solidFill>
                  <a:srgbClr val="0070C0"/>
                </a:solidFill>
                <a:latin typeface="Georgia" pitchFamily="18" charset="0"/>
              </a:rPr>
              <a:t>Игроки поочередно называют натуральные числа. Вместо чисел, обладающих свойств:</a:t>
            </a:r>
          </a:p>
          <a:p>
            <a:pPr>
              <a:buNone/>
            </a:pPr>
            <a:r>
              <a:rPr lang="ru-RU" sz="4000" b="1" i="1" dirty="0" smtClean="0">
                <a:solidFill>
                  <a:srgbClr val="0070C0"/>
                </a:solidFill>
                <a:latin typeface="Georgia" pitchFamily="18" charset="0"/>
              </a:rPr>
              <a:t>а) в записи есть цифра </a:t>
            </a:r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  <a:p>
            <a:pPr>
              <a:buNone/>
            </a:pPr>
            <a:r>
              <a:rPr lang="ru-RU" sz="4000" b="1" i="1" dirty="0" smtClean="0">
                <a:solidFill>
                  <a:srgbClr val="0070C0"/>
                </a:solidFill>
                <a:latin typeface="Georgia" pitchFamily="18" charset="0"/>
              </a:rPr>
              <a:t>б) число делится на </a:t>
            </a:r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  <a:p>
            <a:pPr algn="ctr">
              <a:buNone/>
            </a:pPr>
            <a:r>
              <a:rPr lang="ru-RU" sz="4000" b="1" i="1" dirty="0" smtClean="0">
                <a:solidFill>
                  <a:srgbClr val="0070C0"/>
                </a:solidFill>
                <a:latin typeface="Georgia" pitchFamily="18" charset="0"/>
              </a:rPr>
              <a:t>говорят «Мимо»</a:t>
            </a:r>
            <a:endParaRPr lang="ru-RU" sz="4000" b="1" i="1" dirty="0">
              <a:solidFill>
                <a:srgbClr val="0070C0"/>
              </a:solidFill>
              <a:latin typeface="Georgia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Georgia" pitchFamily="18" charset="0"/>
              </a:rPr>
              <a:t>Разминка</a:t>
            </a:r>
            <a:endParaRPr lang="ru-RU" b="1" i="1" dirty="0">
              <a:solidFill>
                <a:srgbClr val="FF0000"/>
              </a:solidFill>
              <a:latin typeface="Georgia" pitchFamily="18" charset="0"/>
            </a:endParaRPr>
          </a:p>
        </p:txBody>
      </p:sp>
      <p:pic>
        <p:nvPicPr>
          <p:cNvPr id="4" name="New Stories (Highway Blues).wm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8604448" y="6237312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71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400" b="1" i="1" dirty="0" smtClean="0">
                <a:solidFill>
                  <a:srgbClr val="0070C0"/>
                </a:solidFill>
                <a:latin typeface="Georgia" pitchFamily="18" charset="0"/>
              </a:rPr>
              <a:t>  </a:t>
            </a:r>
            <a:r>
              <a:rPr lang="ru-RU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ru-RU" sz="4400" b="1" i="1" dirty="0" smtClean="0">
                <a:solidFill>
                  <a:srgbClr val="0070C0"/>
                </a:solidFill>
                <a:latin typeface="Georgia" pitchFamily="18" charset="0"/>
              </a:rPr>
              <a:t>.  Двое поочередно говорят произвольные числа, меньше </a:t>
            </a:r>
            <a:r>
              <a:rPr lang="ru-RU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4400" b="1" i="1" dirty="0" smtClean="0">
                <a:solidFill>
                  <a:srgbClr val="0070C0"/>
                </a:solidFill>
                <a:latin typeface="Georgia" pitchFamily="18" charset="0"/>
              </a:rPr>
              <a:t>, складывая их, Выигрывает тот, кто первый достигнет </a:t>
            </a:r>
            <a:r>
              <a:rPr lang="ru-RU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100</a:t>
            </a:r>
            <a:r>
              <a:rPr lang="ru-RU" sz="4400" b="1" i="1" dirty="0" smtClean="0">
                <a:solidFill>
                  <a:srgbClr val="0070C0"/>
                </a:solidFill>
                <a:latin typeface="Georgia" pitchFamily="18" charset="0"/>
              </a:rPr>
              <a:t>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Georgia" pitchFamily="18" charset="0"/>
              </a:rPr>
              <a:t>Разминка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New Stories (Highway Blues).wm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8604448" y="6237312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71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4800" b="1" i="1" dirty="0" smtClean="0">
                <a:solidFill>
                  <a:srgbClr val="002060"/>
                </a:solidFill>
                <a:latin typeface="Georgia" pitchFamily="18" charset="0"/>
              </a:rPr>
              <a:t>Всем поведает</a:t>
            </a:r>
          </a:p>
          <a:p>
            <a:pPr marL="514350" indent="-514350">
              <a:buNone/>
            </a:pPr>
            <a:r>
              <a:rPr lang="ru-RU" sz="4800" b="1" i="1" dirty="0" smtClean="0">
                <a:solidFill>
                  <a:srgbClr val="002060"/>
                </a:solidFill>
                <a:latin typeface="Georgia" pitchFamily="18" charset="0"/>
              </a:rPr>
              <a:t>      Хоть и без языка, </a:t>
            </a:r>
          </a:p>
          <a:p>
            <a:pPr marL="514350" indent="-514350">
              <a:buNone/>
            </a:pPr>
            <a:r>
              <a:rPr lang="ru-RU" sz="4800" b="1" i="1" dirty="0" smtClean="0">
                <a:solidFill>
                  <a:srgbClr val="002060"/>
                </a:solidFill>
                <a:latin typeface="Georgia" pitchFamily="18" charset="0"/>
              </a:rPr>
              <a:t>      Когда будет ясно,</a:t>
            </a:r>
          </a:p>
          <a:p>
            <a:pPr marL="514350" indent="-514350">
              <a:buNone/>
            </a:pPr>
            <a:r>
              <a:rPr lang="ru-RU" sz="4800" b="1" i="1" dirty="0" smtClean="0">
                <a:solidFill>
                  <a:srgbClr val="002060"/>
                </a:solidFill>
                <a:latin typeface="Georgia" pitchFamily="18" charset="0"/>
              </a:rPr>
              <a:t>      А когда облака.</a:t>
            </a:r>
            <a:endParaRPr lang="ru-RU" sz="48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Georgia" pitchFamily="18" charset="0"/>
              </a:rPr>
              <a:t>Конкурс первый</a:t>
            </a:r>
            <a:br>
              <a:rPr lang="ru-RU" b="1" i="1" dirty="0" smtClean="0">
                <a:solidFill>
                  <a:srgbClr val="FF0000"/>
                </a:solidFill>
                <a:latin typeface="Georgia" pitchFamily="18" charset="0"/>
              </a:rPr>
            </a:br>
            <a:r>
              <a:rPr lang="ru-RU" b="1" i="1" dirty="0" smtClean="0">
                <a:solidFill>
                  <a:srgbClr val="FF0000"/>
                </a:solidFill>
                <a:latin typeface="Georgia" pitchFamily="18" charset="0"/>
              </a:rPr>
              <a:t>«Загадки»</a:t>
            </a:r>
            <a:endParaRPr lang="ru-RU" b="1" i="1" dirty="0">
              <a:solidFill>
                <a:srgbClr val="FF0000"/>
              </a:solidFill>
              <a:latin typeface="Georgia" pitchFamily="18" charset="0"/>
            </a:endParaRPr>
          </a:p>
        </p:txBody>
      </p:sp>
      <p:pic>
        <p:nvPicPr>
          <p:cNvPr id="4" name="New Stories (Highway Blues).wm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8604448" y="6237312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71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     </a:t>
            </a:r>
            <a:r>
              <a:rPr lang="ru-RU" sz="4800" b="1" i="1" dirty="0" smtClean="0">
                <a:solidFill>
                  <a:srgbClr val="002060"/>
                </a:solidFill>
                <a:latin typeface="Georgia" pitchFamily="18" charset="0"/>
                <a:cs typeface="Times New Roman" pitchFamily="18" charset="0"/>
              </a:rPr>
              <a:t>Две сестрички качались</a:t>
            </a:r>
            <a:endParaRPr lang="ru-RU" sz="4800" b="1" i="1" dirty="0" smtClean="0">
              <a:solidFill>
                <a:srgbClr val="002060"/>
              </a:solidFill>
              <a:latin typeface="Georgia" pitchFamily="18" charset="0"/>
            </a:endParaRPr>
          </a:p>
          <a:p>
            <a:pPr marL="514350" indent="-514350">
              <a:buNone/>
            </a:pPr>
            <a:r>
              <a:rPr lang="ru-RU" sz="4800" b="1" i="1" dirty="0" smtClean="0">
                <a:solidFill>
                  <a:srgbClr val="002060"/>
                </a:solidFill>
                <a:latin typeface="Georgia" pitchFamily="18" charset="0"/>
              </a:rPr>
              <a:t>      Правды добивались, </a:t>
            </a:r>
          </a:p>
          <a:p>
            <a:pPr marL="514350" indent="-514350">
              <a:buNone/>
            </a:pPr>
            <a:r>
              <a:rPr lang="ru-RU" sz="4800" b="1" i="1" dirty="0" smtClean="0">
                <a:solidFill>
                  <a:srgbClr val="002060"/>
                </a:solidFill>
                <a:latin typeface="Georgia" pitchFamily="18" charset="0"/>
              </a:rPr>
              <a:t>      А когда добились,</a:t>
            </a:r>
          </a:p>
          <a:p>
            <a:pPr marL="514350" indent="-514350">
              <a:buNone/>
            </a:pPr>
            <a:r>
              <a:rPr lang="ru-RU" sz="4800" b="1" i="1" dirty="0" smtClean="0">
                <a:solidFill>
                  <a:srgbClr val="002060"/>
                </a:solidFill>
                <a:latin typeface="Georgia" pitchFamily="18" charset="0"/>
              </a:rPr>
              <a:t>      То остановились</a:t>
            </a:r>
            <a:r>
              <a:rPr lang="ru-RU" b="1" i="1" dirty="0" smtClean="0">
                <a:solidFill>
                  <a:srgbClr val="002060"/>
                </a:solidFill>
                <a:latin typeface="Georgia" pitchFamily="18" charset="0"/>
              </a:rPr>
              <a:t>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Georgia" pitchFamily="18" charset="0"/>
              </a:rPr>
              <a:t>Конкурс первый</a:t>
            </a:r>
            <a:br>
              <a:rPr lang="ru-RU" b="1" i="1" dirty="0" smtClean="0">
                <a:solidFill>
                  <a:srgbClr val="FF0000"/>
                </a:solidFill>
                <a:latin typeface="Georgia" pitchFamily="18" charset="0"/>
              </a:rPr>
            </a:br>
            <a:r>
              <a:rPr lang="ru-RU" b="1" i="1" dirty="0" smtClean="0">
                <a:solidFill>
                  <a:srgbClr val="FF0000"/>
                </a:solidFill>
                <a:latin typeface="Georgia" pitchFamily="18" charset="0"/>
              </a:rPr>
              <a:t>«Загадки»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New Stories (Highway Blues).wm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8604448" y="6237312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71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</a:t>
            </a:r>
            <a:r>
              <a:rPr lang="ru-RU" sz="4800" b="1" i="1" dirty="0" smtClean="0">
                <a:solidFill>
                  <a:srgbClr val="0070C0"/>
                </a:solidFill>
                <a:latin typeface="Georgia" pitchFamily="18" charset="0"/>
              </a:rPr>
              <a:t>Посмотрите какие числа написаны на этих фигурах</a:t>
            </a:r>
            <a:endParaRPr lang="ru-RU" sz="4800" b="1" i="1" dirty="0">
              <a:solidFill>
                <a:srgbClr val="0070C0"/>
              </a:solidFill>
              <a:latin typeface="Georgia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Georgia" pitchFamily="18" charset="0"/>
              </a:rPr>
              <a:t>Конкурс второй</a:t>
            </a:r>
            <a:br>
              <a:rPr lang="ru-RU" b="1" i="1" dirty="0" smtClean="0">
                <a:solidFill>
                  <a:srgbClr val="FF0000"/>
                </a:solidFill>
                <a:latin typeface="Georgia" pitchFamily="18" charset="0"/>
              </a:rPr>
            </a:br>
            <a:r>
              <a:rPr lang="ru-RU" b="1" i="1" dirty="0" smtClean="0">
                <a:solidFill>
                  <a:srgbClr val="FF0000"/>
                </a:solidFill>
                <a:latin typeface="Georgia" pitchFamily="18" charset="0"/>
              </a:rPr>
              <a:t>(на внимательность</a:t>
            </a:r>
            <a:r>
              <a:rPr lang="ru-RU" b="1" i="1" dirty="0" smtClean="0">
                <a:latin typeface="Georgia" pitchFamily="18" charset="0"/>
              </a:rPr>
              <a:t>)</a:t>
            </a:r>
            <a:endParaRPr lang="ru-RU" dirty="0"/>
          </a:p>
        </p:txBody>
      </p:sp>
      <p:pic>
        <p:nvPicPr>
          <p:cNvPr id="4" name="New Stories (Highway Blues).wm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8604448" y="6237312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71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Georgia" pitchFamily="18" charset="0"/>
              </a:rPr>
              <a:t>Конкурс второй</a:t>
            </a:r>
            <a:br>
              <a:rPr lang="ru-RU" b="1" i="1" dirty="0" smtClean="0">
                <a:solidFill>
                  <a:srgbClr val="FF0000"/>
                </a:solidFill>
                <a:latin typeface="Georgia" pitchFamily="18" charset="0"/>
              </a:rPr>
            </a:br>
            <a:r>
              <a:rPr lang="ru-RU" b="1" i="1" dirty="0" smtClean="0">
                <a:solidFill>
                  <a:srgbClr val="FF0000"/>
                </a:solidFill>
                <a:latin typeface="Georgia" pitchFamily="18" charset="0"/>
              </a:rPr>
              <a:t>(на внимательность)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1772816"/>
            <a:ext cx="2808312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smtClean="0"/>
              <a:t>6</a:t>
            </a:r>
            <a:endParaRPr lang="ru-RU" sz="6000" dirty="0"/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4788024" y="1484784"/>
            <a:ext cx="3240360" cy="1728192"/>
          </a:xfrm>
          <a:prstGeom prst="triangle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smtClean="0"/>
              <a:t>8</a:t>
            </a:r>
            <a:endParaRPr lang="ru-RU" sz="6000" dirty="0"/>
          </a:p>
        </p:txBody>
      </p:sp>
      <p:sp>
        <p:nvSpPr>
          <p:cNvPr id="6" name="Ромб 5"/>
          <p:cNvSpPr/>
          <p:nvPr/>
        </p:nvSpPr>
        <p:spPr>
          <a:xfrm>
            <a:off x="5436096" y="3501008"/>
            <a:ext cx="2232248" cy="2232248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smtClean="0"/>
              <a:t>4</a:t>
            </a:r>
            <a:endParaRPr lang="ru-RU" sz="6000" dirty="0"/>
          </a:p>
        </p:txBody>
      </p:sp>
      <p:sp>
        <p:nvSpPr>
          <p:cNvPr id="7" name="Трапеция 6"/>
          <p:cNvSpPr/>
          <p:nvPr/>
        </p:nvSpPr>
        <p:spPr>
          <a:xfrm>
            <a:off x="1115616" y="4005064"/>
            <a:ext cx="3024336" cy="1584176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smtClean="0"/>
              <a:t>5</a:t>
            </a:r>
            <a:endParaRPr lang="ru-RU" sz="6000" dirty="0"/>
          </a:p>
        </p:txBody>
      </p:sp>
      <p:pic>
        <p:nvPicPr>
          <p:cNvPr id="8" name="New Stories (Highway Blues).wm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8604448" y="6237312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71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sz="4400" b="1" i="1" dirty="0" smtClean="0">
                <a:solidFill>
                  <a:srgbClr val="0070C0"/>
                </a:solidFill>
                <a:latin typeface="Georgia" pitchFamily="18" charset="0"/>
              </a:rPr>
              <a:t>Сложите их и запишите сумму</a:t>
            </a:r>
          </a:p>
          <a:p>
            <a:pPr marL="514350" indent="-514350">
              <a:buAutoNum type="arabicPeriod"/>
            </a:pPr>
            <a:r>
              <a:rPr lang="ru-RU" sz="4400" b="1" i="1" dirty="0" smtClean="0">
                <a:solidFill>
                  <a:srgbClr val="0070C0"/>
                </a:solidFill>
                <a:latin typeface="Georgia" pitchFamily="18" charset="0"/>
              </a:rPr>
              <a:t>Вспомните на каких фигурах какие числа были написаны.Запишите их</a:t>
            </a:r>
            <a:endParaRPr lang="ru-RU" sz="4400" b="1" i="1" dirty="0">
              <a:solidFill>
                <a:srgbClr val="0070C0"/>
              </a:solidFill>
              <a:latin typeface="Georgia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FF0000"/>
                </a:solidFill>
                <a:latin typeface="Georgia" pitchFamily="18" charset="0"/>
              </a:rPr>
              <a:t>Конкурс второй</a:t>
            </a:r>
            <a:br>
              <a:rPr lang="ru-RU" b="1" i="1" dirty="0" smtClean="0">
                <a:solidFill>
                  <a:srgbClr val="FF0000"/>
                </a:solidFill>
                <a:latin typeface="Georgia" pitchFamily="18" charset="0"/>
              </a:rPr>
            </a:br>
            <a:r>
              <a:rPr lang="ru-RU" b="1" i="1" dirty="0" smtClean="0">
                <a:solidFill>
                  <a:srgbClr val="FF0000"/>
                </a:solidFill>
                <a:latin typeface="Georgia" pitchFamily="18" charset="0"/>
              </a:rPr>
              <a:t>(на внимательность)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New Stories (Highway Blues).wm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8604448" y="6237312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71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169</TotalTime>
  <Words>412</Words>
  <Application>Microsoft Office PowerPoint</Application>
  <PresentationFormat>Экран (4:3)</PresentationFormat>
  <Paragraphs>87</Paragraphs>
  <Slides>21</Slides>
  <Notes>0</Notes>
  <HiddenSlides>0</HiddenSlides>
  <MMClips>18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Бумажная</vt:lpstr>
      <vt:lpstr>Веселая математика и физика</vt:lpstr>
      <vt:lpstr>Цель конкурса:</vt:lpstr>
      <vt:lpstr>Разминка</vt:lpstr>
      <vt:lpstr>Разминка</vt:lpstr>
      <vt:lpstr>Конкурс первый «Загадки»</vt:lpstr>
      <vt:lpstr>Конкурс первый «Загадки»</vt:lpstr>
      <vt:lpstr>Конкурс второй (на внимательность)</vt:lpstr>
      <vt:lpstr>Конкурс второй (на внимательность)</vt:lpstr>
      <vt:lpstr>Конкурс второй (на внимательность)</vt:lpstr>
      <vt:lpstr>Конкурс третий «Кроссворд»</vt:lpstr>
      <vt:lpstr>Слайд 11</vt:lpstr>
      <vt:lpstr>Конкурс четвертый (на сообразительность)</vt:lpstr>
      <vt:lpstr>Конкурс пятый (конкурс капитанов )</vt:lpstr>
      <vt:lpstr>Конкурс шестой</vt:lpstr>
      <vt:lpstr>Конкурс седьмой (конкурс болельщиков)</vt:lpstr>
      <vt:lpstr>Конкурс восьмой</vt:lpstr>
      <vt:lpstr>Конкурс восьмой</vt:lpstr>
      <vt:lpstr>Конкурс восьмой</vt:lpstr>
      <vt:lpstr>Конкурс восьмой</vt:lpstr>
      <vt:lpstr>Конкурс восьмой</vt:lpstr>
      <vt:lpstr>Итоги       конкурса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Веселая математика</dc:title>
  <cp:lastModifiedBy>alex</cp:lastModifiedBy>
  <cp:revision>22</cp:revision>
  <dcterms:modified xsi:type="dcterms:W3CDTF">2015-09-28T11:48:44Z</dcterms:modified>
</cp:coreProperties>
</file>