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3" r:id="rId8"/>
    <p:sldId id="262" r:id="rId9"/>
    <p:sldId id="265" r:id="rId10"/>
    <p:sldId id="273" r:id="rId11"/>
    <p:sldId id="264" r:id="rId12"/>
    <p:sldId id="271" r:id="rId13"/>
    <p:sldId id="266" r:id="rId14"/>
    <p:sldId id="270" r:id="rId15"/>
    <p:sldId id="267" r:id="rId16"/>
    <p:sldId id="272" r:id="rId17"/>
    <p:sldId id="268" r:id="rId18"/>
    <p:sldId id="269"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853" autoAdjust="0"/>
    <p:restoredTop sz="94660"/>
  </p:normalViewPr>
  <p:slideViewPr>
    <p:cSldViewPr>
      <p:cViewPr varScale="1">
        <p:scale>
          <a:sx n="45" d="100"/>
          <a:sy n="45" d="100"/>
        </p:scale>
        <p:origin x="-191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CB375DF9-C91B-43FD-AE3C-560113301B82}" type="datetimeFigureOut">
              <a:rPr lang="ru-RU" smtClean="0"/>
              <a:pPr/>
              <a:t>22.04.2015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304B613F-B015-4346-80B3-2B823235D73E}"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B375DF9-C91B-43FD-AE3C-560113301B82}" type="datetimeFigureOut">
              <a:rPr lang="ru-RU" smtClean="0"/>
              <a:pPr/>
              <a:t>22.04.2015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04B613F-B015-4346-80B3-2B823235D73E}"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B375DF9-C91B-43FD-AE3C-560113301B82}" type="datetimeFigureOut">
              <a:rPr lang="ru-RU" smtClean="0"/>
              <a:pPr/>
              <a:t>22.04.2015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04B613F-B015-4346-80B3-2B823235D73E}"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CB375DF9-C91B-43FD-AE3C-560113301B82}" type="datetimeFigureOut">
              <a:rPr lang="ru-RU" smtClean="0"/>
              <a:pPr/>
              <a:t>22.04.2015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04B613F-B015-4346-80B3-2B823235D73E}"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CB375DF9-C91B-43FD-AE3C-560113301B82}" type="datetimeFigureOut">
              <a:rPr lang="ru-RU" smtClean="0"/>
              <a:pPr/>
              <a:t>22.04.2015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304B613F-B015-4346-80B3-2B823235D73E}"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B375DF9-C91B-43FD-AE3C-560113301B82}" type="datetimeFigureOut">
              <a:rPr lang="ru-RU" smtClean="0"/>
              <a:pPr/>
              <a:t>22.04.2015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04B613F-B015-4346-80B3-2B823235D73E}"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CB375DF9-C91B-43FD-AE3C-560113301B82}" type="datetimeFigureOut">
              <a:rPr lang="ru-RU" smtClean="0"/>
              <a:pPr/>
              <a:t>22.04.2015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304B613F-B015-4346-80B3-2B823235D73E}"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CB375DF9-C91B-43FD-AE3C-560113301B82}" type="datetimeFigureOut">
              <a:rPr lang="ru-RU" smtClean="0"/>
              <a:pPr/>
              <a:t>22.04.2015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304B613F-B015-4346-80B3-2B823235D73E}"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CB375DF9-C91B-43FD-AE3C-560113301B82}" type="datetimeFigureOut">
              <a:rPr lang="ru-RU" smtClean="0"/>
              <a:pPr/>
              <a:t>22.04.2015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304B613F-B015-4346-80B3-2B823235D73E}"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B375DF9-C91B-43FD-AE3C-560113301B82}" type="datetimeFigureOut">
              <a:rPr lang="ru-RU" smtClean="0"/>
              <a:pPr/>
              <a:t>22.04.2015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04B613F-B015-4346-80B3-2B823235D73E}"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CB375DF9-C91B-43FD-AE3C-560113301B82}" type="datetimeFigureOut">
              <a:rPr lang="ru-RU" smtClean="0"/>
              <a:pPr/>
              <a:t>22.04.2015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304B613F-B015-4346-80B3-2B823235D73E}"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CB375DF9-C91B-43FD-AE3C-560113301B82}" type="datetimeFigureOut">
              <a:rPr lang="ru-RU" smtClean="0"/>
              <a:pPr/>
              <a:t>22.04.2015</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304B613F-B015-4346-80B3-2B823235D73E}"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encyclopedia.mil.ru/encyclopedia/dictionary/details_rvsn.htm?id=13664@morfDictionary" TargetMode="External"/><Relationship Id="rId2" Type="http://schemas.openxmlformats.org/officeDocument/2006/relationships/hyperlink" Target="http://www.warheroes.ru/hero/hero.asp?Hero_id=321" TargetMode="External"/><Relationship Id="rId1" Type="http://schemas.openxmlformats.org/officeDocument/2006/relationships/slideLayout" Target="../slideLayouts/slideLayout2.xml"/><Relationship Id="rId4" Type="http://schemas.openxmlformats.org/officeDocument/2006/relationships/hyperlink" Target="http://persona.rin.ru/view/f/0/30757/nechaev-ivan-pavlovich"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p:cNvSpPr>
            <a:spLocks noGrp="1"/>
          </p:cNvSpPr>
          <p:nvPr>
            <p:ph type="title"/>
          </p:nvPr>
        </p:nvSpPr>
        <p:spPr/>
        <p:txBody>
          <a:bodyPr/>
          <a:lstStyle/>
          <a:p>
            <a:endParaRPr lang="ru-RU"/>
          </a:p>
        </p:txBody>
      </p:sp>
      <p:sp>
        <p:nvSpPr>
          <p:cNvPr id="10" name="Содержимое 9"/>
          <p:cNvSpPr>
            <a:spLocks noGrp="1"/>
          </p:cNvSpPr>
          <p:nvPr>
            <p:ph idx="1"/>
          </p:nvPr>
        </p:nvSpPr>
        <p:spPr/>
        <p:txBody>
          <a:bodyPr/>
          <a:lstStyle/>
          <a:p>
            <a:endParaRPr lang="ru-RU"/>
          </a:p>
        </p:txBody>
      </p:sp>
      <p:pic>
        <p:nvPicPr>
          <p:cNvPr id="1026" name="Picture 2" descr="C:\Users\Katya\Desktop\Новая папка (2Нечаев\9MaySlideMini.jpg"/>
          <p:cNvPicPr>
            <a:picLocks noChangeAspect="1" noChangeArrowheads="1"/>
          </p:cNvPicPr>
          <p:nvPr/>
        </p:nvPicPr>
        <p:blipFill>
          <a:blip r:embed="rId2"/>
          <a:srcRect/>
          <a:stretch>
            <a:fillRect/>
          </a:stretch>
        </p:blipFill>
        <p:spPr bwMode="auto">
          <a:xfrm>
            <a:off x="0" y="-5080"/>
            <a:ext cx="9137237" cy="6863080"/>
          </a:xfrm>
          <a:prstGeom prst="rect">
            <a:avLst/>
          </a:prstGeom>
          <a:noFill/>
        </p:spPr>
      </p:pic>
      <p:sp>
        <p:nvSpPr>
          <p:cNvPr id="11" name="TextBox 10"/>
          <p:cNvSpPr txBox="1"/>
          <p:nvPr/>
        </p:nvSpPr>
        <p:spPr>
          <a:xfrm>
            <a:off x="2643174" y="2285992"/>
            <a:ext cx="5307312" cy="3847207"/>
          </a:xfrm>
          <a:prstGeom prst="rect">
            <a:avLst/>
          </a:prstGeom>
          <a:noFill/>
        </p:spPr>
        <p:txBody>
          <a:bodyPr wrap="square" rtlCol="0">
            <a:spAutoFit/>
          </a:bodyPr>
          <a:lstStyle/>
          <a:p>
            <a:pPr algn="ctr"/>
            <a:r>
              <a:rPr lang="ru-RU" sz="3600" dirty="0" smtClean="0">
                <a:solidFill>
                  <a:srgbClr val="C00000"/>
                </a:solidFill>
              </a:rPr>
              <a:t>Проект</a:t>
            </a:r>
          </a:p>
          <a:p>
            <a:pPr algn="ctr"/>
            <a:endParaRPr lang="ru-RU" sz="3600" dirty="0" smtClean="0">
              <a:solidFill>
                <a:srgbClr val="C00000"/>
              </a:solidFill>
            </a:endParaRPr>
          </a:p>
          <a:p>
            <a:pPr algn="ctr"/>
            <a:r>
              <a:rPr lang="ru-RU" sz="3600" b="1" dirty="0" smtClean="0">
                <a:solidFill>
                  <a:srgbClr val="C00000"/>
                </a:solidFill>
              </a:rPr>
              <a:t>Мой прадедушка - </a:t>
            </a:r>
            <a:r>
              <a:rPr lang="ru-RU" sz="3600" b="1" dirty="0" err="1" smtClean="0">
                <a:solidFill>
                  <a:srgbClr val="C00000"/>
                </a:solidFill>
              </a:rPr>
              <a:t>герой</a:t>
            </a:r>
            <a:r>
              <a:rPr lang="ru-RU" sz="3600" b="1" dirty="0" err="1" smtClean="0">
                <a:solidFill>
                  <a:schemeClr val="bg1">
                    <a:lumMod val="95000"/>
                    <a:lumOff val="5000"/>
                  </a:schemeClr>
                </a:solidFill>
              </a:rPr>
              <a:t>ила</a:t>
            </a:r>
            <a:endParaRPr lang="ru-RU" sz="3600" b="1" dirty="0" smtClean="0">
              <a:solidFill>
                <a:schemeClr val="bg1">
                  <a:lumMod val="95000"/>
                  <a:lumOff val="5000"/>
                </a:schemeClr>
              </a:solidFill>
            </a:endParaRPr>
          </a:p>
          <a:p>
            <a:pPr algn="ctr"/>
            <a:r>
              <a:rPr lang="ru-RU" sz="3600" b="1" dirty="0" smtClean="0">
                <a:solidFill>
                  <a:schemeClr val="bg1">
                    <a:lumMod val="95000"/>
                    <a:lumOff val="5000"/>
                  </a:schemeClr>
                </a:solidFill>
              </a:rPr>
              <a:t>Учитель </a:t>
            </a:r>
            <a:r>
              <a:rPr lang="ru-RU" sz="3600" b="1" dirty="0" err="1" smtClean="0">
                <a:solidFill>
                  <a:schemeClr val="bg1">
                    <a:lumMod val="95000"/>
                    <a:lumOff val="5000"/>
                  </a:schemeClr>
                </a:solidFill>
              </a:rPr>
              <a:t>Милосердова</a:t>
            </a:r>
            <a:r>
              <a:rPr lang="ru-RU" sz="3600" b="1" dirty="0" smtClean="0">
                <a:solidFill>
                  <a:schemeClr val="bg1">
                    <a:lumMod val="95000"/>
                    <a:lumOff val="5000"/>
                  </a:schemeClr>
                </a:solidFill>
              </a:rPr>
              <a:t> </a:t>
            </a:r>
            <a:r>
              <a:rPr lang="ru-RU" sz="2800" b="1" dirty="0" smtClean="0">
                <a:solidFill>
                  <a:schemeClr val="bg1">
                    <a:lumMod val="95000"/>
                    <a:lumOff val="5000"/>
                  </a:schemeClr>
                </a:solidFill>
              </a:rPr>
              <a:t>О.А.</a:t>
            </a:r>
          </a:p>
          <a:p>
            <a:pPr algn="ctr"/>
            <a:endParaRPr lang="ru-RU" sz="2800" dirty="0">
              <a:solidFill>
                <a:srgbClr val="C00000"/>
              </a:solidFill>
            </a:endParaRPr>
          </a:p>
        </p:txBody>
      </p:sp>
      <p:sp>
        <p:nvSpPr>
          <p:cNvPr id="8" name="TextBox 7"/>
          <p:cNvSpPr txBox="1"/>
          <p:nvPr/>
        </p:nvSpPr>
        <p:spPr>
          <a:xfrm>
            <a:off x="3786182" y="4857760"/>
            <a:ext cx="4636206" cy="1477328"/>
          </a:xfrm>
          <a:prstGeom prst="rect">
            <a:avLst/>
          </a:prstGeom>
          <a:noFill/>
        </p:spPr>
        <p:txBody>
          <a:bodyPr wrap="none" rtlCol="0">
            <a:spAutoFit/>
          </a:bodyPr>
          <a:lstStyle/>
          <a:p>
            <a:pPr algn="ctr"/>
            <a:r>
              <a:rPr lang="ru-RU" b="1" dirty="0" smtClean="0"/>
              <a:t>Выполнил</a:t>
            </a:r>
          </a:p>
          <a:p>
            <a:pPr algn="ctr"/>
            <a:r>
              <a:rPr lang="ru-RU" b="1" dirty="0" smtClean="0"/>
              <a:t> ученик 2 «И» класса</a:t>
            </a:r>
          </a:p>
          <a:p>
            <a:pPr algn="ctr"/>
            <a:r>
              <a:rPr lang="ru-RU" b="1" dirty="0" smtClean="0"/>
              <a:t>МБОУ лицей г. Уварово</a:t>
            </a:r>
          </a:p>
          <a:p>
            <a:pPr algn="ctr"/>
            <a:r>
              <a:rPr lang="ru-RU" b="1" dirty="0" err="1" smtClean="0"/>
              <a:t>Захаркин</a:t>
            </a:r>
            <a:r>
              <a:rPr lang="ru-RU" b="1" dirty="0" smtClean="0"/>
              <a:t> Данила</a:t>
            </a:r>
          </a:p>
          <a:p>
            <a:pPr algn="ctr"/>
            <a:r>
              <a:rPr lang="ru-RU" b="1" dirty="0" smtClean="0"/>
              <a:t>Руководитель: </a:t>
            </a:r>
            <a:r>
              <a:rPr lang="ru-RU" b="1" dirty="0" err="1" smtClean="0"/>
              <a:t>Милосердова</a:t>
            </a:r>
            <a:r>
              <a:rPr lang="ru-RU" b="1" dirty="0" smtClean="0"/>
              <a:t> </a:t>
            </a:r>
            <a:r>
              <a:rPr lang="ru-RU" b="1" dirty="0" smtClean="0"/>
              <a:t>О.А.</a:t>
            </a:r>
            <a:endParaRPr lang="ru-RU"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pic>
        <p:nvPicPr>
          <p:cNvPr id="7" name="Содержимое 6" descr="E:\filterimage.jpg"/>
          <p:cNvPicPr>
            <a:picLocks noGrp="1"/>
          </p:cNvPicPr>
          <p:nvPr>
            <p:ph idx="1"/>
          </p:nvPr>
        </p:nvPicPr>
        <p:blipFill>
          <a:blip r:embed="rId2" cstate="print"/>
          <a:srcRect/>
          <a:stretch>
            <a:fillRect/>
          </a:stretch>
        </p:blipFill>
        <p:spPr bwMode="auto">
          <a:xfrm>
            <a:off x="3142675" y="530225"/>
            <a:ext cx="4858349" cy="5970609"/>
          </a:xfrm>
          <a:prstGeom prst="rect">
            <a:avLst/>
          </a:prstGeom>
          <a:noFill/>
          <a:ln w="9525">
            <a:noFill/>
            <a:miter lim="800000"/>
            <a:headEnd/>
            <a:tailEnd/>
          </a:ln>
        </p:spPr>
      </p:pic>
      <p:sp>
        <p:nvSpPr>
          <p:cNvPr id="8" name="TextBox 7"/>
          <p:cNvSpPr txBox="1"/>
          <p:nvPr/>
        </p:nvSpPr>
        <p:spPr>
          <a:xfrm>
            <a:off x="642911" y="1142984"/>
            <a:ext cx="2428892" cy="2585323"/>
          </a:xfrm>
          <a:prstGeom prst="rect">
            <a:avLst/>
          </a:prstGeom>
          <a:noFill/>
        </p:spPr>
        <p:txBody>
          <a:bodyPr wrap="square" rtlCol="0">
            <a:spAutoFit/>
          </a:bodyPr>
          <a:lstStyle/>
          <a:p>
            <a:r>
              <a:rPr lang="ru-RU" b="1" dirty="0" smtClean="0"/>
              <a:t>На сайте «Подвиг народа» мы нашли наградной лист</a:t>
            </a:r>
          </a:p>
          <a:p>
            <a:r>
              <a:rPr lang="ru-RU" b="1" dirty="0" smtClean="0"/>
              <a:t>Героя Советского</a:t>
            </a:r>
          </a:p>
          <a:p>
            <a:r>
              <a:rPr lang="ru-RU" b="1" dirty="0" smtClean="0"/>
              <a:t>Союза</a:t>
            </a:r>
          </a:p>
          <a:p>
            <a:r>
              <a:rPr lang="ru-RU" b="1" dirty="0" smtClean="0"/>
              <a:t>Нечаева И.П.</a:t>
            </a:r>
            <a:endParaRPr lang="ru-RU"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sz="half" idx="1"/>
          </p:nvPr>
        </p:nvSpPr>
        <p:spPr/>
        <p:txBody>
          <a:bodyPr>
            <a:normAutofit fontScale="85000" lnSpcReduction="10000"/>
          </a:bodyPr>
          <a:lstStyle/>
          <a:p>
            <a:pPr>
              <a:buNone/>
            </a:pPr>
            <a:r>
              <a:rPr lang="ru-RU" b="1" dirty="0" smtClean="0"/>
              <a:t>       После войны И.П.Нечаев вернулся в родное Уварово, а позже жил в г. Ростов-на-Дону. С 1951г. работал слесарем учебно-опытных мастерских в Ростовском Высшем военно-инженерном командном училище. Умер 01.12.1968.</a:t>
            </a:r>
          </a:p>
          <a:p>
            <a:endParaRPr lang="ru-RU" b="1" dirty="0">
              <a:solidFill>
                <a:schemeClr val="bg1"/>
              </a:solidFill>
            </a:endParaRPr>
          </a:p>
        </p:txBody>
      </p:sp>
      <p:pic>
        <p:nvPicPr>
          <p:cNvPr id="1026" name="Picture 2"/>
          <p:cNvPicPr>
            <a:picLocks noGrp="1" noChangeAspect="1" noChangeArrowheads="1"/>
          </p:cNvPicPr>
          <p:nvPr>
            <p:ph sz="half" idx="2"/>
          </p:nvPr>
        </p:nvPicPr>
        <p:blipFill>
          <a:blip r:embed="rId2"/>
          <a:srcRect/>
          <a:stretch>
            <a:fillRect/>
          </a:stretch>
        </p:blipFill>
        <p:spPr bwMode="auto">
          <a:xfrm>
            <a:off x="4929190" y="642918"/>
            <a:ext cx="3780255" cy="514353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0"/>
            <a:ext cx="8229600" cy="1071546"/>
          </a:xfrm>
        </p:spPr>
        <p:txBody>
          <a:bodyPr>
            <a:normAutofit fontScale="90000"/>
          </a:bodyPr>
          <a:lstStyle/>
          <a:p>
            <a:pPr algn="ctr"/>
            <a:r>
              <a:rPr lang="ru-RU" dirty="0" smtClean="0">
                <a:solidFill>
                  <a:srgbClr val="C00000"/>
                </a:solidFill>
              </a:rPr>
              <a:t>Часть родословного древа нашей семьи</a:t>
            </a:r>
            <a:endParaRPr lang="ru-RU" dirty="0">
              <a:solidFill>
                <a:srgbClr val="C00000"/>
              </a:solidFill>
            </a:endParaRPr>
          </a:p>
        </p:txBody>
      </p:sp>
      <p:pic>
        <p:nvPicPr>
          <p:cNvPr id="1026" name="Picture 2" descr="C:\Users\Katya\Desktop\фото 2 кл\IMG_5331.JPG"/>
          <p:cNvPicPr>
            <a:picLocks noGrp="1" noChangeAspect="1" noChangeArrowheads="1"/>
          </p:cNvPicPr>
          <p:nvPr>
            <p:ph idx="1"/>
          </p:nvPr>
        </p:nvPicPr>
        <p:blipFill>
          <a:blip r:embed="rId2" cstate="print"/>
          <a:srcRect/>
          <a:stretch>
            <a:fillRect/>
          </a:stretch>
        </p:blipFill>
        <p:spPr bwMode="auto">
          <a:xfrm>
            <a:off x="2428861" y="1142984"/>
            <a:ext cx="4163286" cy="557216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C00000"/>
                </a:solidFill>
              </a:rPr>
              <a:t>Никто не забыт, ничто не забыто</a:t>
            </a:r>
            <a:endParaRPr lang="ru-RU" dirty="0">
              <a:solidFill>
                <a:srgbClr val="C00000"/>
              </a:solidFill>
            </a:endParaRPr>
          </a:p>
        </p:txBody>
      </p:sp>
      <p:sp>
        <p:nvSpPr>
          <p:cNvPr id="5" name="Содержимое 4"/>
          <p:cNvSpPr>
            <a:spLocks noGrp="1"/>
          </p:cNvSpPr>
          <p:nvPr>
            <p:ph sz="half" idx="1"/>
          </p:nvPr>
        </p:nvSpPr>
        <p:spPr/>
        <p:txBody>
          <a:bodyPr>
            <a:normAutofit/>
          </a:bodyPr>
          <a:lstStyle/>
          <a:p>
            <a:pPr>
              <a:buNone/>
            </a:pPr>
            <a:r>
              <a:rPr lang="ru-RU" b="1" dirty="0" smtClean="0"/>
              <a:t>        В нашем городе помнят Героя Советского Союза Нечаева И.П.:</a:t>
            </a:r>
          </a:p>
          <a:p>
            <a:r>
              <a:rPr lang="ru-RU" b="1" dirty="0" smtClean="0"/>
              <a:t> В Парке Победы на аллее Славы установлен бюст героя.</a:t>
            </a:r>
          </a:p>
          <a:p>
            <a:endParaRPr lang="ru-RU" b="1" dirty="0">
              <a:solidFill>
                <a:schemeClr val="bg1"/>
              </a:solidFill>
            </a:endParaRPr>
          </a:p>
        </p:txBody>
      </p:sp>
      <p:pic>
        <p:nvPicPr>
          <p:cNvPr id="7" name="Picture 3" descr="C:\Users\Katya\Desktop\Новая папка (2Нечаев\Нечаев\IMG_20150209_002945_19 - копия.jpg"/>
          <p:cNvPicPr>
            <a:picLocks noGrp="1" noChangeAspect="1" noChangeArrowheads="1"/>
          </p:cNvPicPr>
          <p:nvPr>
            <p:ph sz="half" idx="2"/>
          </p:nvPr>
        </p:nvPicPr>
        <p:blipFill>
          <a:blip r:embed="rId2"/>
          <a:stretch>
            <a:fillRect/>
          </a:stretch>
        </p:blipFill>
        <p:spPr bwMode="auto">
          <a:xfrm>
            <a:off x="5075435" y="530225"/>
            <a:ext cx="3292079" cy="4389438"/>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Заголовок 17"/>
          <p:cNvSpPr>
            <a:spLocks noGrp="1"/>
          </p:cNvSpPr>
          <p:nvPr>
            <p:ph type="title"/>
          </p:nvPr>
        </p:nvSpPr>
        <p:spPr/>
        <p:txBody>
          <a:bodyPr>
            <a:normAutofit fontScale="90000"/>
          </a:bodyPr>
          <a:lstStyle/>
          <a:p>
            <a:r>
              <a:rPr lang="ru-RU" dirty="0" smtClean="0">
                <a:solidFill>
                  <a:srgbClr val="C00000"/>
                </a:solidFill>
              </a:rPr>
              <a:t>Одна из улиц города носит имя </a:t>
            </a:r>
            <a:br>
              <a:rPr lang="ru-RU" dirty="0" smtClean="0">
                <a:solidFill>
                  <a:srgbClr val="C00000"/>
                </a:solidFill>
              </a:rPr>
            </a:br>
            <a:r>
              <a:rPr lang="ru-RU" dirty="0" smtClean="0">
                <a:solidFill>
                  <a:srgbClr val="C00000"/>
                </a:solidFill>
              </a:rPr>
              <a:t>И.П.Нечаева </a:t>
            </a:r>
            <a:endParaRPr lang="ru-RU" dirty="0">
              <a:solidFill>
                <a:srgbClr val="C00000"/>
              </a:solidFill>
            </a:endParaRPr>
          </a:p>
        </p:txBody>
      </p:sp>
      <p:pic>
        <p:nvPicPr>
          <p:cNvPr id="12" name="Содержимое 11" descr="IMG_5345.JPG"/>
          <p:cNvPicPr>
            <a:picLocks noGrp="1" noChangeAspect="1"/>
          </p:cNvPicPr>
          <p:nvPr>
            <p:ph idx="1"/>
          </p:nvPr>
        </p:nvPicPr>
        <p:blipFill>
          <a:blip r:embed="rId2" cstate="print"/>
          <a:stretch>
            <a:fillRect/>
          </a:stretch>
        </p:blipFill>
        <p:spPr>
          <a:xfrm>
            <a:off x="1805058" y="530225"/>
            <a:ext cx="5579921" cy="4187825"/>
          </a:xfr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a:xfrm>
            <a:off x="457200" y="253536"/>
            <a:ext cx="8229600" cy="1961018"/>
          </a:xfrm>
        </p:spPr>
        <p:txBody>
          <a:bodyPr>
            <a:normAutofit fontScale="90000"/>
          </a:bodyPr>
          <a:lstStyle/>
          <a:p>
            <a:r>
              <a:rPr lang="ru-RU" dirty="0" smtClean="0">
                <a:solidFill>
                  <a:srgbClr val="C00000"/>
                </a:solidFill>
              </a:rPr>
              <a:t>Фотография И.П.Нечаева помещена на стенде в школьном музее воинской славы</a:t>
            </a:r>
            <a:endParaRPr lang="ru-RU" dirty="0">
              <a:solidFill>
                <a:srgbClr val="C00000"/>
              </a:solidFill>
            </a:endParaRPr>
          </a:p>
        </p:txBody>
      </p:sp>
      <p:pic>
        <p:nvPicPr>
          <p:cNvPr id="1026" name="Picture 2" descr="C:\Users\Katya\Desktop\Новая папка (2Нечаев\IMG_5327.JPG"/>
          <p:cNvPicPr>
            <a:picLocks noGrp="1" noChangeAspect="1" noChangeArrowheads="1"/>
          </p:cNvPicPr>
          <p:nvPr>
            <p:ph idx="1"/>
          </p:nvPr>
        </p:nvPicPr>
        <p:blipFill>
          <a:blip r:embed="rId2" cstate="print"/>
          <a:stretch>
            <a:fillRect/>
          </a:stretch>
        </p:blipFill>
        <p:spPr bwMode="auto">
          <a:xfrm>
            <a:off x="2571736" y="2500306"/>
            <a:ext cx="4039985" cy="3286147"/>
          </a:xfrm>
          <a:prstGeom prst="rect">
            <a:avLst/>
          </a:prstGeom>
          <a:noFill/>
        </p:spPr>
      </p:pic>
      <p:sp>
        <p:nvSpPr>
          <p:cNvPr id="4" name="Содержимое 3"/>
          <p:cNvSpPr>
            <a:spLocks noGrp="1"/>
          </p:cNvSpPr>
          <p:nvPr>
            <p:ph sz="half" idx="4294967295"/>
          </p:nvPr>
        </p:nvSpPr>
        <p:spPr>
          <a:xfrm>
            <a:off x="5105400" y="2571750"/>
            <a:ext cx="4038600" cy="3600450"/>
          </a:xfrm>
        </p:spPr>
        <p:txBody>
          <a:bodyPr/>
          <a:lstStyle/>
          <a:p>
            <a:endParaRPr lang="ru-RU" b="1" dirty="0" smtClean="0">
              <a:solidFill>
                <a:schemeClr val="bg1"/>
              </a:solidFill>
            </a:endParaRPr>
          </a:p>
          <a:p>
            <a:endParaRPr lang="ru-RU" b="1" dirty="0" smtClean="0">
              <a:solidFill>
                <a:schemeClr val="bg1"/>
              </a:solidFill>
            </a:endParaRPr>
          </a:p>
        </p:txBody>
      </p:sp>
      <p:sp>
        <p:nvSpPr>
          <p:cNvPr id="9" name="TextBox 8"/>
          <p:cNvSpPr txBox="1"/>
          <p:nvPr/>
        </p:nvSpPr>
        <p:spPr>
          <a:xfrm>
            <a:off x="1142976" y="5857892"/>
            <a:ext cx="1174617" cy="369332"/>
          </a:xfrm>
          <a:prstGeom prst="rect">
            <a:avLst/>
          </a:prstGeom>
          <a:noFill/>
        </p:spPr>
        <p:txBody>
          <a:bodyPr wrap="none" rtlCol="0">
            <a:spAutoFit/>
          </a:bodyPr>
          <a:lstStyle/>
          <a:p>
            <a:r>
              <a:rPr lang="ru-RU" b="1" dirty="0" smtClean="0">
                <a:solidFill>
                  <a:schemeClr val="bg1"/>
                </a:solidFill>
              </a:rPr>
              <a:t>Корп.№8</a:t>
            </a:r>
            <a:endParaRPr lang="ru-RU" b="1"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r>
              <a:rPr lang="ru-RU" dirty="0" smtClean="0">
                <a:solidFill>
                  <a:schemeClr val="bg1"/>
                </a:solidFill>
              </a:rPr>
              <a:t> </a:t>
            </a:r>
            <a:endParaRPr lang="ru-RU" dirty="0">
              <a:solidFill>
                <a:schemeClr val="bg1"/>
              </a:solidFill>
            </a:endParaRPr>
          </a:p>
        </p:txBody>
      </p:sp>
      <p:pic>
        <p:nvPicPr>
          <p:cNvPr id="1026" name="Picture 2" descr="F:\240320156673.jpg"/>
          <p:cNvPicPr>
            <a:picLocks noGrp="1" noChangeAspect="1" noChangeArrowheads="1"/>
          </p:cNvPicPr>
          <p:nvPr>
            <p:ph idx="1"/>
          </p:nvPr>
        </p:nvPicPr>
        <p:blipFill>
          <a:blip r:embed="rId2" cstate="print"/>
          <a:stretch>
            <a:fillRect/>
          </a:stretch>
        </p:blipFill>
        <p:spPr bwMode="auto">
          <a:xfrm>
            <a:off x="1000100" y="642918"/>
            <a:ext cx="6891872" cy="516890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00000"/>
                </a:solidFill>
              </a:rPr>
              <a:t>Выводы</a:t>
            </a:r>
            <a:endParaRPr lang="ru-RU" dirty="0">
              <a:solidFill>
                <a:srgbClr val="C00000"/>
              </a:solidFill>
            </a:endParaRPr>
          </a:p>
        </p:txBody>
      </p:sp>
      <p:sp>
        <p:nvSpPr>
          <p:cNvPr id="5" name="Содержимое 4"/>
          <p:cNvSpPr>
            <a:spLocks noGrp="1"/>
          </p:cNvSpPr>
          <p:nvPr>
            <p:ph idx="1"/>
          </p:nvPr>
        </p:nvSpPr>
        <p:spPr/>
        <p:txBody>
          <a:bodyPr>
            <a:normAutofit fontScale="92500" lnSpcReduction="10000"/>
          </a:bodyPr>
          <a:lstStyle/>
          <a:p>
            <a:endParaRPr lang="ru-RU" b="1" dirty="0" smtClean="0"/>
          </a:p>
          <a:p>
            <a:r>
              <a:rPr lang="ru-RU" b="1" dirty="0" smtClean="0"/>
              <a:t>Я думаю, мне есть чем гордиться: не у каждого мальчишки прадедушка был героем. </a:t>
            </a:r>
          </a:p>
          <a:p>
            <a:endParaRPr lang="ru-RU" b="1" dirty="0" smtClean="0"/>
          </a:p>
          <a:p>
            <a:r>
              <a:rPr lang="ru-RU" b="1" dirty="0" smtClean="0"/>
              <a:t> Мы должны знать своих предков и историю нашей страны. Наше поколение в неоплатном долгу перед теми, кто остался на полях сражений и кто вернулся, обеспечив нам мирную жизнь.</a:t>
            </a:r>
            <a:endParaRPr lang="ru-RU"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00000"/>
                </a:solidFill>
              </a:rPr>
              <a:t>Информационные ресурсы</a:t>
            </a:r>
            <a:endParaRPr lang="ru-RU" dirty="0">
              <a:solidFill>
                <a:srgbClr val="C00000"/>
              </a:solidFill>
            </a:endParaRPr>
          </a:p>
        </p:txBody>
      </p:sp>
      <p:sp>
        <p:nvSpPr>
          <p:cNvPr id="3" name="Содержимое 2"/>
          <p:cNvSpPr>
            <a:spLocks noGrp="1"/>
          </p:cNvSpPr>
          <p:nvPr>
            <p:ph idx="1"/>
          </p:nvPr>
        </p:nvSpPr>
        <p:spPr>
          <a:xfrm>
            <a:off x="457200" y="714357"/>
            <a:ext cx="8229600" cy="5072098"/>
          </a:xfrm>
        </p:spPr>
        <p:txBody>
          <a:bodyPr>
            <a:normAutofit fontScale="92500" lnSpcReduction="10000"/>
          </a:bodyPr>
          <a:lstStyle/>
          <a:p>
            <a:pPr>
              <a:buNone/>
            </a:pPr>
            <a:endParaRPr lang="ru-RU" sz="2800" u="sng" dirty="0" smtClean="0">
              <a:solidFill>
                <a:schemeClr val="bg1"/>
              </a:solidFill>
              <a:hlinkClick r:id="rId2"/>
            </a:endParaRPr>
          </a:p>
          <a:p>
            <a:endParaRPr lang="ru-RU" sz="2800" u="sng" dirty="0" smtClean="0">
              <a:solidFill>
                <a:schemeClr val="bg1"/>
              </a:solidFill>
              <a:hlinkClick r:id="rId2"/>
            </a:endParaRPr>
          </a:p>
          <a:p>
            <a:r>
              <a:rPr lang="ru-RU" sz="2800" u="sng" dirty="0" smtClean="0">
                <a:solidFill>
                  <a:schemeClr val="bg1"/>
                </a:solidFill>
                <a:hlinkClick r:id="rId2"/>
              </a:rPr>
              <a:t>http://www.warheroes.ru/hero/hero.asp?Hero_id=321</a:t>
            </a:r>
            <a:endParaRPr lang="ru-RU" sz="2800" dirty="0" smtClean="0">
              <a:solidFill>
                <a:schemeClr val="bg1"/>
              </a:solidFill>
            </a:endParaRPr>
          </a:p>
          <a:p>
            <a:r>
              <a:rPr lang="ru-RU" sz="2800" u="sng" dirty="0" smtClean="0">
                <a:solidFill>
                  <a:schemeClr val="bg1"/>
                </a:solidFill>
                <a:hlinkClick r:id="rId3"/>
              </a:rPr>
              <a:t>http://encyclopedia.mil.ru/encyclopedia/dictionary/details_rvsn.htm?id=13664@morfDictionary</a:t>
            </a:r>
            <a:endParaRPr lang="ru-RU" sz="2800" dirty="0" smtClean="0">
              <a:solidFill>
                <a:schemeClr val="bg1"/>
              </a:solidFill>
            </a:endParaRPr>
          </a:p>
          <a:p>
            <a:r>
              <a:rPr lang="ru-RU" sz="2800" u="sng" dirty="0" smtClean="0">
                <a:solidFill>
                  <a:schemeClr val="bg1"/>
                </a:solidFill>
                <a:hlinkClick r:id="rId4"/>
              </a:rPr>
              <a:t>http://persona.rin.ru/view/f/0/30757/nechaev-ivan-pavlovich</a:t>
            </a:r>
            <a:endParaRPr lang="ru-RU" sz="2800" dirty="0" smtClean="0">
              <a:solidFill>
                <a:schemeClr val="bg1"/>
              </a:solidFill>
            </a:endParaRPr>
          </a:p>
          <a:p>
            <a:r>
              <a:rPr lang="ru-RU" sz="2800" dirty="0" smtClean="0">
                <a:solidFill>
                  <a:schemeClr val="bg1"/>
                </a:solidFill>
              </a:rPr>
              <a:t> </a:t>
            </a:r>
            <a:r>
              <a:rPr lang="ru-RU" sz="2800" dirty="0" smtClean="0"/>
              <a:t>Герои Советского Союза: краткий биогр.спр.Т.2-Москва, 1988</a:t>
            </a:r>
          </a:p>
          <a:p>
            <a:r>
              <a:rPr lang="ru-RU" sz="2800" dirty="0" smtClean="0"/>
              <a:t>Наша гордость и слава. Воронеж, 1968</a:t>
            </a:r>
          </a:p>
          <a:p>
            <a:endParaRPr lang="ru-RU"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r>
              <a:rPr lang="ru-RU" dirty="0" smtClean="0">
                <a:solidFill>
                  <a:srgbClr val="C00000"/>
                </a:solidFill>
              </a:rPr>
              <a:t>Актуальность</a:t>
            </a:r>
            <a:endParaRPr lang="ru-RU" dirty="0">
              <a:solidFill>
                <a:srgbClr val="C00000"/>
              </a:solidFill>
            </a:endParaRPr>
          </a:p>
        </p:txBody>
      </p:sp>
      <p:sp>
        <p:nvSpPr>
          <p:cNvPr id="5" name="Содержимое 4"/>
          <p:cNvSpPr>
            <a:spLocks noGrp="1"/>
          </p:cNvSpPr>
          <p:nvPr>
            <p:ph idx="1"/>
          </p:nvPr>
        </p:nvSpPr>
        <p:spPr/>
        <p:txBody>
          <a:bodyPr>
            <a:normAutofit lnSpcReduction="10000"/>
          </a:bodyPr>
          <a:lstStyle/>
          <a:p>
            <a:pPr>
              <a:buNone/>
            </a:pPr>
            <a:r>
              <a:rPr lang="ru-RU" b="1" dirty="0" smtClean="0">
                <a:solidFill>
                  <a:schemeClr val="bg1"/>
                </a:solidFill>
              </a:rPr>
              <a:t>        </a:t>
            </a:r>
            <a:endParaRPr lang="ru-RU" b="1" dirty="0" smtClean="0"/>
          </a:p>
          <a:p>
            <a:pPr>
              <a:buNone/>
            </a:pPr>
            <a:r>
              <a:rPr lang="ru-RU" b="1" dirty="0" smtClean="0"/>
              <a:t>        9 мая 2015 года исполнится 70 лет со дня окончания Великой Отечественной войны. Мы живем в мирное время, но знаем страшное слово «война». Она коснулась каждой семьи. Я узнал, что  мой прадедушка Нечаев Иван Павлович был участником войны и Героем Советского Союза. </a:t>
            </a:r>
            <a:endParaRPr lang="ru-RU"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dirty="0" smtClean="0">
                <a:solidFill>
                  <a:srgbClr val="C00000"/>
                </a:solidFill>
              </a:rPr>
              <a:t>Цель</a:t>
            </a:r>
            <a:endParaRPr lang="ru-RU" sz="4800" dirty="0">
              <a:solidFill>
                <a:srgbClr val="C00000"/>
              </a:solidFill>
            </a:endParaRPr>
          </a:p>
        </p:txBody>
      </p:sp>
      <p:sp>
        <p:nvSpPr>
          <p:cNvPr id="3" name="Содержимое 2"/>
          <p:cNvSpPr>
            <a:spLocks noGrp="1"/>
          </p:cNvSpPr>
          <p:nvPr>
            <p:ph idx="1"/>
          </p:nvPr>
        </p:nvSpPr>
        <p:spPr/>
        <p:txBody>
          <a:bodyPr/>
          <a:lstStyle/>
          <a:p>
            <a:endParaRPr lang="ru-RU" dirty="0" smtClean="0">
              <a:solidFill>
                <a:schemeClr val="bg1">
                  <a:lumMod val="95000"/>
                  <a:lumOff val="5000"/>
                </a:schemeClr>
              </a:solidFill>
            </a:endParaRPr>
          </a:p>
          <a:p>
            <a:pPr>
              <a:buNone/>
            </a:pPr>
            <a:r>
              <a:rPr lang="ru-RU" b="1" dirty="0" smtClean="0">
                <a:solidFill>
                  <a:schemeClr val="bg1">
                    <a:lumMod val="95000"/>
                    <a:lumOff val="5000"/>
                  </a:schemeClr>
                </a:solidFill>
              </a:rPr>
              <a:t>    </a:t>
            </a:r>
          </a:p>
          <a:p>
            <a:pPr>
              <a:buNone/>
            </a:pPr>
            <a:endParaRPr lang="ru-RU" b="1" dirty="0" smtClean="0"/>
          </a:p>
          <a:p>
            <a:pPr>
              <a:buNone/>
            </a:pPr>
            <a:r>
              <a:rPr lang="ru-RU" b="1" dirty="0" smtClean="0"/>
              <a:t>          Узнать о подвиге моего прадедушки -  героя Советского Союза Нечаева И.П. во время Великой Отечественной войны.</a:t>
            </a:r>
            <a:endParaRPr lang="ru-RU"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00000"/>
                </a:solidFill>
              </a:rPr>
              <a:t>Задачи</a:t>
            </a:r>
            <a:endParaRPr lang="ru-RU" dirty="0">
              <a:solidFill>
                <a:srgbClr val="C00000"/>
              </a:solidFill>
            </a:endParaRPr>
          </a:p>
        </p:txBody>
      </p:sp>
      <p:sp>
        <p:nvSpPr>
          <p:cNvPr id="3" name="Содержимое 2"/>
          <p:cNvSpPr>
            <a:spLocks noGrp="1"/>
          </p:cNvSpPr>
          <p:nvPr>
            <p:ph idx="1"/>
          </p:nvPr>
        </p:nvSpPr>
        <p:spPr/>
        <p:txBody>
          <a:bodyPr>
            <a:normAutofit/>
          </a:bodyPr>
          <a:lstStyle/>
          <a:p>
            <a:endParaRPr lang="ru-RU" b="1" dirty="0" smtClean="0">
              <a:solidFill>
                <a:schemeClr val="bg1"/>
              </a:solidFill>
            </a:endParaRPr>
          </a:p>
          <a:p>
            <a:r>
              <a:rPr lang="ru-RU" b="1" dirty="0" smtClean="0"/>
              <a:t>Изучить семейные документы, фото, письма из домашнего архива.</a:t>
            </a:r>
          </a:p>
          <a:p>
            <a:r>
              <a:rPr lang="ru-RU" b="1" dirty="0" smtClean="0"/>
              <a:t>Найти сообщения о подвиге И.П.Нечаева в книгах и Интернете.</a:t>
            </a:r>
          </a:p>
          <a:p>
            <a:r>
              <a:rPr lang="ru-RU" b="1" dirty="0" smtClean="0"/>
              <a:t> Собрать воспоминания родных и близких о прадедушке.</a:t>
            </a:r>
          </a:p>
          <a:p>
            <a:r>
              <a:rPr lang="ru-RU" b="1" dirty="0" smtClean="0"/>
              <a:t>Создать презентацию и рассказать ребятам  на классном часе</a:t>
            </a:r>
          </a:p>
          <a:p>
            <a:pPr>
              <a:buNone/>
            </a:pPr>
            <a:endParaRPr lang="ru-RU" b="1" dirty="0" smtClean="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fontScale="90000"/>
          </a:bodyPr>
          <a:lstStyle/>
          <a:p>
            <a:r>
              <a:rPr lang="ru-RU" dirty="0" smtClean="0">
                <a:solidFill>
                  <a:srgbClr val="C00000"/>
                </a:solidFill>
              </a:rPr>
              <a:t/>
            </a:r>
            <a:br>
              <a:rPr lang="ru-RU" dirty="0" smtClean="0">
                <a:solidFill>
                  <a:srgbClr val="C00000"/>
                </a:solidFill>
              </a:rPr>
            </a:br>
            <a:r>
              <a:rPr lang="ru-RU" dirty="0" smtClean="0">
                <a:solidFill>
                  <a:srgbClr val="C00000"/>
                </a:solidFill>
              </a:rPr>
              <a:t>Что я узнал от родственников</a:t>
            </a:r>
            <a:endParaRPr lang="ru-RU" dirty="0">
              <a:solidFill>
                <a:srgbClr val="C00000"/>
              </a:solidFill>
            </a:endParaRPr>
          </a:p>
        </p:txBody>
      </p:sp>
      <p:sp>
        <p:nvSpPr>
          <p:cNvPr id="6" name="Содержимое 5"/>
          <p:cNvSpPr>
            <a:spLocks noGrp="1"/>
          </p:cNvSpPr>
          <p:nvPr>
            <p:ph idx="1"/>
          </p:nvPr>
        </p:nvSpPr>
        <p:spPr/>
        <p:txBody>
          <a:bodyPr>
            <a:normAutofit lnSpcReduction="10000"/>
          </a:bodyPr>
          <a:lstStyle/>
          <a:p>
            <a:pPr>
              <a:buNone/>
            </a:pPr>
            <a:r>
              <a:rPr lang="ru-RU" b="1" dirty="0" smtClean="0">
                <a:solidFill>
                  <a:schemeClr val="bg1"/>
                </a:solidFill>
              </a:rPr>
              <a:t>      </a:t>
            </a:r>
          </a:p>
          <a:p>
            <a:pPr>
              <a:buNone/>
            </a:pPr>
            <a:r>
              <a:rPr lang="ru-RU" b="1" dirty="0" smtClean="0">
                <a:solidFill>
                  <a:schemeClr val="bg1"/>
                </a:solidFill>
              </a:rPr>
              <a:t>     </a:t>
            </a:r>
            <a:r>
              <a:rPr lang="ru-RU" b="1" dirty="0" smtClean="0"/>
              <a:t>Нечаев Иван Павлович родился 26 августа 1925 г. в селе Уварово </a:t>
            </a:r>
            <a:r>
              <a:rPr lang="ru-RU" b="1" dirty="0" err="1" smtClean="0"/>
              <a:t>Уваровского</a:t>
            </a:r>
            <a:r>
              <a:rPr lang="ru-RU" b="1" dirty="0" smtClean="0"/>
              <a:t> района. В семье было шестеро детей. </a:t>
            </a:r>
            <a:r>
              <a:rPr lang="ru-RU" b="1" smtClean="0"/>
              <a:t>Иван окончил </a:t>
            </a:r>
            <a:r>
              <a:rPr lang="ru-RU" b="1" dirty="0" smtClean="0"/>
              <a:t>7 классов, работал трактористом в   колхозе. Но война прервала его мирную трудовую жизнь. Ивану не сровнялось и 18 лет, когда он ушёл в 1942 году в Советскую Армию. </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dirty="0"/>
          </a:p>
        </p:txBody>
      </p:sp>
      <p:sp>
        <p:nvSpPr>
          <p:cNvPr id="3" name="Содержимое 2"/>
          <p:cNvSpPr>
            <a:spLocks noGrp="1"/>
          </p:cNvSpPr>
          <p:nvPr>
            <p:ph sz="half" idx="1"/>
          </p:nvPr>
        </p:nvSpPr>
        <p:spPr/>
        <p:txBody>
          <a:bodyPr>
            <a:normAutofit fontScale="92500" lnSpcReduction="20000"/>
          </a:bodyPr>
          <a:lstStyle/>
          <a:p>
            <a:endParaRPr lang="ru-RU" b="1" dirty="0" smtClean="0">
              <a:solidFill>
                <a:schemeClr val="bg1">
                  <a:lumMod val="95000"/>
                  <a:lumOff val="5000"/>
                </a:schemeClr>
              </a:solidFill>
            </a:endParaRPr>
          </a:p>
          <a:p>
            <a:pPr>
              <a:buNone/>
            </a:pPr>
            <a:r>
              <a:rPr lang="ru-RU" b="1" dirty="0" smtClean="0"/>
              <a:t>        После окончания артиллерийской школы он попал на фронт. Служил наводчиком орудия стрелкового полка (263 стрелковая дивизия, 51 Армия, 4-й Украинский фронт).</a:t>
            </a:r>
            <a:endParaRPr lang="ru-RU" b="1" dirty="0"/>
          </a:p>
        </p:txBody>
      </p:sp>
      <p:pic>
        <p:nvPicPr>
          <p:cNvPr id="6" name="Содержимое 6" descr="nechaev-ivan-pavlovich.jpg"/>
          <p:cNvPicPr>
            <a:picLocks noGrp="1" noChangeAspect="1"/>
          </p:cNvPicPr>
          <p:nvPr>
            <p:ph sz="half" idx="2"/>
          </p:nvPr>
        </p:nvPicPr>
        <p:blipFill>
          <a:blip r:embed="rId2"/>
          <a:stretch>
            <a:fillRect/>
          </a:stretch>
        </p:blipFill>
        <p:spPr>
          <a:xfrm>
            <a:off x="5143504" y="1000109"/>
            <a:ext cx="3000396" cy="392909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C00000"/>
                </a:solidFill>
              </a:rPr>
              <a:t>Первая награда</a:t>
            </a:r>
            <a:endParaRPr lang="ru-RU" dirty="0">
              <a:solidFill>
                <a:srgbClr val="C00000"/>
              </a:solidFill>
            </a:endParaRPr>
          </a:p>
        </p:txBody>
      </p:sp>
      <p:pic>
        <p:nvPicPr>
          <p:cNvPr id="2050" name="Picture 2" descr="C:\Users\Katya\Desktop\Новая папка (2Нечаев\MOtvaga9521.jpg"/>
          <p:cNvPicPr>
            <a:picLocks noGrp="1" noChangeAspect="1" noChangeArrowheads="1"/>
          </p:cNvPicPr>
          <p:nvPr>
            <p:ph sz="half" idx="1"/>
          </p:nvPr>
        </p:nvPicPr>
        <p:blipFill>
          <a:blip r:embed="rId2"/>
          <a:srcRect/>
          <a:stretch>
            <a:fillRect/>
          </a:stretch>
        </p:blipFill>
        <p:spPr bwMode="auto">
          <a:xfrm>
            <a:off x="1142976" y="1583653"/>
            <a:ext cx="2291474" cy="3702735"/>
          </a:xfrm>
          <a:prstGeom prst="rect">
            <a:avLst/>
          </a:prstGeom>
          <a:noFill/>
        </p:spPr>
      </p:pic>
      <p:sp>
        <p:nvSpPr>
          <p:cNvPr id="5" name="Содержимое 4"/>
          <p:cNvSpPr>
            <a:spLocks noGrp="1"/>
          </p:cNvSpPr>
          <p:nvPr>
            <p:ph sz="half" idx="2"/>
          </p:nvPr>
        </p:nvSpPr>
        <p:spPr/>
        <p:txBody>
          <a:bodyPr>
            <a:noAutofit/>
          </a:bodyPr>
          <a:lstStyle/>
          <a:p>
            <a:pPr>
              <a:buNone/>
            </a:pPr>
            <a:r>
              <a:rPr lang="ru-RU" sz="2000" b="1" dirty="0" smtClean="0"/>
              <a:t>            Фашисты топтали крымскую землю, но дни их были сочтены. Иван Нечаев – командир орудийного расчета был среди тех артиллеристов, которые первыми форсировали студёные воды Сиваша. За храбрость и смелость в боях при форсировании Сиваша Ивану вручили первую награду – медаль «За отвагу».</a:t>
            </a:r>
            <a:endParaRPr lang="ru-RU" sz="20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dirty="0" smtClean="0">
                <a:solidFill>
                  <a:srgbClr val="C00000"/>
                </a:solidFill>
              </a:rPr>
              <a:t>Что рассказали</a:t>
            </a:r>
            <a:br>
              <a:rPr lang="ru-RU" dirty="0" smtClean="0">
                <a:solidFill>
                  <a:srgbClr val="C00000"/>
                </a:solidFill>
              </a:rPr>
            </a:br>
            <a:r>
              <a:rPr lang="ru-RU" dirty="0" smtClean="0">
                <a:solidFill>
                  <a:srgbClr val="C00000"/>
                </a:solidFill>
              </a:rPr>
              <a:t> документы из</a:t>
            </a:r>
            <a:br>
              <a:rPr lang="ru-RU" dirty="0" smtClean="0">
                <a:solidFill>
                  <a:srgbClr val="C00000"/>
                </a:solidFill>
              </a:rPr>
            </a:br>
            <a:r>
              <a:rPr lang="ru-RU" dirty="0" smtClean="0">
                <a:solidFill>
                  <a:srgbClr val="C00000"/>
                </a:solidFill>
              </a:rPr>
              <a:t> домашнего архива</a:t>
            </a:r>
            <a:endParaRPr lang="ru-RU" dirty="0">
              <a:solidFill>
                <a:srgbClr val="C00000"/>
              </a:solidFill>
            </a:endParaRPr>
          </a:p>
        </p:txBody>
      </p:sp>
      <p:pic>
        <p:nvPicPr>
          <p:cNvPr id="1026" name="Picture 2" descr="C:\Users\Katya\Desktop\Новая папка (2Нечаев\33753.jpg"/>
          <p:cNvPicPr>
            <a:picLocks noGrp="1" noChangeAspect="1" noChangeArrowheads="1"/>
          </p:cNvPicPr>
          <p:nvPr>
            <p:ph sz="half" idx="1"/>
          </p:nvPr>
        </p:nvPicPr>
        <p:blipFill>
          <a:blip r:embed="rId2"/>
          <a:stretch>
            <a:fillRect/>
          </a:stretch>
        </p:blipFill>
        <p:spPr bwMode="auto">
          <a:xfrm>
            <a:off x="642910" y="857232"/>
            <a:ext cx="4122219" cy="3091664"/>
          </a:xfrm>
          <a:prstGeom prst="rect">
            <a:avLst/>
          </a:prstGeom>
          <a:noFill/>
        </p:spPr>
      </p:pic>
      <p:sp>
        <p:nvSpPr>
          <p:cNvPr id="6" name="Содержимое 5"/>
          <p:cNvSpPr>
            <a:spLocks noGrp="1"/>
          </p:cNvSpPr>
          <p:nvPr>
            <p:ph sz="half" idx="2"/>
          </p:nvPr>
        </p:nvSpPr>
        <p:spPr/>
        <p:txBody>
          <a:bodyPr>
            <a:noAutofit/>
          </a:bodyPr>
          <a:lstStyle/>
          <a:p>
            <a:pPr>
              <a:buNone/>
            </a:pPr>
            <a:r>
              <a:rPr lang="ru-RU" sz="1600" b="1" dirty="0" smtClean="0"/>
              <a:t>         Младший сержант Нечаев отличился в мае 1944 года в боях при освобождении  г.Севастополь. Не зная страха, работал у орудия Иван Нечаев. Тёмной ночью бойцы подкатили свою «</a:t>
            </a:r>
            <a:r>
              <a:rPr lang="ru-RU" sz="1600" b="1" dirty="0" err="1" smtClean="0"/>
              <a:t>сорокопятку</a:t>
            </a:r>
            <a:r>
              <a:rPr lang="ru-RU" sz="1600" b="1" dirty="0" smtClean="0"/>
              <a:t>» почти вплотную к немецким траншеям. Едва рассвело, как пушка, укрытая за каменной глыбой, ударила по немецким пулемётам. Боевой расчет Нечаева открыл путь своей пехоте ураганным огнём. Иван Нечаев был ранен осколком снаряда. На несколько минут он потерял сознание, но, собрав последние силы, начал действовать.</a:t>
            </a:r>
            <a:endParaRPr lang="ru-RU" sz="16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C00000"/>
                </a:solidFill>
              </a:rPr>
              <a:t>Памятник героям освобождения Севастополя</a:t>
            </a:r>
            <a:endParaRPr lang="ru-RU" dirty="0">
              <a:solidFill>
                <a:srgbClr val="C00000"/>
              </a:solidFill>
            </a:endParaRPr>
          </a:p>
        </p:txBody>
      </p:sp>
      <p:pic>
        <p:nvPicPr>
          <p:cNvPr id="3074" name="Picture 2" descr="C:\Users\Katya\Desktop\Новая папка (2Нечаев\id1_6.jpg"/>
          <p:cNvPicPr>
            <a:picLocks noGrp="1" noChangeAspect="1" noChangeArrowheads="1"/>
          </p:cNvPicPr>
          <p:nvPr>
            <p:ph sz="half" idx="1"/>
          </p:nvPr>
        </p:nvPicPr>
        <p:blipFill>
          <a:blip r:embed="rId2"/>
          <a:stretch>
            <a:fillRect/>
          </a:stretch>
        </p:blipFill>
        <p:spPr bwMode="auto">
          <a:xfrm>
            <a:off x="834429" y="530225"/>
            <a:ext cx="3292079" cy="4389438"/>
          </a:xfrm>
          <a:prstGeom prst="rect">
            <a:avLst/>
          </a:prstGeom>
          <a:noFill/>
        </p:spPr>
      </p:pic>
      <p:sp>
        <p:nvSpPr>
          <p:cNvPr id="4" name="Содержимое 3"/>
          <p:cNvSpPr>
            <a:spLocks noGrp="1"/>
          </p:cNvSpPr>
          <p:nvPr>
            <p:ph sz="half" idx="2"/>
          </p:nvPr>
        </p:nvSpPr>
        <p:spPr/>
        <p:txBody>
          <a:bodyPr>
            <a:normAutofit fontScale="40000" lnSpcReduction="20000"/>
          </a:bodyPr>
          <a:lstStyle/>
          <a:p>
            <a:endParaRPr lang="ru-RU" b="1" dirty="0" smtClean="0">
              <a:solidFill>
                <a:schemeClr val="bg1"/>
              </a:solidFill>
            </a:endParaRPr>
          </a:p>
          <a:p>
            <a:endParaRPr lang="ru-RU" sz="3600" b="1" dirty="0" smtClean="0"/>
          </a:p>
          <a:p>
            <a:pPr>
              <a:buNone/>
            </a:pPr>
            <a:r>
              <a:rPr lang="ru-RU" sz="4200" b="1" dirty="0" smtClean="0"/>
              <a:t>          За подвиг при освобождении Севастополя, младшему сержанту, наводчику орудия Нечаеву Ивану Павловичу 24.03.1945г было присвоено звание героя Советского Союза .</a:t>
            </a:r>
          </a:p>
          <a:p>
            <a:pPr>
              <a:buNone/>
            </a:pPr>
            <a:r>
              <a:rPr lang="ru-RU" sz="4200" b="1" dirty="0" smtClean="0"/>
              <a:t>         До конца войны Нечаев продолжал сражаться с врагами и был награжден Орденами Славы 3 и2 степени.</a:t>
            </a:r>
            <a:endParaRPr lang="ru-RU" sz="42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222</TotalTime>
  <Words>578</Words>
  <Application>Microsoft Office PowerPoint</Application>
  <PresentationFormat>Экран (4:3)</PresentationFormat>
  <Paragraphs>63</Paragraphs>
  <Slides>18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Аспект</vt:lpstr>
      <vt:lpstr>Слайд 1</vt:lpstr>
      <vt:lpstr>Актуальность</vt:lpstr>
      <vt:lpstr>Цель</vt:lpstr>
      <vt:lpstr>Задачи</vt:lpstr>
      <vt:lpstr> Что я узнал от родственников</vt:lpstr>
      <vt:lpstr>Слайд 6</vt:lpstr>
      <vt:lpstr>Первая награда</vt:lpstr>
      <vt:lpstr>Что рассказали  документы из  домашнего архива</vt:lpstr>
      <vt:lpstr>Памятник героям освобождения Севастополя</vt:lpstr>
      <vt:lpstr>Слайд 10</vt:lpstr>
      <vt:lpstr>Слайд 11</vt:lpstr>
      <vt:lpstr>Часть родословного древа нашей семьи</vt:lpstr>
      <vt:lpstr>Никто не забыт, ничто не забыто</vt:lpstr>
      <vt:lpstr>Одна из улиц города носит имя  И.П.Нечаева </vt:lpstr>
      <vt:lpstr>Фотография И.П.Нечаева помещена на стенде в школьном музее воинской славы</vt:lpstr>
      <vt:lpstr> </vt:lpstr>
      <vt:lpstr>Выводы</vt:lpstr>
      <vt:lpstr>Информационные ресурсы</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Katya</dc:creator>
  <cp:lastModifiedBy>User</cp:lastModifiedBy>
  <cp:revision>33</cp:revision>
  <dcterms:created xsi:type="dcterms:W3CDTF">2015-01-15T06:24:59Z</dcterms:created>
  <dcterms:modified xsi:type="dcterms:W3CDTF">2015-04-22T05:03:27Z</dcterms:modified>
</cp:coreProperties>
</file>