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6" r:id="rId17"/>
    <p:sldId id="275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BB8D-66DD-4DA4-83C6-9E37C3EC6C9C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F028-C3C5-4FF4-A231-CB2DCD890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BB8D-66DD-4DA4-83C6-9E37C3EC6C9C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F028-C3C5-4FF4-A231-CB2DCD890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BB8D-66DD-4DA4-83C6-9E37C3EC6C9C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F028-C3C5-4FF4-A231-CB2DCD890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BB8D-66DD-4DA4-83C6-9E37C3EC6C9C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F028-C3C5-4FF4-A231-CB2DCD890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BB8D-66DD-4DA4-83C6-9E37C3EC6C9C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F028-C3C5-4FF4-A231-CB2DCD890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BB8D-66DD-4DA4-83C6-9E37C3EC6C9C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F028-C3C5-4FF4-A231-CB2DCD890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BB8D-66DD-4DA4-83C6-9E37C3EC6C9C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F028-C3C5-4FF4-A231-CB2DCD890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BB8D-66DD-4DA4-83C6-9E37C3EC6C9C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F028-C3C5-4FF4-A231-CB2DCD890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BB8D-66DD-4DA4-83C6-9E37C3EC6C9C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F028-C3C5-4FF4-A231-CB2DCD890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BB8D-66DD-4DA4-83C6-9E37C3EC6C9C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F028-C3C5-4FF4-A231-CB2DCD890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BB8D-66DD-4DA4-83C6-9E37C3EC6C9C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7F028-C3C5-4FF4-A231-CB2DCD890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DBB8D-66DD-4DA4-83C6-9E37C3EC6C9C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7F028-C3C5-4FF4-A231-CB2DCD890B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2100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7990656" cy="312377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ПОРТФОЛИО</a:t>
            </a:r>
            <a:br>
              <a:rPr lang="ru-RU" b="1" dirty="0"/>
            </a:br>
            <a:r>
              <a:rPr lang="ru-RU" b="1" dirty="0"/>
              <a:t>учителя начальных классов</a:t>
            </a:r>
            <a:br>
              <a:rPr lang="ru-RU" b="1" dirty="0"/>
            </a:br>
            <a:r>
              <a:rPr lang="ru-RU" b="1" dirty="0"/>
              <a:t>Ч</a:t>
            </a:r>
            <a:r>
              <a:rPr lang="ru-RU" b="1" dirty="0" smtClean="0"/>
              <a:t>ОУ </a:t>
            </a:r>
            <a:r>
              <a:rPr lang="ru-RU" b="1" dirty="0"/>
              <a:t>СОШ </a:t>
            </a:r>
            <a:r>
              <a:rPr lang="ru-RU" b="1" dirty="0" smtClean="0"/>
              <a:t>«Елена-Сервис» </a:t>
            </a:r>
            <a:r>
              <a:rPr lang="ru-RU" b="1" dirty="0"/>
              <a:t>г. </a:t>
            </a:r>
            <a:r>
              <a:rPr lang="ru-RU" b="1" dirty="0" smtClean="0"/>
              <a:t>Казани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Козловой </a:t>
            </a:r>
            <a:r>
              <a:rPr lang="ru-RU" b="1" dirty="0"/>
              <a:t>Татьяны </a:t>
            </a:r>
            <a:r>
              <a:rPr lang="ru-RU" b="1" dirty="0" smtClean="0"/>
              <a:t>Александровны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2015 год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системы поддержки талантливых детей</a:t>
            </a:r>
            <a:endParaRPr lang="ru-RU" dirty="0"/>
          </a:p>
        </p:txBody>
      </p:sp>
      <p:pic>
        <p:nvPicPr>
          <p:cNvPr id="8" name="Рисунок 7" descr="0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1780562" cy="2304256"/>
          </a:xfrm>
          <a:prstGeom prst="rect">
            <a:avLst/>
          </a:prstGeom>
        </p:spPr>
      </p:pic>
      <p:pic>
        <p:nvPicPr>
          <p:cNvPr id="9" name="Рисунок 8" descr="диплом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340768"/>
            <a:ext cx="2043587" cy="1584176"/>
          </a:xfrm>
          <a:prstGeom prst="rect">
            <a:avLst/>
          </a:prstGeom>
        </p:spPr>
      </p:pic>
      <p:pic>
        <p:nvPicPr>
          <p:cNvPr id="10" name="Рисунок 9" descr="диплом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1656184" cy="2136478"/>
          </a:xfrm>
          <a:prstGeom prst="rect">
            <a:avLst/>
          </a:prstGeom>
        </p:spPr>
      </p:pic>
      <p:pic>
        <p:nvPicPr>
          <p:cNvPr id="11" name="Рисунок 10" descr="т.а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836711"/>
            <a:ext cx="1656184" cy="2136477"/>
          </a:xfrm>
          <a:prstGeom prst="rect">
            <a:avLst/>
          </a:prstGeom>
        </p:spPr>
      </p:pic>
      <p:pic>
        <p:nvPicPr>
          <p:cNvPr id="12" name="Рисунок 11" descr="таня 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70877" y="4581128"/>
            <a:ext cx="1614612" cy="2088232"/>
          </a:xfrm>
          <a:prstGeom prst="rect">
            <a:avLst/>
          </a:prstGeom>
        </p:spPr>
      </p:pic>
      <p:pic>
        <p:nvPicPr>
          <p:cNvPr id="13" name="Рисунок 12" descr="таня 1 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2924943"/>
            <a:ext cx="1867167" cy="1447417"/>
          </a:xfrm>
          <a:prstGeom prst="rect">
            <a:avLst/>
          </a:prstGeom>
        </p:spPr>
      </p:pic>
      <p:pic>
        <p:nvPicPr>
          <p:cNvPr id="14" name="Рисунок 13" descr="таня 0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3294585"/>
            <a:ext cx="1440160" cy="1862607"/>
          </a:xfrm>
          <a:prstGeom prst="rect">
            <a:avLst/>
          </a:prstGeom>
        </p:spPr>
      </p:pic>
      <p:pic>
        <p:nvPicPr>
          <p:cNvPr id="15" name="Рисунок 14" descr="таня 4 0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5301207"/>
            <a:ext cx="1800200" cy="1386155"/>
          </a:xfrm>
          <a:prstGeom prst="rect">
            <a:avLst/>
          </a:prstGeom>
        </p:spPr>
      </p:pic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>
                <a:solidFill>
                  <a:srgbClr val="002060"/>
                </a:solidFill>
              </a:rPr>
              <a:t>2013-2014 г</a:t>
            </a:r>
            <a:r>
              <a:rPr lang="ru-RU" sz="2200" b="1" dirty="0">
                <a:solidFill>
                  <a:srgbClr val="002060"/>
                </a:solidFill>
              </a:rPr>
              <a:t>.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</a:rPr>
              <a:t>г. первоклассники смогли продемонстрировать уровень</a:t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002060"/>
                </a:solidFill>
              </a:rPr>
              <a:t>эрудиции в различных областях знаний </a:t>
            </a:r>
            <a:r>
              <a:rPr lang="ru-RU" sz="2200" b="1" dirty="0" smtClean="0">
                <a:solidFill>
                  <a:srgbClr val="002060"/>
                </a:solidFill>
              </a:rPr>
              <a:t>Всероссийского образовательного портала «Продленка» и ООО «Центр Развития Педагогики» по различным темам </a:t>
            </a:r>
            <a:r>
              <a:rPr lang="en-US" sz="2200" b="1" dirty="0" smtClean="0">
                <a:solidFill>
                  <a:srgbClr val="002060"/>
                </a:solidFill>
              </a:rPr>
              <a:t>http://www.prodlenka.org/itogi-konkursov.html</a:t>
            </a:r>
            <a:endParaRPr lang="ru-RU" sz="2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12969" cy="4853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2419"/>
                <a:gridCol w="1524749"/>
                <a:gridCol w="925801"/>
              </a:tblGrid>
              <a:tr h="94952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Тема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Кол-во  принявших участия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</a:tr>
              <a:tr h="6681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 русскому языку для 1 – 4 классов «Говорим</a:t>
                      </a:r>
                      <a:r>
                        <a:rPr lang="ru-RU" sz="1600" baseline="0" dirty="0" smtClean="0"/>
                        <a:t> и пишем правильно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</a:tr>
              <a:tr h="66818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Олимпиада по математике для 1 – 4 классов «Математика я</a:t>
                      </a:r>
                      <a:r>
                        <a:rPr lang="ru-RU" sz="1600" baseline="0" dirty="0" smtClean="0"/>
                        <a:t> регата</a:t>
                      </a:r>
                      <a:r>
                        <a:rPr lang="ru-RU" sz="1600" dirty="0" smtClean="0"/>
                        <a:t>», «Математические   лабиринты»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</a:p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</a:p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</a:tr>
              <a:tr h="4278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Олимпиада по ОБЖ и ПДД для 1 – 4 классов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</a:tr>
              <a:tr h="4278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 русскому языку для 1 – 4 классов «По лабиринтам грамматики»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</a:tr>
              <a:tr h="4278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 литературному чтению для 1 – 4 классов «Любимое</a:t>
                      </a:r>
                      <a:r>
                        <a:rPr lang="ru-RU" sz="1600" baseline="0" dirty="0" smtClean="0"/>
                        <a:t>  чтение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</a:tr>
              <a:tr h="4278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 окружающему миру для 1 – 4 классов «Юный</a:t>
                      </a:r>
                      <a:r>
                        <a:rPr lang="ru-RU" sz="1600" baseline="0" dirty="0" smtClean="0"/>
                        <a:t> натуралист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</a:tr>
              <a:tr h="4278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 английскому языку для 1 – 4 классов «</a:t>
                      </a:r>
                      <a:r>
                        <a:rPr lang="ru-RU" sz="1600" dirty="0" err="1" smtClean="0"/>
                        <a:t>First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English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</a:tr>
              <a:tr h="42787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Олимпиада по математике «Математический круговорот»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Создание условий для приобретения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обучающимися позитивного социального опыта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100_85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2366" y="1484784"/>
            <a:ext cx="2755497" cy="2009745"/>
          </a:xfrm>
        </p:spPr>
      </p:pic>
      <p:sp>
        <p:nvSpPr>
          <p:cNvPr id="5" name="TextBox 4"/>
          <p:cNvSpPr txBox="1"/>
          <p:nvPr/>
        </p:nvSpPr>
        <p:spPr>
          <a:xfrm>
            <a:off x="251521" y="35730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Подарок родителям</a:t>
            </a:r>
            <a:endParaRPr lang="ru-RU" b="1" dirty="0"/>
          </a:p>
        </p:txBody>
      </p:sp>
      <p:pic>
        <p:nvPicPr>
          <p:cNvPr id="6" name="Рисунок 5" descr="100_77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3" y="1250757"/>
            <a:ext cx="3096344" cy="2322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4088" y="3717032"/>
            <a:ext cx="377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группе продлённого  дня</a:t>
            </a:r>
            <a:endParaRPr lang="ru-RU" sz="2000" b="1" dirty="0"/>
          </a:p>
        </p:txBody>
      </p:sp>
      <p:pic>
        <p:nvPicPr>
          <p:cNvPr id="10" name="Рисунок 9" descr="100_49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2075" y="4437112"/>
            <a:ext cx="2651786" cy="1988840"/>
          </a:xfrm>
          <a:prstGeom prst="rect">
            <a:avLst/>
          </a:prstGeom>
        </p:spPr>
      </p:pic>
      <p:pic>
        <p:nvPicPr>
          <p:cNvPr id="11" name="Рисунок 10" descr="100_46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437112"/>
            <a:ext cx="2843808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440160"/>
          </a:xfrm>
        </p:spPr>
        <p:txBody>
          <a:bodyPr/>
          <a:lstStyle/>
          <a:p>
            <a:r>
              <a:rPr lang="ru-RU" dirty="0" smtClean="0"/>
              <a:t>Внеурочная  деятельность</a:t>
            </a:r>
            <a:endParaRPr lang="ru-RU" dirty="0"/>
          </a:p>
        </p:txBody>
      </p:sp>
      <p:pic>
        <p:nvPicPr>
          <p:cNvPr id="4" name="Содержимое 3" descr="100_4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97361"/>
            <a:ext cx="2820821" cy="2115616"/>
          </a:xfrm>
        </p:spPr>
      </p:pic>
      <p:pic>
        <p:nvPicPr>
          <p:cNvPr id="7" name="Рисунок 6" descr="IMG_0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316814"/>
            <a:ext cx="2952328" cy="1657447"/>
          </a:xfrm>
          <a:prstGeom prst="rect">
            <a:avLst/>
          </a:prstGeom>
        </p:spPr>
      </p:pic>
      <p:pic>
        <p:nvPicPr>
          <p:cNvPr id="8" name="Рисунок 7" descr="100_43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3627" y="4365104"/>
            <a:ext cx="2688298" cy="2016224"/>
          </a:xfrm>
          <a:prstGeom prst="rect">
            <a:avLst/>
          </a:prstGeom>
        </p:spPr>
      </p:pic>
      <p:pic>
        <p:nvPicPr>
          <p:cNvPr id="9" name="Рисунок 8" descr="100_85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6069" y="1052736"/>
            <a:ext cx="288032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ru-RU" sz="3200" b="1" dirty="0"/>
              <a:t>Сохранение и укрепление здоровья школьников</a:t>
            </a:r>
            <a:endParaRPr lang="ru-RU" sz="3200" dirty="0"/>
          </a:p>
        </p:txBody>
      </p:sp>
      <p:pic>
        <p:nvPicPr>
          <p:cNvPr id="4" name="Содержимое 3" descr="IMG_03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39619"/>
            <a:ext cx="2923583" cy="1641310"/>
          </a:xfrm>
        </p:spPr>
      </p:pic>
      <p:pic>
        <p:nvPicPr>
          <p:cNvPr id="5" name="Рисунок 4" descr="IMG_0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3924" y="4509120"/>
            <a:ext cx="2644896" cy="1872207"/>
          </a:xfrm>
          <a:prstGeom prst="rect">
            <a:avLst/>
          </a:prstGeom>
        </p:spPr>
      </p:pic>
      <p:pic>
        <p:nvPicPr>
          <p:cNvPr id="8" name="Рисунок 7" descr="100_4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268760"/>
            <a:ext cx="2747797" cy="2060848"/>
          </a:xfrm>
          <a:prstGeom prst="rect">
            <a:avLst/>
          </a:prstGeom>
        </p:spPr>
      </p:pic>
      <p:pic>
        <p:nvPicPr>
          <p:cNvPr id="11" name="Рисунок 10" descr="100_43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861048"/>
            <a:ext cx="2411760" cy="18088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285293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Ежедневные  зарядки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76470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Спортивные  состязания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5877272"/>
            <a:ext cx="5154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Игры  на  свежем воздухе. Ежедневные  прогулки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47864" y="3356992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Физическая активность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на уроках и переменах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15416"/>
            <a:ext cx="9144000" cy="15121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Сохранение и укрепление здоровья школьников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Правильное  питание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Блиц-опрос “Вкусная еда”</a:t>
            </a:r>
          </a:p>
          <a:p>
            <a:r>
              <a:rPr lang="ru-RU" b="1" dirty="0" smtClean="0"/>
              <a:t>Д/и “Полезна - не полезна”</a:t>
            </a:r>
          </a:p>
          <a:p>
            <a:r>
              <a:rPr lang="ru-RU" b="1" dirty="0" smtClean="0"/>
              <a:t>Д/и “Рекламный мячик”</a:t>
            </a:r>
          </a:p>
          <a:p>
            <a:r>
              <a:rPr lang="ru-RU" b="1" dirty="0" smtClean="0"/>
              <a:t>Викторина “Вкусные истории” </a:t>
            </a:r>
          </a:p>
          <a:p>
            <a:r>
              <a:rPr lang="ru-RU" b="1" dirty="0" smtClean="0"/>
              <a:t>Изготовление книжек - малышек: “Молочные продукты”, “Культура приема пищи”</a:t>
            </a:r>
          </a:p>
          <a:p>
            <a:r>
              <a:rPr lang="ru-RU" b="1" dirty="0" smtClean="0"/>
              <a:t>Составление план - схемы для описательного рассказа о продуктах питания.</a:t>
            </a:r>
          </a:p>
          <a:p>
            <a:r>
              <a:rPr lang="ru-RU" b="1" dirty="0" smtClean="0"/>
              <a:t>Альбом иллюстраций “Каша - гордость наша”, “Витамины”</a:t>
            </a:r>
          </a:p>
          <a:p>
            <a:r>
              <a:rPr lang="ru-RU" b="1" dirty="0" smtClean="0"/>
              <a:t>Экспериментирование “Влияние газированных напитков для организма”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3050"/>
            <a:ext cx="3465513" cy="1162050"/>
          </a:xfrm>
        </p:spPr>
        <p:txBody>
          <a:bodyPr>
            <a:normAutofit/>
          </a:bodyPr>
          <a:lstStyle/>
          <a:p>
            <a:r>
              <a:rPr lang="ru-RU" u="sng" dirty="0" smtClean="0"/>
              <a:t>Авторская программа  </a:t>
            </a:r>
            <a:r>
              <a:rPr lang="ru-RU" u="sng" dirty="0"/>
              <a:t>по </a:t>
            </a:r>
            <a:r>
              <a:rPr lang="ru-RU" u="sng" dirty="0" smtClean="0"/>
              <a:t>здоровье сбережению </a:t>
            </a:r>
            <a:r>
              <a:rPr lang="ru-RU" u="sng" dirty="0"/>
              <a:t>"Я — здоровый человек!"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5050" y="273051"/>
            <a:ext cx="5568950" cy="52441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600" b="1" u="sng" dirty="0" smtClean="0"/>
              <a:t>Разделы программы           2 класс            3 класс            4 класс</a:t>
            </a:r>
          </a:p>
          <a:p>
            <a:pPr>
              <a:buNone/>
            </a:pPr>
            <a:r>
              <a:rPr lang="ru-RU" sz="2600" b="1" dirty="0" smtClean="0"/>
              <a:t>Гигиена школьника                   5 ч             3 ч              3 ч</a:t>
            </a:r>
          </a:p>
          <a:p>
            <a:pPr>
              <a:buNone/>
            </a:pPr>
            <a:r>
              <a:rPr lang="ru-RU" sz="2600" b="1" dirty="0" smtClean="0"/>
              <a:t>Основы безопасности </a:t>
            </a:r>
          </a:p>
          <a:p>
            <a:pPr>
              <a:buNone/>
            </a:pPr>
            <a:r>
              <a:rPr lang="ru-RU" sz="2600" b="1" dirty="0" smtClean="0"/>
              <a:t>жизнедеятельности                 12 ч.          15 ч          15 ч</a:t>
            </a:r>
          </a:p>
          <a:p>
            <a:pPr>
              <a:buNone/>
            </a:pPr>
            <a:r>
              <a:rPr lang="ru-RU" sz="2600" b="1" dirty="0" smtClean="0"/>
              <a:t>Разговор о правильном </a:t>
            </a:r>
          </a:p>
          <a:p>
            <a:pPr>
              <a:buNone/>
            </a:pPr>
            <a:r>
              <a:rPr lang="ru-RU" sz="2600" b="1" dirty="0" smtClean="0"/>
              <a:t>питании                                      5 ч                4 ч            4 ч</a:t>
            </a:r>
          </a:p>
          <a:p>
            <a:pPr>
              <a:buNone/>
            </a:pPr>
            <a:r>
              <a:rPr lang="ru-RU" sz="2600" b="1" dirty="0" smtClean="0"/>
              <a:t>Экология                                     6 ч                6 ч            6 ч.</a:t>
            </a:r>
          </a:p>
          <a:p>
            <a:pPr>
              <a:buNone/>
            </a:pPr>
            <a:r>
              <a:rPr lang="ru-RU" sz="2600" b="1" dirty="0" smtClean="0"/>
              <a:t>Этикет                                         5ч                  5  ч            5ч</a:t>
            </a:r>
          </a:p>
          <a:p>
            <a:pPr>
              <a:buNone/>
            </a:pPr>
            <a:r>
              <a:rPr lang="ru-RU" sz="2600" b="1" dirty="0" smtClean="0"/>
              <a:t>Встреча с мед.</a:t>
            </a:r>
          </a:p>
          <a:p>
            <a:pPr>
              <a:buNone/>
            </a:pPr>
            <a:r>
              <a:rPr lang="ru-RU" sz="2600" b="1" dirty="0" smtClean="0"/>
              <a:t>Работником                                  1 ч             1 ч              1 </a:t>
            </a:r>
            <a:r>
              <a:rPr lang="ru-RU" sz="2600" b="1" dirty="0" smtClean="0"/>
              <a:t>ч</a:t>
            </a:r>
          </a:p>
          <a:p>
            <a:pPr>
              <a:buNone/>
            </a:pPr>
            <a:endParaRPr lang="ru-RU" sz="2600" b="1" dirty="0" smtClean="0"/>
          </a:p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формирование у обучающихся начальной ступени понимания значимости сохранения, укрепления здоровья и навыков здорового образа жизни.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Разделы программы</a:t>
            </a:r>
            <a:r>
              <a:rPr lang="ru-RU" dirty="0" smtClean="0"/>
              <a:t>                       </a:t>
            </a:r>
            <a:r>
              <a:rPr lang="ru-RU" b="1" dirty="0" smtClean="0"/>
              <a:t>1 класс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Самосознание и </a:t>
            </a:r>
            <a:r>
              <a:rPr lang="ru-RU" dirty="0" err="1" smtClean="0"/>
              <a:t>саморегуляция</a:t>
            </a:r>
            <a:r>
              <a:rPr lang="ru-RU" dirty="0" smtClean="0"/>
              <a:t>  10 часов</a:t>
            </a:r>
          </a:p>
          <a:p>
            <a:r>
              <a:rPr lang="ru-RU" dirty="0" smtClean="0"/>
              <a:t>Личная безопасность и </a:t>
            </a:r>
          </a:p>
          <a:p>
            <a:r>
              <a:rPr lang="ru-RU" dirty="0" smtClean="0"/>
              <a:t>профилактика травматизма          3 часа</a:t>
            </a:r>
          </a:p>
          <a:p>
            <a:r>
              <a:rPr lang="ru-RU" dirty="0" smtClean="0"/>
              <a:t>Организм человека и охрана </a:t>
            </a:r>
          </a:p>
          <a:p>
            <a:r>
              <a:rPr lang="ru-RU" dirty="0" smtClean="0"/>
              <a:t>его здоровья                                     15 часов</a:t>
            </a:r>
          </a:p>
          <a:p>
            <a:r>
              <a:rPr lang="ru-RU" dirty="0" smtClean="0"/>
              <a:t>Мой здоровый образ жизни</a:t>
            </a:r>
          </a:p>
          <a:p>
            <a:r>
              <a:rPr lang="ru-RU" dirty="0" smtClean="0"/>
              <a:t> и моя программа здоровья              3 часа</a:t>
            </a:r>
          </a:p>
          <a:p>
            <a:r>
              <a:rPr lang="ru-RU" dirty="0" smtClean="0"/>
              <a:t>Встреча с мед. работником               1 час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Использование современных</a:t>
            </a:r>
            <a:br>
              <a:rPr lang="ru-RU" sz="3200" b="1" dirty="0"/>
            </a:br>
            <a:r>
              <a:rPr lang="ru-RU" sz="3200" b="1" dirty="0"/>
              <a:t>образовательных технологий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4713387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http://school2100.com/</a:t>
            </a:r>
            <a:endParaRPr lang="ru-RU" dirty="0" smtClean="0"/>
          </a:p>
          <a:p>
            <a:r>
              <a:rPr lang="en-US" dirty="0" smtClean="0"/>
              <a:t>https://my.1september.ru/userinfo/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Мои  сайты:</a:t>
            </a:r>
          </a:p>
          <a:p>
            <a:r>
              <a:rPr lang="en-US" sz="2400" dirty="0" smtClean="0"/>
              <a:t>http://nsportal.ru/</a:t>
            </a:r>
            <a:endParaRPr lang="ru-RU" sz="2400" dirty="0" smtClean="0"/>
          </a:p>
          <a:p>
            <a:r>
              <a:rPr lang="en-US" sz="2400" dirty="0" smtClean="0"/>
              <a:t>http://infourok.ru/user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Самообразование </a:t>
            </a:r>
            <a:r>
              <a:rPr lang="ru-RU" b="1" dirty="0" smtClean="0"/>
              <a:t> учителя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документ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Современные подходы к обучению орфографии в начальных классах (72 часа)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Педагогический университет «Первое сентября» Москва, 2014 год</a:t>
                      </a:r>
                    </a:p>
                    <a:p>
                      <a:r>
                        <a:rPr lang="ru-RU" dirty="0" smtClean="0"/>
                        <a:t>№Е</a:t>
                      </a:r>
                      <a:r>
                        <a:rPr lang="en-US" dirty="0" smtClean="0"/>
                        <a:t>D-A-271847|244-172-573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презентаций в программе </a:t>
                      </a:r>
                      <a:r>
                        <a:rPr lang="ru-RU" dirty="0" err="1" smtClean="0"/>
                        <a:t>PowerPoint</a:t>
                      </a:r>
                      <a:r>
                        <a:rPr lang="ru-RU" dirty="0" smtClean="0"/>
                        <a:t> (36 </a:t>
                      </a:r>
                      <a:r>
                        <a:rPr lang="ru-RU" dirty="0" err="1" smtClean="0"/>
                        <a:t>академ</a:t>
                      </a:r>
                      <a:r>
                        <a:rPr lang="ru-RU" dirty="0" smtClean="0"/>
                        <a:t>. часов)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Педагогический университет «Первое сентября» Москва, 2014 год</a:t>
                      </a:r>
                    </a:p>
                    <a:p>
                      <a:r>
                        <a:rPr lang="ru-RU" dirty="0" smtClean="0"/>
                        <a:t>№Е</a:t>
                      </a:r>
                      <a:r>
                        <a:rPr lang="en-US" dirty="0" smtClean="0"/>
                        <a:t>D-A-271847|244-172-573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</a:t>
                      </a:r>
                      <a:r>
                        <a:rPr lang="ru-RU" baseline="0" dirty="0" smtClean="0"/>
                        <a:t> коммуникативных способностей школьников на уроке и во внеурочной деятельности(2 часа)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Участие в </a:t>
                      </a:r>
                      <a:r>
                        <a:rPr lang="ru-RU" dirty="0" err="1" smtClean="0"/>
                        <a:t>вебинаре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03.10.2015</a:t>
                      </a:r>
                    </a:p>
                    <a:p>
                      <a:r>
                        <a:rPr lang="ru-RU" dirty="0" smtClean="0"/>
                        <a:t>№ВЛ-395658071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Обобщение и распространение опыта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764705"/>
          <a:ext cx="8964614" cy="606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153"/>
                <a:gridCol w="4574990"/>
                <a:gridCol w="1555696"/>
                <a:gridCol w="592775"/>
              </a:tblGrid>
              <a:tr h="1440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31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«Классная работа»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«Доброе утро»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подготовке телевизионной передачи на телеканале «Татарстан – Новый век»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Муниципальный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2010</a:t>
                      </a:r>
                      <a:endParaRPr lang="ru-RU" sz="1400" dirty="0"/>
                    </a:p>
                  </a:txBody>
                  <a:tcPr/>
                </a:tc>
              </a:tr>
              <a:tr h="9743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«Охота за мусором»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Урок-проект исследовательской деятельности  для  учителей  начальных  классов,  слушателей  курсов  повышения  квалификации  при  Институте  развития  образования  Республики  Татарстан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Республиканский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2011</a:t>
                      </a:r>
                      <a:endParaRPr lang="ru-RU" sz="1400" dirty="0"/>
                    </a:p>
                  </a:txBody>
                  <a:tcPr/>
                </a:tc>
              </a:tr>
              <a:tr h="57386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«Французские импрессионисты»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и проведение Дня музея и французского языка в Центре «Эрмитаж-Казань», Кремль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 Татарстан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/>
                </a:tc>
              </a:tr>
              <a:tr h="9743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«Последний фрагмент мозаики»</a:t>
                      </a:r>
                      <a:endParaRPr lang="ru-RU" sz="1400" dirty="0" smtClean="0"/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Внеклассное  мероприятие  для  учителей  начальных  классов,  слушателей  курсов  повышения  квалификации  при  Институте  развития  образования  Республики  Татарстан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Республиканский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/>
                </a:tc>
              </a:tr>
              <a:tr h="7543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 исследовательской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Выступление перед   слушателями курсов  повышения  квалификации  при  Институте  развития  образования  Республики  Татарстан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</a:t>
                      </a:r>
                      <a:endParaRPr lang="ru-RU" sz="1400" dirty="0"/>
                    </a:p>
                  </a:txBody>
                  <a:tcPr/>
                </a:tc>
              </a:tr>
              <a:tr h="7543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Подготовка к сочинению «Весна-утро </a:t>
                      </a:r>
                      <a:r>
                        <a:rPr lang="ru-RU" sz="1400" dirty="0" err="1" smtClean="0"/>
                        <a:t>годаа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Выступление перед   слушателями курсов  повышения  квалификации  при  Институте  развития  образования  Республики  Татарстан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республиканский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</a:tr>
              <a:tr h="37716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Доклад,</a:t>
                      </a:r>
                      <a:r>
                        <a:rPr lang="ru-RU" sz="1400" baseline="0" dirty="0" smtClean="0"/>
                        <a:t> презентации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http://</a:t>
                      </a:r>
                      <a:r>
                        <a:rPr lang="en-US" sz="1400" dirty="0" smtClean="0"/>
                        <a:t>nsportal.ru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2013</a:t>
                      </a:r>
                      <a:endParaRPr lang="ru-RU" sz="1200" dirty="0"/>
                    </a:p>
                  </a:txBody>
                  <a:tcPr/>
                </a:tc>
              </a:tr>
              <a:tr h="7543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Внеклассное мероприятие, презентации уроков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http://</a:t>
                      </a:r>
                      <a:r>
                        <a:rPr lang="en-US" sz="1400" dirty="0" smtClean="0"/>
                        <a:t>infourok.ru/user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5050" y="273050"/>
            <a:ext cx="5568950" cy="658495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Образование </a:t>
            </a:r>
            <a:r>
              <a:rPr lang="ru-RU" b="1" dirty="0"/>
              <a:t>– </a:t>
            </a:r>
            <a:r>
              <a:rPr lang="ru-RU" b="1" dirty="0" err="1" smtClean="0"/>
              <a:t>средне-специальное</a:t>
            </a:r>
            <a:endParaRPr lang="ru-RU" b="1" dirty="0"/>
          </a:p>
          <a:p>
            <a:r>
              <a:rPr lang="ru-RU" b="1" dirty="0" smtClean="0"/>
              <a:t>Казанское педагогическое училище №1</a:t>
            </a:r>
            <a:endParaRPr lang="ru-RU" b="1" dirty="0"/>
          </a:p>
          <a:p>
            <a:r>
              <a:rPr lang="ru-RU" b="1" dirty="0" smtClean="0"/>
              <a:t> 1985 </a:t>
            </a:r>
            <a:r>
              <a:rPr lang="ru-RU" b="1" dirty="0"/>
              <a:t>г.</a:t>
            </a:r>
          </a:p>
          <a:p>
            <a:r>
              <a:rPr lang="ru-RU" b="1" dirty="0" smtClean="0"/>
              <a:t>Специальность </a:t>
            </a:r>
            <a:r>
              <a:rPr lang="ru-RU" b="1" dirty="0"/>
              <a:t>по диплому: </a:t>
            </a:r>
            <a:r>
              <a:rPr lang="ru-RU" b="1" dirty="0" smtClean="0"/>
              <a:t>преподавание </a:t>
            </a:r>
            <a:r>
              <a:rPr lang="ru-RU" b="1" dirty="0"/>
              <a:t>в </a:t>
            </a:r>
            <a:r>
              <a:rPr lang="ru-RU" b="1" dirty="0" smtClean="0"/>
              <a:t>начальных  класса общеобразовательной школы</a:t>
            </a:r>
          </a:p>
          <a:p>
            <a:r>
              <a:rPr lang="ru-RU" b="1" dirty="0" smtClean="0"/>
              <a:t>Квалификация </a:t>
            </a:r>
            <a:r>
              <a:rPr lang="ru-RU" b="1" dirty="0"/>
              <a:t>по диплому: учитель </a:t>
            </a:r>
            <a:r>
              <a:rPr lang="ru-RU" b="1" dirty="0" smtClean="0"/>
              <a:t>начальных классов</a:t>
            </a:r>
            <a:endParaRPr lang="ru-RU" b="1" dirty="0"/>
          </a:p>
          <a:p>
            <a:r>
              <a:rPr lang="ru-RU" b="1" dirty="0" smtClean="0"/>
              <a:t>Стаж </a:t>
            </a:r>
            <a:r>
              <a:rPr lang="ru-RU" b="1" dirty="0"/>
              <a:t>педагогической работы – </a:t>
            </a:r>
            <a:r>
              <a:rPr lang="ru-RU" b="1" dirty="0" smtClean="0"/>
              <a:t>30 лет</a:t>
            </a:r>
            <a:endParaRPr lang="ru-RU" b="1" dirty="0"/>
          </a:p>
          <a:p>
            <a:r>
              <a:rPr lang="ru-RU" b="1" dirty="0" smtClean="0"/>
              <a:t>Стаж </a:t>
            </a:r>
            <a:r>
              <a:rPr lang="ru-RU" b="1" dirty="0"/>
              <a:t>работы в Ч</a:t>
            </a:r>
            <a:r>
              <a:rPr lang="ru-RU" b="1" dirty="0" smtClean="0"/>
              <a:t>ОУ </a:t>
            </a:r>
            <a:r>
              <a:rPr lang="ru-RU" b="1" dirty="0"/>
              <a:t>СОШ </a:t>
            </a:r>
            <a:r>
              <a:rPr lang="ru-RU" b="1" dirty="0" smtClean="0"/>
              <a:t>«Елена-Сервис»– 17лет</a:t>
            </a:r>
            <a:endParaRPr lang="ru-RU" b="1" dirty="0"/>
          </a:p>
          <a:p>
            <a:r>
              <a:rPr lang="ru-RU" b="1" dirty="0" smtClean="0"/>
              <a:t>Занимаемая </a:t>
            </a:r>
            <a:r>
              <a:rPr lang="ru-RU" b="1" dirty="0"/>
              <a:t>должность - учитель </a:t>
            </a:r>
            <a:r>
              <a:rPr lang="ru-RU" b="1" dirty="0" smtClean="0"/>
              <a:t>начальных классов</a:t>
            </a:r>
            <a:endParaRPr lang="ru-RU" b="1" dirty="0"/>
          </a:p>
          <a:p>
            <a:r>
              <a:rPr lang="ru-RU" b="1" dirty="0" smtClean="0"/>
              <a:t>Учитель первой </a:t>
            </a:r>
            <a:r>
              <a:rPr lang="ru-RU" b="1" dirty="0"/>
              <a:t>категории - </a:t>
            </a:r>
            <a:r>
              <a:rPr lang="ru-RU" b="1" dirty="0" smtClean="0"/>
              <a:t>2011 </a:t>
            </a:r>
            <a:r>
              <a:rPr lang="ru-RU" b="1" dirty="0"/>
              <a:t>год</a:t>
            </a:r>
          </a:p>
          <a:p>
            <a:r>
              <a:rPr lang="ru-RU" b="1" dirty="0" smtClean="0"/>
              <a:t>Работаю </a:t>
            </a:r>
            <a:r>
              <a:rPr lang="ru-RU" b="1" dirty="0"/>
              <a:t>по УМК «Школа </a:t>
            </a:r>
            <a:r>
              <a:rPr lang="ru-RU" b="1" dirty="0" smtClean="0"/>
              <a:t>2100»</a:t>
            </a:r>
          </a:p>
          <a:p>
            <a:r>
              <a:rPr lang="ru-RU" b="1" dirty="0" smtClean="0"/>
              <a:t>Педагогическое </a:t>
            </a:r>
            <a:r>
              <a:rPr lang="ru-RU" b="1" dirty="0"/>
              <a:t>кредо : Школа – </a:t>
            </a:r>
            <a:r>
              <a:rPr lang="ru-RU" b="1" dirty="0" smtClean="0"/>
              <a:t>пространство мысли </a:t>
            </a:r>
            <a:r>
              <a:rPr lang="ru-RU" b="1" dirty="0"/>
              <a:t>и творчества для будущего</a:t>
            </a:r>
          </a:p>
          <a:p>
            <a:r>
              <a:rPr lang="en-US" dirty="0" smtClean="0"/>
              <a:t>http://infourok.ru/user/</a:t>
            </a:r>
            <a:endParaRPr lang="ru-RU" dirty="0" smtClean="0"/>
          </a:p>
          <a:p>
            <a:r>
              <a:rPr lang="en-US" dirty="0" smtClean="0"/>
              <a:t>http://nsportal.ru/node/add/book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r>
              <a:rPr lang="ru-RU" smtClean="0"/>
              <a:t>Дипломы  учителя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1075"/>
          <a:ext cx="8964612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8204"/>
                <a:gridCol w="5040180"/>
                <a:gridCol w="936228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Диплом 2 степени за подготовку одарённых школьников к олимпиаде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МБОУ ДОД «Городской центр творческого и гуманитарного образования » для одарённых детей города Казани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2 степени за подготовку одарённых школьников к олимпиаде «Выше радуги»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НОУ ДПО «Центр социально-гуманитарного образования» Портал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СОМиК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2 степени за подготовку одарённых школьников к олимпиаде по математике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НОУ ДПО «Центр социально-гуманитарного образования» Портал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СОМиК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Диплом  за подготовку одарённых школьников к олимпиаде по русскому языку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НОУ ДПО «Центр социально-гуманитарного образования» Портал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СОМиК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«Учитель цифрового века»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Общероссийский проект</a:t>
                      </a:r>
                      <a:r>
                        <a:rPr lang="ru-RU" sz="1400" baseline="0" dirty="0" smtClean="0"/>
                        <a:t> «</a:t>
                      </a:r>
                      <a:r>
                        <a:rPr lang="ru-RU" sz="1400" dirty="0" smtClean="0"/>
                        <a:t>Школа цифрового века»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Благодарственное письмо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Ггосударственныо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историко-архитектурный и художественный музей-заповедник «Казанский Кремль» и Центра «Эрмитаж-Казань»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2013-14</a:t>
                      </a:r>
                    </a:p>
                    <a:p>
                      <a:r>
                        <a:rPr lang="ru-RU" sz="1400" dirty="0" smtClean="0"/>
                        <a:t>2014-15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Благодарственное письмо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Татарский государственный  Театр Кукол «</a:t>
                      </a:r>
                      <a:r>
                        <a:rPr lang="ru-RU" sz="1400" dirty="0" err="1" smtClean="0"/>
                        <a:t>Экият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2534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Педагогическое </a:t>
            </a:r>
            <a:r>
              <a:rPr lang="ru-RU" sz="2400" b="1" dirty="0"/>
              <a:t>кредо : Школа – </a:t>
            </a:r>
            <a:r>
              <a:rPr lang="ru-RU" sz="2400" b="1" dirty="0" smtClean="0"/>
              <a:t>пространство  мысли </a:t>
            </a:r>
            <a:r>
              <a:rPr lang="ru-RU" sz="2400" b="1" dirty="0"/>
              <a:t>и творчества для будущего</a:t>
            </a:r>
            <a:br>
              <a:rPr lang="ru-RU" sz="2400" b="1" dirty="0"/>
            </a:br>
            <a:r>
              <a:rPr lang="ru-RU" sz="2400" i="1" dirty="0"/>
              <a:t>Приоритетным направлением своей педагогической деятельности считаю</a:t>
            </a:r>
            <a:br>
              <a:rPr lang="ru-RU" sz="2400" i="1" dirty="0"/>
            </a:br>
            <a:r>
              <a:rPr lang="ru-RU" sz="2400" i="1" dirty="0"/>
              <a:t>создание условий для развития </a:t>
            </a:r>
            <a:r>
              <a:rPr lang="ru-RU" sz="2400" i="1" dirty="0" err="1"/>
              <a:t>деятельностных</a:t>
            </a:r>
            <a:r>
              <a:rPr lang="ru-RU" sz="2400" i="1" dirty="0"/>
              <a:t> способностей,</a:t>
            </a:r>
            <a:br>
              <a:rPr lang="ru-RU" sz="2400" i="1" dirty="0"/>
            </a:br>
            <a:r>
              <a:rPr lang="ru-RU" sz="2400" i="1" dirty="0"/>
              <a:t>формирования у обучающихся готовности к самоопределению и</a:t>
            </a:r>
            <a:br>
              <a:rPr lang="ru-RU" sz="2400" i="1" dirty="0"/>
            </a:br>
            <a:r>
              <a:rPr lang="ru-RU" sz="2400" i="1" dirty="0"/>
              <a:t>самореализации, развитие интеллектуальных и творческих способностей</a:t>
            </a:r>
            <a:br>
              <a:rPr lang="ru-RU" sz="2400" i="1" dirty="0"/>
            </a:br>
            <a:r>
              <a:rPr lang="ru-RU" sz="2400" i="1" dirty="0"/>
              <a:t>обучающихся, развитие системы поддержки талантливых детей.</a:t>
            </a:r>
            <a:br>
              <a:rPr lang="ru-RU" sz="2400" i="1" dirty="0"/>
            </a:br>
            <a:r>
              <a:rPr lang="ru-RU" sz="2400" i="1" dirty="0"/>
              <a:t>Постоянно работаю над созданием благоприятного психологического</a:t>
            </a:r>
            <a:br>
              <a:rPr lang="ru-RU" sz="2400" i="1" dirty="0"/>
            </a:br>
            <a:r>
              <a:rPr lang="ru-RU" sz="2400" i="1" dirty="0"/>
              <a:t>климата в коллективе обучающихся, сохранением и укреплением здоровья</a:t>
            </a:r>
            <a:br>
              <a:rPr lang="ru-RU" sz="2400" i="1" dirty="0"/>
            </a:br>
            <a:r>
              <a:rPr lang="ru-RU" sz="2400" i="1" dirty="0"/>
              <a:t>школьников Самое главное – каждый ученик должен поверить в свои</a:t>
            </a:r>
            <a:br>
              <a:rPr lang="ru-RU" sz="2400" i="1" dirty="0"/>
            </a:br>
            <a:r>
              <a:rPr lang="ru-RU" sz="2400" i="1" dirty="0"/>
              <a:t>возможности, почувствовать успех.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Высокие </a:t>
            </a:r>
            <a:r>
              <a:rPr lang="ru-RU" sz="3200" b="1" dirty="0" smtClean="0"/>
              <a:t>результаты качества </a:t>
            </a:r>
            <a:r>
              <a:rPr lang="ru-RU" sz="3200" b="1" dirty="0"/>
              <a:t>учебных достижений обучающихся при их</a:t>
            </a:r>
            <a:br>
              <a:rPr lang="ru-RU" sz="3200" b="1" dirty="0"/>
            </a:br>
            <a:r>
              <a:rPr lang="ru-RU" sz="3200" b="1" dirty="0"/>
              <a:t>позитивной динамике за последние три года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29600" cy="44165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/>
                <a:gridCol w="1944216"/>
                <a:gridCol w="2016224"/>
                <a:gridCol w="1676872"/>
              </a:tblGrid>
              <a:tr h="4206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2011-2012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2012-2013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2014-2015</a:t>
                      </a:r>
                      <a:endParaRPr lang="ru-RU" dirty="0"/>
                    </a:p>
                  </a:txBody>
                  <a:tcPr/>
                </a:tc>
              </a:tr>
              <a:tr h="122681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Русский</a:t>
                      </a:r>
                      <a:r>
                        <a:rPr lang="ru-RU" sz="3200" baseline="0" dirty="0" smtClean="0"/>
                        <a:t> язык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66,6%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78,3%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94,7%</a:t>
                      </a:r>
                      <a:endParaRPr lang="ru-RU" sz="3200" dirty="0"/>
                    </a:p>
                  </a:txBody>
                  <a:tcPr/>
                </a:tc>
              </a:tr>
              <a:tr h="59588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Математика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79,2%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82,6%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94,7%</a:t>
                      </a:r>
                      <a:endParaRPr lang="ru-RU" sz="3200" dirty="0"/>
                    </a:p>
                  </a:txBody>
                  <a:tcPr/>
                </a:tc>
              </a:tr>
              <a:tr h="108661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Литературное чтение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100%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100%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100%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  <a:tr h="108661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Окружающий мир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100%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100%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100%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65304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Успеваемость  по данным  предметам за  все года 100%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системы поддержки талантливых детей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/>
              <a:t>Выявление и психолого-педагогическое сопровождение одаренных детей </a:t>
            </a:r>
            <a:r>
              <a:rPr lang="ru-RU" sz="2800" b="1" dirty="0" smtClean="0"/>
              <a:t>в условиях ЧОУ </a:t>
            </a:r>
            <a:r>
              <a:rPr lang="ru-RU" sz="2800" b="1" dirty="0"/>
              <a:t>СОШ </a:t>
            </a:r>
            <a:r>
              <a:rPr lang="ru-RU" sz="2800" b="1" dirty="0" smtClean="0"/>
              <a:t>«Елена-Сервис»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7"/>
            <a:ext cx="8280920" cy="432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19168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  одарённых детей</a:t>
            </a:r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по выявлению</a:t>
            </a:r>
            <a:b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одаренных детей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83568" y="1844824"/>
            <a:ext cx="7776864" cy="12024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Этап  предварительного поиска (сбор предварительной информации о ребёнке)</a:t>
            </a:r>
            <a:endParaRPr lang="ru-RU" sz="2400" b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55576" y="3140968"/>
            <a:ext cx="7776864" cy="12024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Этап оценочно-коррекционный (уточнение, конкретизация полученная  на  этапе поиска  информации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55576" y="4365104"/>
            <a:ext cx="7776864" cy="12024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Этап  самостоятельной  оценки (выбор продолжения дополнительных занятий)</a:t>
            </a:r>
            <a:endParaRPr lang="ru-RU" sz="2400" b="1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683568" y="5655568"/>
            <a:ext cx="7776864" cy="12024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Этап  заключительного  отбора (построение прогноза развития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Развитие системы поддержки талантливых </a:t>
            </a:r>
            <a:r>
              <a:rPr lang="ru-RU" sz="2800" b="1" dirty="0" smtClean="0">
                <a:solidFill>
                  <a:srgbClr val="002060"/>
                </a:solidFill>
              </a:rPr>
              <a:t>детей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/>
              <a:t>«</a:t>
            </a:r>
            <a:r>
              <a:rPr lang="ru-RU" sz="2400" b="1" dirty="0" smtClean="0"/>
              <a:t>До </a:t>
            </a:r>
            <a:r>
              <a:rPr lang="ru-RU" sz="2400" b="1" dirty="0"/>
              <a:t>горизонта не дойти, но сколько нового в пути</a:t>
            </a:r>
            <a:r>
              <a:rPr lang="ru-RU" sz="2400" dirty="0" smtClean="0"/>
              <a:t>!»</a:t>
            </a:r>
            <a:endParaRPr lang="ru-RU" sz="2400" dirty="0"/>
          </a:p>
        </p:txBody>
      </p:sp>
      <p:sp>
        <p:nvSpPr>
          <p:cNvPr id="11" name="Овал 10"/>
          <p:cNvSpPr/>
          <p:nvPr/>
        </p:nvSpPr>
        <p:spPr>
          <a:xfrm>
            <a:off x="3131840" y="3140968"/>
            <a:ext cx="2736304" cy="15841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7200" y="5373216"/>
            <a:ext cx="5915000" cy="7529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179512" y="3068960"/>
            <a:ext cx="1997932" cy="1267580"/>
          </a:xfrm>
          <a:prstGeom prst="wedgeRectCallout">
            <a:avLst>
              <a:gd name="adj1" fmla="val 111237"/>
              <a:gd name="adj2" fmla="val 53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Творческие мастерские</a:t>
            </a:r>
            <a:endParaRPr lang="ru-RU" sz="2400" b="1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588224" y="4077072"/>
            <a:ext cx="2304256" cy="1728192"/>
          </a:xfrm>
          <a:prstGeom prst="wedgeRectCallout">
            <a:avLst>
              <a:gd name="adj1" fmla="val -95160"/>
              <a:gd name="adj2" fmla="val -24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Исследовательская деятельность</a:t>
            </a:r>
            <a:endParaRPr lang="ru-RU" sz="2400" b="1" dirty="0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3707904" y="5373216"/>
            <a:ext cx="2514814" cy="1152127"/>
          </a:xfrm>
          <a:prstGeom prst="wedgeRectCallout">
            <a:avLst>
              <a:gd name="adj1" fmla="val -4096"/>
              <a:gd name="adj2" fmla="val -1091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Курсы  по  выбору</a:t>
            </a:r>
            <a:endParaRPr lang="ru-RU" sz="2400" b="1" dirty="0"/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251520" y="4941168"/>
            <a:ext cx="2339752" cy="1368152"/>
          </a:xfrm>
          <a:prstGeom prst="wedgeRectCallout">
            <a:avLst>
              <a:gd name="adj1" fmla="val 92851"/>
              <a:gd name="adj2" fmla="val -69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Групповые  занятия с одарёнными  деть</a:t>
            </a:r>
            <a:r>
              <a:rPr lang="ru-RU" dirty="0" smtClean="0"/>
              <a:t>ми</a:t>
            </a:r>
            <a:endParaRPr lang="ru-RU" dirty="0"/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683568" y="1412776"/>
            <a:ext cx="2016224" cy="936104"/>
          </a:xfrm>
          <a:prstGeom prst="wedgeRectCallout">
            <a:avLst>
              <a:gd name="adj1" fmla="val 71311"/>
              <a:gd name="adj2" fmla="val 184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Интернет олимпиадах</a:t>
            </a:r>
            <a:endParaRPr lang="ru-RU" dirty="0"/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3419872" y="1412776"/>
            <a:ext cx="2376264" cy="1008112"/>
          </a:xfrm>
          <a:prstGeom prst="wedgeRectCallout">
            <a:avLst>
              <a:gd name="adj1" fmla="val -19282"/>
              <a:gd name="adj2" fmla="val 1345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Предметная декада</a:t>
            </a:r>
            <a:endParaRPr lang="ru-RU" sz="2400" b="1" dirty="0"/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6156176" y="1484784"/>
            <a:ext cx="2160240" cy="1440160"/>
          </a:xfrm>
          <a:prstGeom prst="wedgeRectCallout">
            <a:avLst>
              <a:gd name="adj1" fmla="val -67156"/>
              <a:gd name="adj2" fmla="val 1281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Участие в олимпиадах, конкурсах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75856" y="3429001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Формы работы с </a:t>
            </a:r>
          </a:p>
          <a:p>
            <a:r>
              <a:rPr lang="ru-RU" sz="2400" b="1" dirty="0"/>
              <a:t>о</a:t>
            </a:r>
            <a:r>
              <a:rPr lang="ru-RU" sz="2400" b="1" dirty="0" smtClean="0"/>
              <a:t>дарёнными детьми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Наличие среди обучающихся неоднократных </a:t>
            </a:r>
            <a:r>
              <a:rPr lang="ru-RU" sz="2400" b="1" dirty="0" smtClean="0"/>
              <a:t>победителей очных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предметных олимпиад за последние три года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390" y="908723"/>
          <a:ext cx="8964610" cy="6601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70"/>
                <a:gridCol w="1800200"/>
                <a:gridCol w="1584176"/>
                <a:gridCol w="1152128"/>
                <a:gridCol w="2195736"/>
              </a:tblGrid>
              <a:tr h="375998">
                <a:tc>
                  <a:txBody>
                    <a:bodyPr/>
                    <a:lstStyle/>
                    <a:p>
                      <a:r>
                        <a:rPr lang="ru-RU" dirty="0" smtClean="0"/>
                        <a:t>Ф.И. участника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655187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Баукина</a:t>
                      </a:r>
                      <a:r>
                        <a:rPr lang="ru-RU" sz="1400" dirty="0" smtClean="0"/>
                        <a:t> Регина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Техника чтения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Победитель в индивидуальном первенстве</a:t>
                      </a:r>
                      <a:endParaRPr lang="ru-RU" sz="1200" dirty="0"/>
                    </a:p>
                  </a:txBody>
                  <a:tcPr/>
                </a:tc>
              </a:tr>
              <a:tr h="467991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Баукина</a:t>
                      </a:r>
                      <a:r>
                        <a:rPr lang="ru-RU" sz="1400" dirty="0" smtClean="0"/>
                        <a:t> Регина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Победитель в номинации «Артист»</a:t>
                      </a:r>
                      <a:endParaRPr lang="ru-RU" sz="1200" dirty="0"/>
                    </a:p>
                  </a:txBody>
                  <a:tcPr/>
                </a:tc>
              </a:tr>
              <a:tr h="49092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Новиков Никита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Чтение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городской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Победитель в номинации «Артист»</a:t>
                      </a:r>
                    </a:p>
                  </a:txBody>
                  <a:tcPr/>
                </a:tc>
              </a:tr>
              <a:tr h="46799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Судакова</a:t>
                      </a:r>
                      <a:r>
                        <a:rPr lang="ru-RU" sz="1400" baseline="0" dirty="0" smtClean="0"/>
                        <a:t> Арина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Чтение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городской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Победитель в номинации «Артист»</a:t>
                      </a:r>
                    </a:p>
                  </a:txBody>
                  <a:tcPr/>
                </a:tc>
              </a:tr>
              <a:tr h="37599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Баукина</a:t>
                      </a:r>
                      <a:r>
                        <a:rPr lang="ru-RU" sz="1400" baseline="0" dirty="0" smtClean="0"/>
                        <a:t> Регина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Победитель</a:t>
                      </a:r>
                      <a:endParaRPr lang="ru-RU" sz="1200" dirty="0"/>
                    </a:p>
                  </a:txBody>
                  <a:tcPr/>
                </a:tc>
              </a:tr>
              <a:tr h="37599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Баукина</a:t>
                      </a:r>
                      <a:r>
                        <a:rPr lang="ru-RU" sz="1400" dirty="0" smtClean="0"/>
                        <a:t> Регина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республиканский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Победитель</a:t>
                      </a:r>
                      <a:endParaRPr lang="ru-RU" sz="1400" dirty="0"/>
                    </a:p>
                  </a:txBody>
                  <a:tcPr/>
                </a:tc>
              </a:tr>
              <a:tr h="375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Азизов </a:t>
                      </a:r>
                      <a:r>
                        <a:rPr lang="ru-RU" sz="1400" dirty="0" err="1" smtClean="0"/>
                        <a:t>Фарит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республиканский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Победитель</a:t>
                      </a:r>
                      <a:endParaRPr lang="ru-RU" sz="1400" dirty="0"/>
                    </a:p>
                  </a:txBody>
                  <a:tcPr/>
                </a:tc>
              </a:tr>
              <a:tr h="37599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Вафин</a:t>
                      </a:r>
                      <a:r>
                        <a:rPr lang="ru-RU" sz="1400" dirty="0" smtClean="0"/>
                        <a:t> Динар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Победитель</a:t>
                      </a:r>
                      <a:endParaRPr lang="ru-RU" sz="1400" dirty="0"/>
                    </a:p>
                  </a:txBody>
                  <a:tcPr/>
                </a:tc>
              </a:tr>
              <a:tr h="375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Замковая Лиза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Русский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республиканский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победитель</a:t>
                      </a:r>
                      <a:endParaRPr lang="ru-RU" sz="1400" dirty="0"/>
                    </a:p>
                  </a:txBody>
                  <a:tcPr/>
                </a:tc>
              </a:tr>
              <a:tr h="40559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Баукина</a:t>
                      </a:r>
                      <a:r>
                        <a:rPr lang="ru-RU" sz="1400" dirty="0" smtClean="0"/>
                        <a:t> Регина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Русский, окружающий мир, математика, чтение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победитель</a:t>
                      </a:r>
                      <a:endParaRPr lang="ru-RU" sz="1400" dirty="0"/>
                    </a:p>
                  </a:txBody>
                  <a:tcPr/>
                </a:tc>
              </a:tr>
              <a:tr h="37599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Баукина</a:t>
                      </a:r>
                      <a:r>
                        <a:rPr lang="ru-RU" sz="1400" dirty="0" smtClean="0"/>
                        <a:t> Регина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информатика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победитель</a:t>
                      </a:r>
                      <a:endParaRPr lang="ru-RU" sz="1400" dirty="0"/>
                    </a:p>
                  </a:txBody>
                  <a:tcPr/>
                </a:tc>
              </a:tr>
              <a:tr h="375998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Гузаиров</a:t>
                      </a:r>
                      <a:r>
                        <a:rPr lang="ru-RU" sz="1400" dirty="0" smtClean="0"/>
                        <a:t> Т, </a:t>
                      </a:r>
                      <a:r>
                        <a:rPr lang="ru-RU" sz="1400" dirty="0" err="1" smtClean="0"/>
                        <a:t>Рахматуллин,Замковая,Петрова,Баукина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Командная игра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победитель</a:t>
                      </a:r>
                      <a:endParaRPr lang="ru-RU" sz="1400" dirty="0"/>
                    </a:p>
                  </a:txBody>
                  <a:tcPr/>
                </a:tc>
              </a:tr>
              <a:tr h="3759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39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Наличие среди обучающихся неоднократных </a:t>
            </a:r>
            <a:r>
              <a:rPr lang="ru-RU" sz="2400" b="1" dirty="0" smtClean="0"/>
              <a:t>призёров  очных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предметных олимпиад за последние три года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7"/>
          <a:ext cx="8964615" cy="5624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1800200"/>
                <a:gridCol w="1872208"/>
                <a:gridCol w="936104"/>
                <a:gridCol w="1944343"/>
              </a:tblGrid>
              <a:tr h="383762">
                <a:tc>
                  <a:txBody>
                    <a:bodyPr/>
                    <a:lstStyle/>
                    <a:p>
                      <a:r>
                        <a:rPr lang="ru-RU" dirty="0" smtClean="0"/>
                        <a:t>Ф.И. участника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Баукина</a:t>
                      </a:r>
                      <a:r>
                        <a:rPr lang="ru-RU" sz="1400" dirty="0" smtClean="0"/>
                        <a:t> Регина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призёр</a:t>
                      </a:r>
                      <a:endParaRPr lang="ru-RU" sz="1400" dirty="0"/>
                    </a:p>
                  </a:txBody>
                  <a:tcPr/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Баукина</a:t>
                      </a:r>
                      <a:r>
                        <a:rPr lang="ru-RU" sz="1400" dirty="0" smtClean="0"/>
                        <a:t> Регина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Окружающий</a:t>
                      </a:r>
                      <a:r>
                        <a:rPr lang="ru-RU" sz="1400" baseline="0" dirty="0" smtClean="0"/>
                        <a:t> мир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призёр</a:t>
                      </a:r>
                      <a:endParaRPr lang="ru-RU" sz="1400" dirty="0"/>
                    </a:p>
                  </a:txBody>
                  <a:tcPr/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Рахматуллин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Камиль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городской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призёр</a:t>
                      </a:r>
                      <a:endParaRPr lang="ru-RU" sz="1400" dirty="0"/>
                    </a:p>
                  </a:txBody>
                  <a:tcPr/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Петрова Арина, </a:t>
                      </a:r>
                      <a:r>
                        <a:rPr lang="ru-RU" sz="1400" dirty="0" err="1" smtClean="0"/>
                        <a:t>Гузаиров</a:t>
                      </a:r>
                      <a:r>
                        <a:rPr lang="ru-RU" sz="1400" dirty="0" smtClean="0"/>
                        <a:t> Тимур, Петров Дима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призёры</a:t>
                      </a:r>
                      <a:endParaRPr lang="ru-RU" sz="1400" dirty="0"/>
                    </a:p>
                  </a:txBody>
                  <a:tcPr/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Низамова</a:t>
                      </a:r>
                      <a:r>
                        <a:rPr lang="ru-RU" sz="1400" dirty="0" smtClean="0"/>
                        <a:t> Алина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«Выше радуги»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призёр</a:t>
                      </a:r>
                      <a:endParaRPr lang="ru-RU" sz="1400" dirty="0"/>
                    </a:p>
                  </a:txBody>
                  <a:tcPr/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Замковая</a:t>
                      </a:r>
                      <a:r>
                        <a:rPr lang="ru-RU" sz="1400" baseline="0" dirty="0" smtClean="0"/>
                        <a:t> Лиза, </a:t>
                      </a:r>
                      <a:r>
                        <a:rPr lang="ru-RU" sz="1400" baseline="0" dirty="0" err="1" smtClean="0"/>
                        <a:t>Гузаиров</a:t>
                      </a:r>
                      <a:r>
                        <a:rPr lang="ru-RU" sz="1400" baseline="0" dirty="0" smtClean="0"/>
                        <a:t> Тимур, Азизов </a:t>
                      </a:r>
                      <a:r>
                        <a:rPr lang="ru-RU" sz="1400" baseline="0" dirty="0" err="1" smtClean="0"/>
                        <a:t>Фарит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«Выше радуги»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лауреаты</a:t>
                      </a:r>
                      <a:endParaRPr lang="ru-RU" sz="1400" dirty="0"/>
                    </a:p>
                  </a:txBody>
                  <a:tcPr/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Баукина</a:t>
                      </a:r>
                      <a:r>
                        <a:rPr lang="ru-RU" sz="1400" dirty="0" smtClean="0"/>
                        <a:t> Регина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Скорочтение-скоросчёт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Призёр</a:t>
                      </a:r>
                      <a:endParaRPr lang="ru-RU" sz="1400" dirty="0"/>
                    </a:p>
                  </a:txBody>
                  <a:tcPr/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Замковая Лиза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Скорочтение-скоросчёт</a:t>
                      </a:r>
                      <a:r>
                        <a:rPr lang="ru-RU" sz="1400" dirty="0" smtClean="0"/>
                        <a:t>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республиканский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Лауреат</a:t>
                      </a:r>
                      <a:endParaRPr lang="ru-RU" sz="1400" dirty="0"/>
                    </a:p>
                  </a:txBody>
                  <a:tcPr/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Зуйкова </a:t>
                      </a:r>
                      <a:r>
                        <a:rPr lang="ru-RU" sz="1400" dirty="0" err="1" smtClean="0"/>
                        <a:t>Полина,Баукина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регина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Математический марафон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республиканский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Призёры</a:t>
                      </a:r>
                      <a:endParaRPr lang="ru-RU" sz="1400" dirty="0"/>
                    </a:p>
                  </a:txBody>
                  <a:tcPr/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Азизов, Рахматуллин, </a:t>
                      </a:r>
                      <a:r>
                        <a:rPr lang="ru-RU" sz="1400" dirty="0" err="1" smtClean="0"/>
                        <a:t>Вафин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Математический марафон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республиканский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лауреаты</a:t>
                      </a:r>
                      <a:endParaRPr lang="ru-RU" sz="1400" dirty="0"/>
                    </a:p>
                  </a:txBody>
                  <a:tcPr/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Петрова Арина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«Спринт»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республиканский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призёр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1221</Words>
  <Application>Microsoft Office PowerPoint</Application>
  <PresentationFormat>Экран (4:3)</PresentationFormat>
  <Paragraphs>331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ПОРТФОЛИО учителя начальных классов ЧОУ СОШ «Елена-Сервис» г. Казани Козловой Татьяны Александровны</vt:lpstr>
      <vt:lpstr>Слайд 2</vt:lpstr>
      <vt:lpstr>Педагогическое кредо : Школа – пространство  мысли и творчества для будущего Приоритетным направлением своей педагогической деятельности считаю создание условий для развития деятельностных способностей, формирования у обучающихся готовности к самоопределению и самореализации, развитие интеллектуальных и творческих способностей обучающихся, развитие системы поддержки талантливых детей. Постоянно работаю над созданием благоприятного психологического климата в коллективе обучающихся, сохранением и укреплением здоровья школьников Самое главное – каждый ученик должен поверить в свои возможности, почувствовать успех.</vt:lpstr>
      <vt:lpstr>Высокие результаты качества учебных достижений обучающихся при их позитивной динамике за последние три года</vt:lpstr>
      <vt:lpstr>Развитие системы поддержки талантливых детей</vt:lpstr>
      <vt:lpstr>Этапы работы по выявлению одаренных детей</vt:lpstr>
      <vt:lpstr>Развитие системы поддержки талантливых детей «До горизонта не дойти, но сколько нового в пути!»</vt:lpstr>
      <vt:lpstr>Наличие среди обучающихся неоднократных победителей очных предметных олимпиад за последние три года</vt:lpstr>
      <vt:lpstr>Наличие среди обучающихся неоднократных призёров  очных предметных олимпиад за последние три года</vt:lpstr>
      <vt:lpstr>Развитие системы поддержки талантливых детей</vt:lpstr>
      <vt:lpstr> 2013-2014 г. г. первоклассники смогли продемонстрировать уровень эрудиции в различных областях знаний Всероссийского образовательного портала «Продленка» и ООО «Центр Развития Педагогики» по различным темам http://www.prodlenka.org/itogi-konkursov.html</vt:lpstr>
      <vt:lpstr>Создание условий для приобретения обучающимися позитивного социального опыта</vt:lpstr>
      <vt:lpstr>Внеурочная  деятельность</vt:lpstr>
      <vt:lpstr>Сохранение и укрепление здоровья школьников</vt:lpstr>
      <vt:lpstr>Сохранение и укрепление здоровья школьников Правильное  питание</vt:lpstr>
      <vt:lpstr>Авторская программа  по здоровье сбережению "Я — здоровый человек!"</vt:lpstr>
      <vt:lpstr>Использование современных образовательных технологий</vt:lpstr>
      <vt:lpstr>Самообразование  учителя</vt:lpstr>
      <vt:lpstr>Обобщение и распространение опыта</vt:lpstr>
      <vt:lpstr>Дипломы  учителя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 начальных классов ЧОУ СОШ «Елена-Сервис» г. Казани Козловой Татьяны Александровны</dc:title>
  <dc:creator>Козлова</dc:creator>
  <cp:lastModifiedBy>Козлова</cp:lastModifiedBy>
  <cp:revision>60</cp:revision>
  <dcterms:created xsi:type="dcterms:W3CDTF">2015-10-04T06:01:25Z</dcterms:created>
  <dcterms:modified xsi:type="dcterms:W3CDTF">2015-10-06T16:39:37Z</dcterms:modified>
</cp:coreProperties>
</file>