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87" r:id="rId3"/>
    <p:sldId id="291" r:id="rId4"/>
    <p:sldId id="279" r:id="rId5"/>
    <p:sldId id="292" r:id="rId6"/>
    <p:sldId id="297" r:id="rId7"/>
    <p:sldId id="296" r:id="rId8"/>
    <p:sldId id="281" r:id="rId9"/>
    <p:sldId id="298" r:id="rId10"/>
    <p:sldId id="299" r:id="rId11"/>
    <p:sldId id="300" r:id="rId12"/>
    <p:sldId id="301"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52373" autoAdjust="0"/>
  </p:normalViewPr>
  <p:slideViewPr>
    <p:cSldViewPr>
      <p:cViewPr varScale="1">
        <p:scale>
          <a:sx n="33" d="100"/>
          <a:sy n="33" d="100"/>
        </p:scale>
        <p:origin x="-221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2BEA84-3BEB-4592-874D-11574803508D}" type="datetimeFigureOut">
              <a:rPr lang="ru-RU" smtClean="0"/>
              <a:pPr/>
              <a:t>11.10.2015</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C64E81F-1823-44BF-959A-C5BEEFEB67E2}"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	Федеральные государственные стандарты нового поколения задают качественно новое представление о том, каким должно быть теперь содержание начального образования и его образовательный результат.</a:t>
            </a:r>
          </a:p>
          <a:p>
            <a:r>
              <a:rPr lang="ru-RU" sz="1200" kern="1200" dirty="0" smtClean="0">
                <a:solidFill>
                  <a:schemeClr val="tx1"/>
                </a:solidFill>
                <a:latin typeface="+mn-lt"/>
                <a:ea typeface="+mn-ea"/>
                <a:cs typeface="+mn-cs"/>
              </a:rPr>
              <a:t>Владение учебным  понятием, знание того или иного способа решения задач, умение сотрудничать, ценностное отношение к своему здоровью, - все это становится предметом целенаправленного формирования со стороны педагогов и, как следствие, предметом измерения и оценки.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i="0" kern="1200" dirty="0" smtClean="0">
                <a:solidFill>
                  <a:schemeClr val="tx1"/>
                </a:solidFill>
                <a:latin typeface="+mn-lt"/>
                <a:ea typeface="+mn-ea"/>
                <a:cs typeface="+mn-cs"/>
              </a:rPr>
              <a:t>	Тема моего выступления « Содержание и организация оценки</a:t>
            </a:r>
            <a:r>
              <a:rPr lang="ru-RU" sz="1200" i="0" kern="1200" baseline="0" dirty="0" smtClean="0">
                <a:solidFill>
                  <a:schemeClr val="tx1"/>
                </a:solidFill>
                <a:latin typeface="+mn-lt"/>
                <a:ea typeface="+mn-ea"/>
                <a:cs typeface="+mn-cs"/>
              </a:rPr>
              <a:t> предметных результатов». В нем я затрону теоретический и практический  аспекты данного вопроса.</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i="0" kern="1200" baseline="0" dirty="0" smtClean="0">
                <a:solidFill>
                  <a:schemeClr val="tx1"/>
                </a:solidFill>
                <a:latin typeface="+mn-lt"/>
                <a:ea typeface="+mn-ea"/>
                <a:cs typeface="+mn-cs"/>
              </a:rPr>
              <a:t>	Для начала рассмотрим  особенности оценки предметных результатов.</a:t>
            </a:r>
            <a:endParaRPr lang="ru-RU" sz="1200" kern="1200" dirty="0" smtClean="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2C64E81F-1823-44BF-959A-C5BEEFEB67E2}" type="slidenum">
              <a:rPr lang="ru-RU" smtClean="0"/>
              <a:pPr/>
              <a:t>1</a:t>
            </a:fld>
            <a:endParaRPr 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Далее педагоги разработали  пакет</a:t>
            </a:r>
            <a:r>
              <a:rPr lang="ru-RU" baseline="0" dirty="0" smtClean="0"/>
              <a:t> </a:t>
            </a:r>
            <a:r>
              <a:rPr lang="ru-RU" dirty="0" smtClean="0"/>
              <a:t>контрольно-измерительных  материалов (кодификатор,  спецификация  аттестационной  работы,  диагностическая  работа  и</a:t>
            </a:r>
            <a:r>
              <a:rPr lang="ru-RU" baseline="0" dirty="0" smtClean="0"/>
              <a:t> </a:t>
            </a:r>
            <a:r>
              <a:rPr lang="ru-RU" dirty="0" smtClean="0"/>
              <a:t>ключи  к  работе).  Все работы были в 2 вариантах и приближенны к стандартизированным,</a:t>
            </a:r>
            <a:r>
              <a:rPr lang="ru-RU" baseline="0" dirty="0" smtClean="0"/>
              <a:t> а именно имели </a:t>
            </a:r>
            <a:r>
              <a:rPr lang="ru-RU" sz="1200" kern="1200" dirty="0" smtClean="0">
                <a:solidFill>
                  <a:schemeClr val="tx1"/>
                </a:solidFill>
                <a:latin typeface="+mn-lt"/>
                <a:ea typeface="+mn-ea"/>
                <a:cs typeface="+mn-cs"/>
              </a:rPr>
              <a:t>следующие признаки:</a:t>
            </a:r>
          </a:p>
          <a:p>
            <a:r>
              <a:rPr lang="ru-RU" sz="1200" kern="1200" dirty="0" smtClean="0">
                <a:solidFill>
                  <a:schemeClr val="tx1"/>
                </a:solidFill>
                <a:latin typeface="+mn-lt"/>
                <a:ea typeface="+mn-ea"/>
                <a:cs typeface="+mn-cs"/>
              </a:rPr>
              <a:t>- достижение планируемых результатов оценивалось в процессе решения учебно-практических и учебно-познавательных задач, что является необходимым требованием ФГОС НОО;</a:t>
            </a:r>
          </a:p>
          <a:p>
            <a:r>
              <a:rPr lang="ru-RU" sz="1200" kern="1200" dirty="0" smtClean="0">
                <a:solidFill>
                  <a:schemeClr val="tx1"/>
                </a:solidFill>
                <a:latin typeface="+mn-lt"/>
                <a:ea typeface="+mn-ea"/>
                <a:cs typeface="+mn-cs"/>
              </a:rPr>
              <a:t>- наличие в работе заданий базового и повышенного уровня позволяет осуществлять дифференцированный подход к оцениванию;</a:t>
            </a:r>
          </a:p>
          <a:p>
            <a:pPr>
              <a:buFontTx/>
              <a:buChar char="-"/>
            </a:pPr>
            <a:r>
              <a:rPr lang="ru-RU" sz="1200" kern="1200" dirty="0" smtClean="0">
                <a:solidFill>
                  <a:schemeClr val="tx1"/>
                </a:solidFill>
                <a:latin typeface="+mn-lt"/>
                <a:ea typeface="+mn-ea"/>
                <a:cs typeface="+mn-cs"/>
              </a:rPr>
              <a:t>наличие в итоговых работах заданий с выбором ответа, с кратким ответом, с развернутым ответом, </a:t>
            </a:r>
          </a:p>
          <a:p>
            <a:pPr>
              <a:buFontTx/>
              <a:buChar char="-"/>
            </a:pPr>
            <a:r>
              <a:rPr lang="ru-RU" sz="1200" kern="1200" dirty="0" smtClean="0">
                <a:solidFill>
                  <a:schemeClr val="tx1"/>
                </a:solidFill>
                <a:latin typeface="+mn-lt"/>
                <a:ea typeface="+mn-ea"/>
                <a:cs typeface="+mn-cs"/>
              </a:rPr>
              <a:t>наличие рекомендаций по оцениванию каждого типа заданий;</a:t>
            </a:r>
          </a:p>
          <a:p>
            <a:pPr>
              <a:buFontTx/>
              <a:buChar char="-"/>
            </a:pPr>
            <a:r>
              <a:rPr lang="ru-RU" sz="1200" kern="1200" dirty="0" smtClean="0">
                <a:solidFill>
                  <a:schemeClr val="tx1"/>
                </a:solidFill>
                <a:latin typeface="+mn-lt"/>
                <a:ea typeface="+mn-ea"/>
                <a:cs typeface="+mn-cs"/>
              </a:rPr>
              <a:t>Кроме того они были  и внешне приближены к демоверсиям, только инструкция для учащихся по оформлению бланков  была не отдельно, а прямо в работе. ( сделать</a:t>
            </a:r>
            <a:r>
              <a:rPr lang="ru-RU" sz="1200" kern="1200" baseline="0" dirty="0" smtClean="0">
                <a:solidFill>
                  <a:schemeClr val="tx1"/>
                </a:solidFill>
                <a:latin typeface="+mn-lt"/>
                <a:ea typeface="+mn-ea"/>
                <a:cs typeface="+mn-cs"/>
              </a:rPr>
              <a:t> слайд с образцом кусочков???)</a:t>
            </a:r>
          </a:p>
          <a:p>
            <a:pPr>
              <a:buFontTx/>
              <a:buNone/>
            </a:pPr>
            <a:r>
              <a:rPr lang="ru-RU" sz="1200" kern="1200" baseline="0" dirty="0" smtClean="0">
                <a:solidFill>
                  <a:schemeClr val="tx1"/>
                </a:solidFill>
                <a:latin typeface="+mn-lt"/>
                <a:ea typeface="+mn-ea"/>
                <a:cs typeface="+mn-cs"/>
              </a:rPr>
              <a:t>Трудности: подбор  заданий по окружающему миру.</a:t>
            </a:r>
            <a:endParaRPr lang="ru-RU" sz="1200" kern="1200" dirty="0" smtClean="0">
              <a:solidFill>
                <a:schemeClr val="tx1"/>
              </a:solidFill>
              <a:latin typeface="+mn-lt"/>
              <a:ea typeface="+mn-ea"/>
              <a:cs typeface="+mn-cs"/>
            </a:endParaRPr>
          </a:p>
          <a:p>
            <a:r>
              <a:rPr lang="ru-RU" dirty="0" smtClean="0"/>
              <a:t>	В</a:t>
            </a:r>
            <a:r>
              <a:rPr lang="ru-RU" baseline="0" dirty="0" smtClean="0"/>
              <a:t> помощь для составления диагностических материалов были взяты работы РАО, </a:t>
            </a:r>
            <a:r>
              <a:rPr lang="ru-RU" sz="1200" kern="1200" baseline="0" dirty="0" smtClean="0">
                <a:solidFill>
                  <a:schemeClr val="tx1"/>
                </a:solidFill>
                <a:latin typeface="+mn-lt"/>
                <a:ea typeface="+mn-ea"/>
                <a:cs typeface="+mn-cs"/>
              </a:rPr>
              <a:t>а также д</a:t>
            </a:r>
            <a:r>
              <a:rPr lang="ru-RU" sz="1200" kern="1200" dirty="0" smtClean="0">
                <a:solidFill>
                  <a:schemeClr val="tx1"/>
                </a:solidFill>
                <a:latin typeface="+mn-lt"/>
                <a:ea typeface="+mn-ea"/>
                <a:cs typeface="+mn-cs"/>
              </a:rPr>
              <a:t>емонстрационные  версии работ, выложенные на сайте ИРО, серия книг О. Н. Крыловой</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 Материалы для тренировочных упражнений мы можем найти в книгах </a:t>
            </a:r>
            <a:r>
              <a:rPr lang="ru-RU" sz="1200" b="1" kern="1200" dirty="0" smtClean="0">
                <a:solidFill>
                  <a:schemeClr val="tx1"/>
                </a:solidFill>
                <a:latin typeface="+mn-lt"/>
                <a:ea typeface="+mn-ea"/>
                <a:cs typeface="+mn-cs"/>
              </a:rPr>
              <a:t>Кузнецовой Марины </a:t>
            </a:r>
            <a:r>
              <a:rPr lang="ru-RU" sz="1200" b="1" kern="1200" dirty="0" err="1" smtClean="0">
                <a:solidFill>
                  <a:schemeClr val="tx1"/>
                </a:solidFill>
                <a:latin typeface="+mn-lt"/>
                <a:ea typeface="+mn-ea"/>
                <a:cs typeface="+mn-cs"/>
              </a:rPr>
              <a:t>Ивановны.</a:t>
            </a:r>
            <a:r>
              <a:rPr lang="ru-RU" sz="1200" kern="1200" dirty="0" err="1" smtClean="0">
                <a:solidFill>
                  <a:schemeClr val="tx1"/>
                </a:solidFill>
                <a:latin typeface="+mn-lt"/>
                <a:ea typeface="+mn-ea"/>
                <a:cs typeface="+mn-cs"/>
              </a:rPr>
              <a:t>Например</a:t>
            </a:r>
            <a:r>
              <a:rPr lang="ru-RU" sz="1200" kern="1200" dirty="0" smtClean="0">
                <a:solidFill>
                  <a:schemeClr val="tx1"/>
                </a:solidFill>
                <a:latin typeface="+mn-lt"/>
                <a:ea typeface="+mn-ea"/>
                <a:cs typeface="+mn-cs"/>
              </a:rPr>
              <a:t>:</a:t>
            </a:r>
          </a:p>
          <a:p>
            <a:r>
              <a:rPr lang="ru-RU" sz="1200" kern="1200" dirty="0" smtClean="0">
                <a:solidFill>
                  <a:schemeClr val="tx1"/>
                </a:solidFill>
                <a:latin typeface="+mn-lt"/>
                <a:ea typeface="+mn-ea"/>
                <a:cs typeface="+mn-cs"/>
              </a:rPr>
              <a:t>1.Русский язык: Учебно-справочные материалы для 1-4 классов / М.И. Кузнецова. - (Итоговый контроль в начальной школе). </a:t>
            </a:r>
          </a:p>
          <a:p>
            <a:r>
              <a:rPr lang="ru-RU" sz="1200" kern="1200" dirty="0" smtClean="0">
                <a:solidFill>
                  <a:schemeClr val="tx1"/>
                </a:solidFill>
                <a:latin typeface="+mn-lt"/>
                <a:ea typeface="+mn-ea"/>
                <a:cs typeface="+mn-cs"/>
              </a:rPr>
              <a:t>2. Проверочные тестовые работы. 4 класс. Русский язык, математика, чтение. </a:t>
            </a:r>
          </a:p>
          <a:p>
            <a:r>
              <a:rPr lang="ru-RU" sz="1200" kern="1200" dirty="0" smtClean="0">
                <a:solidFill>
                  <a:schemeClr val="tx1"/>
                </a:solidFill>
                <a:latin typeface="+mn-lt"/>
                <a:ea typeface="+mn-ea"/>
                <a:cs typeface="+mn-cs"/>
              </a:rPr>
              <a:t>У</a:t>
            </a:r>
            <a:r>
              <a:rPr lang="ru-RU" sz="1200" b="1"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другого автора</a:t>
            </a:r>
            <a:r>
              <a:rPr lang="ru-RU" sz="1200" b="1" kern="1200" dirty="0" smtClean="0">
                <a:solidFill>
                  <a:schemeClr val="tx1"/>
                </a:solidFill>
                <a:latin typeface="+mn-lt"/>
                <a:ea typeface="+mn-ea"/>
                <a:cs typeface="+mn-cs"/>
              </a:rPr>
              <a:t> </a:t>
            </a:r>
            <a:r>
              <a:rPr lang="ru-RU" sz="1200" b="1" kern="1200" dirty="0" err="1" smtClean="0">
                <a:solidFill>
                  <a:schemeClr val="tx1"/>
                </a:solidFill>
                <a:latin typeface="+mn-lt"/>
                <a:ea typeface="+mn-ea"/>
                <a:cs typeface="+mn-cs"/>
              </a:rPr>
              <a:t>Рыдзе</a:t>
            </a:r>
            <a:r>
              <a:rPr lang="ru-RU" sz="1200" b="1" kern="1200" dirty="0" smtClean="0">
                <a:solidFill>
                  <a:schemeClr val="tx1"/>
                </a:solidFill>
                <a:latin typeface="+mn-lt"/>
                <a:ea typeface="+mn-ea"/>
                <a:cs typeface="+mn-cs"/>
              </a:rPr>
              <a:t> Оксаны Анатольевны</a:t>
            </a:r>
            <a:r>
              <a:rPr lang="ru-RU" sz="1200" kern="1200" dirty="0" smtClean="0">
                <a:solidFill>
                  <a:schemeClr val="tx1"/>
                </a:solidFill>
                <a:latin typeface="+mn-lt"/>
                <a:ea typeface="+mn-ea"/>
                <a:cs typeface="+mn-cs"/>
              </a:rPr>
              <a:t> – материалы по математике, такие как «Математика. Стандартизированные материалы для итоговой аттестации» и «Математика. Контрольные тренировочные материалы для 4 класса с ответами и комментариями».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Эти пособия ориентированы на любое УМК.</a:t>
            </a: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a:p>
            <a:r>
              <a:rPr lang="ru-RU" dirty="0" smtClean="0"/>
              <a:t>В будущем, для повышения качества </a:t>
            </a:r>
            <a:r>
              <a:rPr lang="ru-RU" dirty="0" err="1" smtClean="0"/>
              <a:t>КИМов</a:t>
            </a:r>
            <a:r>
              <a:rPr lang="ru-RU" dirty="0" smtClean="0"/>
              <a:t>, хотелось бы привлекать к экспертизе внешних специалистов.</a:t>
            </a:r>
          </a:p>
          <a:p>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10</a:t>
            </a:fld>
            <a:endParaRPr 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	 </a:t>
            </a:r>
            <a:r>
              <a:rPr lang="ru-RU" sz="1200" b="0" kern="1200" dirty="0" smtClean="0">
                <a:solidFill>
                  <a:schemeClr val="tx1"/>
                </a:solidFill>
                <a:latin typeface="+mn-lt"/>
                <a:ea typeface="+mn-ea"/>
                <a:cs typeface="+mn-cs"/>
              </a:rPr>
              <a:t>В соответствии с технологией апробации ОПМР было определено время написания работ: предметных - 45 минут, комплексной – 100 минут (2 урока по 45 минут с перерывом 10 минут), что соответствует возрастным особенностями учащихся начальной школы и требованиям </a:t>
            </a:r>
            <a:r>
              <a:rPr lang="ru-RU" sz="1200" b="0" kern="1200" dirty="0" err="1" smtClean="0">
                <a:solidFill>
                  <a:schemeClr val="tx1"/>
                </a:solidFill>
                <a:latin typeface="+mn-lt"/>
                <a:ea typeface="+mn-ea"/>
                <a:cs typeface="+mn-cs"/>
              </a:rPr>
              <a:t>СанПиН</a:t>
            </a:r>
            <a:r>
              <a:rPr lang="ru-RU" sz="1200" b="0" kern="1200" dirty="0" smtClean="0">
                <a:solidFill>
                  <a:schemeClr val="tx1"/>
                </a:solidFill>
                <a:latin typeface="+mn-lt"/>
                <a:ea typeface="+mn-ea"/>
                <a:cs typeface="+mn-cs"/>
              </a:rPr>
              <a:t>.</a:t>
            </a:r>
            <a:endParaRPr lang="ru-RU" sz="1200" b="1" kern="120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Для проведения внутренней оценки были назначены организатор - учитель, работающий в данном классе</a:t>
            </a:r>
            <a:r>
              <a:rPr lang="ru-RU" sz="1200" kern="1200" baseline="0" dirty="0" smtClean="0">
                <a:solidFill>
                  <a:schemeClr val="tx1"/>
                </a:solidFill>
                <a:latin typeface="+mn-lt"/>
                <a:ea typeface="+mn-ea"/>
                <a:cs typeface="+mn-cs"/>
              </a:rPr>
              <a:t> и ассистент</a:t>
            </a:r>
            <a:r>
              <a:rPr lang="ru-RU" sz="1200" kern="1200" dirty="0" smtClean="0">
                <a:solidFill>
                  <a:schemeClr val="tx1"/>
                </a:solidFill>
                <a:latin typeface="+mn-lt"/>
                <a:ea typeface="+mn-ea"/>
                <a:cs typeface="+mn-cs"/>
              </a:rPr>
              <a:t>. Процедура проведения итоговых</a:t>
            </a:r>
            <a:r>
              <a:rPr lang="ru-RU" sz="1200" kern="1200" baseline="0" dirty="0" smtClean="0">
                <a:solidFill>
                  <a:schemeClr val="tx1"/>
                </a:solidFill>
                <a:latin typeface="+mn-lt"/>
                <a:ea typeface="+mn-ea"/>
                <a:cs typeface="+mn-cs"/>
              </a:rPr>
              <a:t> работ  заняла 2 недели.</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	Для внутренней оценки по математике даются  16 заданий (без заданий высокого уровня). Проверяется блок «Выпускник научится» - так он называется в рабочих программах. По окружающему миру по 6 заданий базового и повышенного уровней. Необходим атлас-определитель. По русскому языку предполагается диктант, проверяется раздел «Орфография и пунктуация» (количество слов в диктанте меньше</a:t>
            </a:r>
            <a:r>
              <a:rPr lang="ru-RU" sz="1200" kern="1200" baseline="0" dirty="0" smtClean="0">
                <a:solidFill>
                  <a:schemeClr val="tx1"/>
                </a:solidFill>
                <a:latin typeface="+mn-lt"/>
                <a:ea typeface="+mn-ea"/>
                <a:cs typeface="+mn-cs"/>
              </a:rPr>
              <a:t> нормы, т.к. на этом же уроке дети выполняют </a:t>
            </a:r>
            <a:r>
              <a:rPr lang="ru-RU" sz="1200" kern="1200" dirty="0" smtClean="0">
                <a:solidFill>
                  <a:schemeClr val="tx1"/>
                </a:solidFill>
                <a:latin typeface="+mn-lt"/>
                <a:ea typeface="+mn-ea"/>
                <a:cs typeface="+mn-cs"/>
              </a:rPr>
              <a:t> тесты,  все</a:t>
            </a:r>
            <a:r>
              <a:rPr lang="ru-RU" sz="1200" kern="1200" baseline="0" dirty="0" smtClean="0">
                <a:solidFill>
                  <a:schemeClr val="tx1"/>
                </a:solidFill>
                <a:latin typeface="+mn-lt"/>
                <a:ea typeface="+mn-ea"/>
                <a:cs typeface="+mn-cs"/>
              </a:rPr>
              <a:t> это</a:t>
            </a:r>
            <a:r>
              <a:rPr lang="ru-RU" sz="1200" kern="1200" dirty="0" smtClean="0">
                <a:solidFill>
                  <a:schemeClr val="tx1"/>
                </a:solidFill>
                <a:latin typeface="+mn-lt"/>
                <a:ea typeface="+mn-ea"/>
                <a:cs typeface="+mn-cs"/>
              </a:rPr>
              <a:t> на 45 минут. </a:t>
            </a:r>
            <a:endParaRPr lang="ru-RU" sz="1200" kern="1200" baseline="0" dirty="0" smtClean="0">
              <a:solidFill>
                <a:schemeClr val="tx1"/>
              </a:solidFill>
              <a:latin typeface="+mn-lt"/>
              <a:ea typeface="+mn-ea"/>
              <a:cs typeface="+mn-cs"/>
            </a:endParaRPr>
          </a:p>
          <a:p>
            <a:r>
              <a:rPr lang="ru-RU" sz="1200" kern="1200" dirty="0" smtClean="0">
                <a:solidFill>
                  <a:schemeClr val="tx1"/>
                </a:solidFill>
                <a:latin typeface="+mn-lt"/>
                <a:ea typeface="+mn-ea"/>
                <a:cs typeface="+mn-cs"/>
              </a:rPr>
              <a:t>	Трудности, с которыми столкнулись: Материально- технические(</a:t>
            </a:r>
            <a:r>
              <a:rPr lang="ru-RU" sz="1200" kern="1200" baseline="0" dirty="0" smtClean="0">
                <a:solidFill>
                  <a:schemeClr val="tx1"/>
                </a:solidFill>
                <a:latin typeface="+mn-lt"/>
                <a:ea typeface="+mn-ea"/>
                <a:cs typeface="+mn-cs"/>
              </a:rPr>
              <a:t> бумага, краска)</a:t>
            </a:r>
            <a:r>
              <a:rPr lang="ru-RU" sz="1200" kern="1200" dirty="0" smtClean="0">
                <a:solidFill>
                  <a:schemeClr val="tx1"/>
                </a:solidFill>
                <a:latin typeface="+mn-lt"/>
                <a:ea typeface="+mn-ea"/>
                <a:cs typeface="+mn-cs"/>
              </a:rPr>
              <a:t>, п</a:t>
            </a:r>
            <a:r>
              <a:rPr lang="ru-RU" sz="1200" kern="1200" baseline="0" dirty="0" smtClean="0">
                <a:solidFill>
                  <a:schemeClr val="tx1"/>
                </a:solidFill>
                <a:latin typeface="+mn-lt"/>
                <a:ea typeface="+mn-ea"/>
                <a:cs typeface="+mn-cs"/>
              </a:rPr>
              <a:t>ерегрузка обучающихся. </a:t>
            </a:r>
            <a:r>
              <a:rPr lang="ru-RU" sz="1200" kern="1200" dirty="0" smtClean="0">
                <a:solidFill>
                  <a:schemeClr val="tx1"/>
                </a:solidFill>
                <a:latin typeface="+mn-lt"/>
                <a:ea typeface="+mn-ea"/>
                <a:cs typeface="+mn-cs"/>
              </a:rPr>
              <a:t>В короткий промежуток времени дети написали 4 работы.</a:t>
            </a:r>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11</a:t>
            </a:fld>
            <a:endParaRPr lang="ru-RU"/>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Последний этап, не менее трудоемкий, чем подготовка </a:t>
            </a:r>
            <a:r>
              <a:rPr lang="ru-RU" dirty="0" err="1" smtClean="0"/>
              <a:t>КИМов</a:t>
            </a:r>
            <a:r>
              <a:rPr lang="ru-RU" dirty="0" smtClean="0"/>
              <a:t> – это оценка и анализ  итоговых работ по предметам. Для каждого варианта были разработаны ключи  к заданиям. </a:t>
            </a:r>
            <a:r>
              <a:rPr lang="ru-RU" sz="1200" kern="1200" dirty="0" smtClean="0">
                <a:solidFill>
                  <a:schemeClr val="tx1"/>
                </a:solidFill>
                <a:latin typeface="+mn-lt"/>
                <a:ea typeface="+mn-ea"/>
                <a:cs typeface="+mn-cs"/>
              </a:rPr>
              <a:t>За выполнение задания базового уровня выставлялся – 1 балл, повышенного уровня - 2 балла.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	Работа считается выполненной, если сделано от 50% заданий, независимо от уровня задания. Одновременно с этим критерием, в период введения стандартов используется </a:t>
            </a:r>
            <a:r>
              <a:rPr lang="ru-RU" sz="1200" kern="1200" baseline="0" dirty="0" smtClean="0">
                <a:solidFill>
                  <a:schemeClr val="tx1"/>
                </a:solidFill>
                <a:latin typeface="+mn-lt"/>
                <a:ea typeface="+mn-ea"/>
                <a:cs typeface="+mn-cs"/>
              </a:rPr>
              <a:t> и другой – учащийся достиг базовой подготовки, если справился с 65</a:t>
            </a:r>
            <a:r>
              <a:rPr lang="ru-RU" sz="1200" kern="1200" dirty="0" smtClean="0">
                <a:solidFill>
                  <a:schemeClr val="tx1"/>
                </a:solidFill>
                <a:latin typeface="+mn-lt"/>
                <a:ea typeface="+mn-ea"/>
                <a:cs typeface="+mn-cs"/>
              </a:rPr>
              <a:t>% заданий, что отражается  в аналитической справке</a:t>
            </a:r>
            <a:r>
              <a:rPr lang="ru-RU" sz="1200" kern="1200" baseline="0" dirty="0" smtClean="0">
                <a:solidFill>
                  <a:schemeClr val="tx1"/>
                </a:solidFill>
                <a:latin typeface="+mn-lt"/>
                <a:ea typeface="+mn-ea"/>
                <a:cs typeface="+mn-cs"/>
              </a:rPr>
              <a:t> по внутреннему мониторингу, разработанной ИРО.</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baseline="0" dirty="0" smtClean="0">
                <a:solidFill>
                  <a:schemeClr val="tx1"/>
                </a:solidFill>
                <a:latin typeface="+mn-lt"/>
                <a:ea typeface="+mn-ea"/>
                <a:cs typeface="+mn-cs"/>
              </a:rPr>
              <a:t>	 Для анализа индивидуальных достижений </a:t>
            </a:r>
            <a:r>
              <a:rPr lang="ru-RU" sz="1200" b="0" kern="1200" dirty="0" smtClean="0">
                <a:solidFill>
                  <a:schemeClr val="tx1"/>
                </a:solidFill>
                <a:latin typeface="+mn-lt"/>
                <a:ea typeface="+mn-ea"/>
                <a:cs typeface="+mn-cs"/>
              </a:rPr>
              <a:t>обучающихся   в системе внутреннего контроля и оценки</a:t>
            </a:r>
            <a:r>
              <a:rPr lang="ru-RU" sz="1200" kern="1200" baseline="0" dirty="0" smtClean="0">
                <a:solidFill>
                  <a:schemeClr val="tx1"/>
                </a:solidFill>
                <a:latin typeface="+mn-lt"/>
                <a:ea typeface="+mn-ea"/>
                <a:cs typeface="+mn-cs"/>
              </a:rPr>
              <a:t> используются 2 таблицы. Необходимо </a:t>
            </a:r>
            <a:r>
              <a:rPr lang="ru-RU" sz="1200" b="0" kern="1200" baseline="0" dirty="0" smtClean="0">
                <a:solidFill>
                  <a:schemeClr val="tx1"/>
                </a:solidFill>
                <a:latin typeface="+mn-lt"/>
                <a:ea typeface="+mn-ea"/>
                <a:cs typeface="+mn-cs"/>
              </a:rPr>
              <a:t>высчитать </a:t>
            </a:r>
            <a:r>
              <a:rPr lang="en-US" sz="1200" b="0" kern="1200" dirty="0" smtClean="0">
                <a:solidFill>
                  <a:schemeClr val="tx1"/>
                </a:solidFill>
                <a:latin typeface="+mn-lt"/>
                <a:ea typeface="+mn-ea"/>
                <a:cs typeface="+mn-cs"/>
                <a:sym typeface="Symbol"/>
              </a:rPr>
              <a:t></a:t>
            </a:r>
            <a:r>
              <a:rPr lang="ru-RU" sz="1200" b="0" kern="1200" dirty="0" smtClean="0">
                <a:solidFill>
                  <a:schemeClr val="tx1"/>
                </a:solidFill>
                <a:latin typeface="+mn-lt"/>
                <a:ea typeface="+mn-ea"/>
                <a:cs typeface="+mn-cs"/>
              </a:rPr>
              <a:t> обучающихся, которые справились с заданиями по разделу каждому разделу</a:t>
            </a:r>
            <a:r>
              <a:rPr lang="ru-RU" sz="1200" b="0" kern="1200" baseline="0" dirty="0" smtClean="0">
                <a:solidFill>
                  <a:schemeClr val="tx1"/>
                </a:solidFill>
                <a:latin typeface="+mn-lt"/>
                <a:ea typeface="+mn-ea"/>
                <a:cs typeface="+mn-cs"/>
              </a:rPr>
              <a:t> учебной программы, охваченной в работе, успешность выполнения работы. </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b="0" kern="1200" baseline="0" dirty="0" smtClean="0">
                <a:solidFill>
                  <a:schemeClr val="tx1"/>
                </a:solidFill>
                <a:latin typeface="+mn-lt"/>
                <a:ea typeface="+mn-ea"/>
                <a:cs typeface="+mn-cs"/>
              </a:rPr>
              <a:t>Трудности:</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Каждому учителю  необходимо было не только  проверить не менее 100 работ, но и проанализировать достижения каждого обучающегося и сделать</a:t>
            </a:r>
            <a:r>
              <a:rPr lang="ru-RU" sz="1200" kern="1200" baseline="0" dirty="0" smtClean="0">
                <a:solidFill>
                  <a:schemeClr val="tx1"/>
                </a:solidFill>
                <a:latin typeface="+mn-lt"/>
                <a:ea typeface="+mn-ea"/>
                <a:cs typeface="+mn-cs"/>
              </a:rPr>
              <a:t> анализ по классу в целом по каждому отдельно взятому предмету. </a:t>
            </a:r>
            <a:endParaRPr lang="ru-RU" b="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Итак, р</a:t>
            </a:r>
            <a:r>
              <a:rPr lang="ru-RU" sz="1200" kern="1200" dirty="0" smtClean="0">
                <a:solidFill>
                  <a:schemeClr val="tx1"/>
                </a:solidFill>
                <a:latin typeface="+mn-lt"/>
                <a:ea typeface="+mn-ea"/>
                <a:cs typeface="+mn-cs"/>
              </a:rPr>
              <a:t>езультаты, полученные в ходе внутренней оценки предметных</a:t>
            </a:r>
            <a:r>
              <a:rPr lang="ru-RU" sz="1200" kern="1200" baseline="0" dirty="0" smtClean="0">
                <a:solidFill>
                  <a:schemeClr val="tx1"/>
                </a:solidFill>
                <a:latin typeface="+mn-lt"/>
                <a:ea typeface="+mn-ea"/>
                <a:cs typeface="+mn-cs"/>
              </a:rPr>
              <a:t> результатов</a:t>
            </a:r>
            <a:r>
              <a:rPr lang="ru-RU" sz="1200" kern="1200" dirty="0" smtClean="0">
                <a:solidFill>
                  <a:schemeClr val="tx1"/>
                </a:solidFill>
                <a:latin typeface="+mn-lt"/>
                <a:ea typeface="+mn-ea"/>
                <a:cs typeface="+mn-cs"/>
              </a:rPr>
              <a:t>, предполагается:</a:t>
            </a: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 1) использовать для улучшения качества образовательных достижений учащихся,</a:t>
            </a:r>
            <a:r>
              <a:rPr lang="ru-RU" sz="1200" kern="1200" baseline="0" dirty="0" smtClean="0">
                <a:solidFill>
                  <a:schemeClr val="tx1"/>
                </a:solidFill>
                <a:latin typeface="+mn-lt"/>
                <a:ea typeface="+mn-ea"/>
                <a:cs typeface="+mn-cs"/>
              </a:rPr>
              <a:t> </a:t>
            </a:r>
            <a:endParaRPr lang="ru-RU" sz="1200" kern="1200" dirty="0" smtClean="0">
              <a:solidFill>
                <a:schemeClr val="tx1"/>
              </a:solidFill>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2)</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а также для определения содержания и форм работы МО. </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12</a:t>
            </a:fld>
            <a:endParaRPr lang="ru-RU"/>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l" eaLnBrk="0" hangingPunct="0">
              <a:lnSpc>
                <a:spcPct val="80000"/>
              </a:lnSpc>
              <a:defRPr/>
            </a:pPr>
            <a:endParaRPr lang="ru-RU" dirty="0"/>
          </a:p>
        </p:txBody>
      </p:sp>
      <p:sp>
        <p:nvSpPr>
          <p:cNvPr id="4" name="Номер слайда 3"/>
          <p:cNvSpPr>
            <a:spLocks noGrp="1"/>
          </p:cNvSpPr>
          <p:nvPr>
            <p:ph type="sldNum" sz="quarter" idx="10"/>
          </p:nvPr>
        </p:nvSpPr>
        <p:spPr/>
        <p:txBody>
          <a:bodyPr/>
          <a:lstStyle/>
          <a:p>
            <a:fld id="{2C64E81F-1823-44BF-959A-C5BEEFEB67E2}" type="slidenum">
              <a:rPr lang="ru-RU" smtClean="0"/>
              <a:pPr/>
              <a:t>13</a:t>
            </a:fld>
            <a:endParaRPr 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algn="l" eaLnBrk="0" hangingPunct="0">
              <a:lnSpc>
                <a:spcPct val="80000"/>
              </a:lnSpc>
              <a:defRPr/>
            </a:pPr>
            <a:r>
              <a:rPr lang="ru-RU" sz="1200" kern="1200" dirty="0" smtClean="0">
                <a:solidFill>
                  <a:schemeClr val="tx1"/>
                </a:solidFill>
                <a:latin typeface="+mn-lt"/>
                <a:ea typeface="+mn-ea"/>
                <a:cs typeface="+mn-cs"/>
              </a:rPr>
              <a:t>	</a:t>
            </a:r>
            <a:r>
              <a:rPr lang="ru-RU" sz="1200" u="none" kern="1200" dirty="0" smtClean="0">
                <a:solidFill>
                  <a:schemeClr val="tx1"/>
                </a:solidFill>
                <a:latin typeface="+mn-lt"/>
                <a:ea typeface="+mn-ea"/>
                <a:cs typeface="+mn-cs"/>
              </a:rPr>
              <a:t>Пр</a:t>
            </a:r>
            <a:r>
              <a:rPr lang="ru-RU" sz="1200" b="0" u="none" dirty="0" smtClean="0">
                <a:solidFill>
                  <a:srgbClr val="002060"/>
                </a:solidFill>
                <a:latin typeface="Times New Roman" pitchFamily="18" charset="0"/>
                <a:cs typeface="Times New Roman" pitchFamily="18" charset="0"/>
              </a:rPr>
              <a:t>едметные  результаты– освоенный  обучающимися  в</a:t>
            </a:r>
            <a:r>
              <a:rPr lang="ru-RU" sz="1200" b="0" u="none" baseline="0" dirty="0" smtClean="0">
                <a:solidFill>
                  <a:srgbClr val="002060"/>
                </a:solidFill>
                <a:latin typeface="Times New Roman" pitchFamily="18" charset="0"/>
                <a:cs typeface="Times New Roman" pitchFamily="18" charset="0"/>
              </a:rPr>
              <a:t> </a:t>
            </a:r>
            <a:r>
              <a:rPr lang="ru-RU" sz="1200" b="0" u="none" dirty="0" smtClean="0">
                <a:solidFill>
                  <a:srgbClr val="002060"/>
                </a:solidFill>
                <a:latin typeface="Times New Roman" pitchFamily="18" charset="0"/>
                <a:cs typeface="Times New Roman" pitchFamily="18" charset="0"/>
              </a:rPr>
              <a:t>ходе  изучения  учебных  предметов  опыт  специфической</a:t>
            </a:r>
          </a:p>
          <a:p>
            <a:pPr algn="l" eaLnBrk="0" hangingPunct="0">
              <a:lnSpc>
                <a:spcPct val="80000"/>
              </a:lnSpc>
              <a:defRPr/>
            </a:pPr>
            <a:r>
              <a:rPr lang="ru-RU" sz="1200" b="0" u="none" dirty="0" smtClean="0">
                <a:solidFill>
                  <a:srgbClr val="002060"/>
                </a:solidFill>
                <a:latin typeface="Times New Roman" pitchFamily="18" charset="0"/>
                <a:cs typeface="Times New Roman" pitchFamily="18" charset="0"/>
              </a:rPr>
              <a:t>для каждой предметной области деятельности по получению нового знания, его преобразованию и применению.</a:t>
            </a:r>
          </a:p>
          <a:p>
            <a:pPr algn="l" eaLnBrk="0" hangingPunct="0">
              <a:lnSpc>
                <a:spcPct val="80000"/>
              </a:lnSpc>
              <a:defRPr/>
            </a:pPr>
            <a:r>
              <a:rPr lang="ru-RU" sz="1200" u="sng" kern="1200" dirty="0" smtClean="0">
                <a:solidFill>
                  <a:schemeClr val="tx1"/>
                </a:solidFill>
                <a:latin typeface="+mn-lt"/>
                <a:ea typeface="+mn-ea"/>
                <a:cs typeface="+mn-cs"/>
              </a:rPr>
              <a:t> Надо отметить, что </a:t>
            </a:r>
            <a:r>
              <a:rPr lang="ru-RU" sz="1200" u="sng" kern="1200" baseline="0" dirty="0" smtClean="0">
                <a:solidFill>
                  <a:schemeClr val="tx1"/>
                </a:solidFill>
                <a:latin typeface="+mn-lt"/>
                <a:ea typeface="+mn-ea"/>
                <a:cs typeface="+mn-cs"/>
              </a:rPr>
              <a:t> </a:t>
            </a:r>
            <a:r>
              <a:rPr lang="ru-RU" sz="1200" b="0" u="sng" dirty="0" smtClean="0">
                <a:solidFill>
                  <a:srgbClr val="002060"/>
                </a:solidFill>
                <a:latin typeface="Times New Roman" pitchFamily="18" charset="0"/>
                <a:cs typeface="Times New Roman" pitchFamily="18" charset="0"/>
              </a:rPr>
              <a:t>Достижение  предметных результатов обеспечивается за счет основных</a:t>
            </a:r>
            <a:r>
              <a:rPr lang="ru-RU" sz="1200" b="0" u="sng" baseline="0" dirty="0" smtClean="0">
                <a:solidFill>
                  <a:srgbClr val="002060"/>
                </a:solidFill>
                <a:latin typeface="Times New Roman" pitchFamily="18" charset="0"/>
                <a:cs typeface="Times New Roman" pitchFamily="18" charset="0"/>
              </a:rPr>
              <a:t> учебных предметов. </a:t>
            </a:r>
            <a:r>
              <a:rPr lang="ru-RU" sz="1200" b="1" baseline="0" dirty="0" smtClean="0">
                <a:solidFill>
                  <a:srgbClr val="002060"/>
                </a:solidFill>
                <a:latin typeface="Times New Roman" pitchFamily="18" charset="0"/>
                <a:cs typeface="Times New Roman" pitchFamily="18" charset="0"/>
              </a:rPr>
              <a:t>Поэтому объектом оценки </a:t>
            </a:r>
            <a:r>
              <a:rPr lang="ru-RU" sz="1200" b="0" baseline="0" dirty="0" smtClean="0">
                <a:solidFill>
                  <a:srgbClr val="002060"/>
                </a:solidFill>
                <a:latin typeface="Times New Roman" pitchFamily="18" charset="0"/>
                <a:cs typeface="Times New Roman" pitchFamily="18" charset="0"/>
              </a:rPr>
              <a:t>предметных результатов является</a:t>
            </a:r>
            <a:r>
              <a:rPr lang="ru-RU" sz="1200" kern="1200" dirty="0" smtClean="0">
                <a:solidFill>
                  <a:schemeClr val="tx1"/>
                </a:solidFill>
                <a:latin typeface="+mn-lt"/>
                <a:ea typeface="+mn-ea"/>
                <a:cs typeface="+mn-cs"/>
              </a:rPr>
              <a:t> способность  обучающихся  решать  учебно-познавательные  и  учебно-практические задачи. На</a:t>
            </a:r>
            <a:r>
              <a:rPr lang="ru-RU" sz="1200" kern="1200" baseline="0" dirty="0" smtClean="0">
                <a:solidFill>
                  <a:schemeClr val="tx1"/>
                </a:solidFill>
                <a:latin typeface="+mn-lt"/>
                <a:ea typeface="+mn-ea"/>
                <a:cs typeface="+mn-cs"/>
              </a:rPr>
              <a:t> этой особенности и   строятся задания в </a:t>
            </a:r>
            <a:r>
              <a:rPr lang="ru-RU" sz="1200" kern="1200" baseline="0" dirty="0" err="1" smtClean="0">
                <a:solidFill>
                  <a:schemeClr val="tx1"/>
                </a:solidFill>
                <a:latin typeface="+mn-lt"/>
                <a:ea typeface="+mn-ea"/>
                <a:cs typeface="+mn-cs"/>
              </a:rPr>
              <a:t>КИМах</a:t>
            </a:r>
            <a:r>
              <a:rPr lang="ru-RU" sz="1200" kern="1200" baseline="0" dirty="0" smtClean="0">
                <a:solidFill>
                  <a:schemeClr val="tx1"/>
                </a:solidFill>
                <a:latin typeface="+mn-lt"/>
                <a:ea typeface="+mn-ea"/>
                <a:cs typeface="+mn-cs"/>
              </a:rPr>
              <a:t>. </a:t>
            </a:r>
            <a:r>
              <a:rPr lang="ru-RU" b="0" u="sng" dirty="0" smtClean="0">
                <a:solidFill>
                  <a:srgbClr val="FF0000"/>
                </a:solidFill>
              </a:rPr>
              <a:t>При оценке предметных результатов основную ценность представляет не само по себе освоение системы опорных знаний и способность воспроизводить их  в стандартных учебных ситуациях, а способность использовать эти знания  при решении </a:t>
            </a:r>
            <a:r>
              <a:rPr lang="ru-RU" b="0" u="sng" dirty="0" err="1" smtClean="0">
                <a:solidFill>
                  <a:srgbClr val="FF0000"/>
                </a:solidFill>
              </a:rPr>
              <a:t>учебно</a:t>
            </a:r>
            <a:r>
              <a:rPr lang="ru-RU" b="0" u="sng" dirty="0" smtClean="0">
                <a:solidFill>
                  <a:srgbClr val="FF0000"/>
                </a:solidFill>
              </a:rPr>
              <a:t> – познавательных и </a:t>
            </a:r>
            <a:r>
              <a:rPr lang="ru-RU" b="0" u="sng" dirty="0" err="1" smtClean="0">
                <a:solidFill>
                  <a:srgbClr val="FF0000"/>
                </a:solidFill>
              </a:rPr>
              <a:t>учебно</a:t>
            </a:r>
            <a:r>
              <a:rPr lang="ru-RU" b="0" u="sng" dirty="0" smtClean="0">
                <a:solidFill>
                  <a:srgbClr val="FF0000"/>
                </a:solidFill>
              </a:rPr>
              <a:t> – практических задач.</a:t>
            </a:r>
            <a:endParaRPr lang="ru-RU" sz="1200" u="sng" kern="1200" dirty="0" smtClean="0">
              <a:solidFill>
                <a:schemeClr val="tx1"/>
              </a:solidFill>
              <a:latin typeface="+mn-lt"/>
              <a:ea typeface="+mn-ea"/>
              <a:cs typeface="+mn-cs"/>
            </a:endParaRPr>
          </a:p>
          <a:p>
            <a:pPr algn="l" eaLnBrk="0" hangingPunct="0">
              <a:lnSpc>
                <a:spcPct val="80000"/>
              </a:lnSpc>
              <a:defRPr/>
            </a:pPr>
            <a:r>
              <a:rPr lang="ru-RU" sz="1200" kern="1200" dirty="0" smtClean="0">
                <a:solidFill>
                  <a:schemeClr val="tx1"/>
                </a:solidFill>
                <a:latin typeface="+mn-lt"/>
                <a:ea typeface="+mn-ea"/>
                <a:cs typeface="+mn-cs"/>
              </a:rPr>
              <a:t>	</a:t>
            </a:r>
            <a:r>
              <a:rPr lang="ru-RU" b="0" baseline="0" dirty="0" smtClean="0"/>
              <a:t>Д</a:t>
            </a:r>
            <a:r>
              <a:rPr lang="ru-RU" baseline="0" dirty="0" smtClean="0"/>
              <a:t>ля оценки достижения предметных результатов  используются </a:t>
            </a:r>
            <a:r>
              <a:rPr lang="ru-RU" b="1" baseline="0" dirty="0" smtClean="0"/>
              <a:t>контрольно – измерительные материалы, которые </a:t>
            </a:r>
            <a:r>
              <a:rPr lang="ru-RU" baseline="0" dirty="0" smtClean="0"/>
              <a:t>являются частью рабочей программы по предмету. Пакет контрольно – измерительных материалов и соответствующую </a:t>
            </a:r>
            <a:r>
              <a:rPr lang="ru-RU" baseline="0" dirty="0" err="1" smtClean="0"/>
              <a:t>критериальную</a:t>
            </a:r>
            <a:r>
              <a:rPr lang="ru-RU" baseline="0" dirty="0" smtClean="0"/>
              <a:t>  оценочную шкалу формирует педагог с учетом рекомендаций, предлагаемых авторами УМК, по которому ведется преподавание учебной дисциплины. </a:t>
            </a:r>
            <a:endParaRPr lang="ru-RU" b="0" dirty="0" smtClean="0">
              <a:solidFill>
                <a:srgbClr val="FF0000"/>
              </a:solidFill>
            </a:endParaRPr>
          </a:p>
          <a:p>
            <a:pPr algn="l" eaLnBrk="0" hangingPunct="0">
              <a:lnSpc>
                <a:spcPct val="80000"/>
              </a:lnSpc>
              <a:defRPr/>
            </a:pPr>
            <a:r>
              <a:rPr lang="ru-RU" baseline="0" dirty="0" smtClean="0"/>
              <a:t>	Оценка предметных результатов производится по </a:t>
            </a:r>
            <a:r>
              <a:rPr lang="ru-RU" baseline="0" dirty="0" err="1" smtClean="0"/>
              <a:t>пятибальной</a:t>
            </a:r>
            <a:r>
              <a:rPr lang="ru-RU" baseline="0" dirty="0" smtClean="0"/>
              <a:t> системе. В 1 классе обучение </a:t>
            </a:r>
            <a:r>
              <a:rPr lang="ru-RU" baseline="0" dirty="0" err="1" smtClean="0"/>
              <a:t>безотметочное</a:t>
            </a:r>
            <a:r>
              <a:rPr lang="ru-RU" baseline="0" dirty="0" smtClean="0">
                <a:solidFill>
                  <a:srgbClr val="FF0000"/>
                </a:solidFill>
              </a:rPr>
              <a:t>. </a:t>
            </a:r>
            <a:r>
              <a:rPr lang="ru-RU" u="sng" baseline="0" dirty="0" smtClean="0">
                <a:solidFill>
                  <a:srgbClr val="FF0000"/>
                </a:solidFill>
              </a:rPr>
              <a:t>С </a:t>
            </a:r>
            <a:r>
              <a:rPr lang="ru-RU" sz="1200" u="sng" dirty="0" smtClean="0"/>
              <a:t>3 класса согласно письму </a:t>
            </a:r>
            <a:r>
              <a:rPr lang="ru-RU" sz="1200" u="sng" dirty="0" err="1" smtClean="0"/>
              <a:t>Рособрнадзора</a:t>
            </a:r>
            <a:r>
              <a:rPr lang="ru-RU" sz="1200" u="sng" dirty="0" smtClean="0"/>
              <a:t> от 16.07.2012 г. № 05-2680)!!!</a:t>
            </a:r>
          </a:p>
          <a:p>
            <a:r>
              <a:rPr lang="ru-RU" baseline="0" dirty="0" smtClean="0"/>
              <a:t>Все виды контрольно – оценочных работ по учебным предметам оцениваются в процентном отношении к максимально возможному </a:t>
            </a:r>
            <a:r>
              <a:rPr lang="ru-RU" baseline="0" dirty="0" err="1" smtClean="0"/>
              <a:t>колличеству</a:t>
            </a:r>
            <a:r>
              <a:rPr lang="ru-RU" baseline="0" dirty="0" smtClean="0"/>
              <a:t> баллов,  выставляемому за работу и  в отметочной шкале.  Это выглядит</a:t>
            </a:r>
            <a:r>
              <a:rPr lang="ru-RU" sz="1200" kern="1200" dirty="0" smtClean="0">
                <a:solidFill>
                  <a:schemeClr val="tx1"/>
                </a:solidFill>
                <a:latin typeface="+mn-lt"/>
                <a:ea typeface="+mn-ea"/>
                <a:cs typeface="+mn-cs"/>
              </a:rPr>
              <a:t> следующим образом:</a:t>
            </a:r>
          </a:p>
          <a:p>
            <a:r>
              <a:rPr lang="ru-RU" sz="1200" kern="1200" dirty="0" smtClean="0">
                <a:solidFill>
                  <a:schemeClr val="tx1"/>
                </a:solidFill>
                <a:latin typeface="+mn-lt"/>
                <a:ea typeface="+mn-ea"/>
                <a:cs typeface="+mn-cs"/>
              </a:rPr>
              <a:t> - высокий уровень  – 95 -100</a:t>
            </a:r>
            <a:r>
              <a:rPr lang="ru-RU" sz="1200" kern="1200" dirty="0" smtClean="0">
                <a:solidFill>
                  <a:schemeClr val="tx1"/>
                </a:solidFill>
                <a:latin typeface="+mn-lt"/>
                <a:ea typeface="+mn-ea"/>
                <a:cs typeface="+mn-cs"/>
                <a:sym typeface="Symbol"/>
              </a:rPr>
              <a:t></a:t>
            </a:r>
            <a:r>
              <a:rPr lang="ru-RU" sz="1200" kern="1200" dirty="0" smtClean="0">
                <a:solidFill>
                  <a:schemeClr val="tx1"/>
                </a:solidFill>
                <a:latin typeface="+mn-lt"/>
                <a:ea typeface="+mn-ea"/>
                <a:cs typeface="+mn-cs"/>
              </a:rPr>
              <a:t> - «5»;</a:t>
            </a:r>
          </a:p>
          <a:p>
            <a:r>
              <a:rPr lang="ru-RU" sz="1200" kern="1200" dirty="0" smtClean="0">
                <a:solidFill>
                  <a:schemeClr val="tx1"/>
                </a:solidFill>
                <a:latin typeface="+mn-lt"/>
                <a:ea typeface="+mn-ea"/>
                <a:cs typeface="+mn-cs"/>
              </a:rPr>
              <a:t>-  Уровень выше среднего – 75 -94 </a:t>
            </a:r>
            <a:r>
              <a:rPr lang="ru-RU" sz="1200" kern="1200" dirty="0" smtClean="0">
                <a:solidFill>
                  <a:schemeClr val="tx1"/>
                </a:solidFill>
                <a:latin typeface="+mn-lt"/>
                <a:ea typeface="+mn-ea"/>
                <a:cs typeface="+mn-cs"/>
                <a:sym typeface="Symbol"/>
              </a:rPr>
              <a:t> - «4»</a:t>
            </a:r>
            <a:r>
              <a:rPr lang="ru-RU" sz="1200" kern="1200" dirty="0" smtClean="0">
                <a:solidFill>
                  <a:schemeClr val="tx1"/>
                </a:solidFill>
                <a:latin typeface="+mn-lt"/>
                <a:ea typeface="+mn-ea"/>
                <a:cs typeface="+mn-cs"/>
              </a:rPr>
              <a:t>;</a:t>
            </a:r>
          </a:p>
          <a:p>
            <a:r>
              <a:rPr lang="ru-RU" sz="1200" kern="1200" dirty="0" smtClean="0">
                <a:solidFill>
                  <a:schemeClr val="tx1"/>
                </a:solidFill>
                <a:latin typeface="+mn-lt"/>
                <a:ea typeface="+mn-ea"/>
                <a:cs typeface="+mn-cs"/>
              </a:rPr>
              <a:t>- Средний уровень – 50 -74 %  - «3»;</a:t>
            </a:r>
          </a:p>
          <a:p>
            <a:r>
              <a:rPr lang="ru-RU" sz="1200" kern="1200" dirty="0" smtClean="0">
                <a:solidFill>
                  <a:schemeClr val="tx1"/>
                </a:solidFill>
                <a:latin typeface="+mn-lt"/>
                <a:ea typeface="+mn-ea"/>
                <a:cs typeface="+mn-cs"/>
              </a:rPr>
              <a:t>- Низкий уровень – менее 50 % - «2».</a:t>
            </a:r>
            <a:endParaRPr lang="ru-RU" dirty="0" smtClean="0"/>
          </a:p>
          <a:p>
            <a:pPr algn="l" eaLnBrk="0" hangingPunct="0">
              <a:lnSpc>
                <a:spcPct val="80000"/>
              </a:lnSpc>
              <a:defRPr/>
            </a:pPr>
            <a:endParaRPr lang="ru-RU" b="0" dirty="0" smtClean="0">
              <a:solidFill>
                <a:srgbClr val="FF0000"/>
              </a:solidFill>
            </a:endParaRPr>
          </a:p>
        </p:txBody>
      </p:sp>
      <p:sp>
        <p:nvSpPr>
          <p:cNvPr id="4" name="Номер слайда 3"/>
          <p:cNvSpPr>
            <a:spLocks noGrp="1"/>
          </p:cNvSpPr>
          <p:nvPr>
            <p:ph type="sldNum" sz="quarter" idx="10"/>
          </p:nvPr>
        </p:nvSpPr>
        <p:spPr/>
        <p:txBody>
          <a:bodyPr/>
          <a:lstStyle/>
          <a:p>
            <a:fld id="{2C64E81F-1823-44BF-959A-C5BEEFEB67E2}" type="slidenum">
              <a:rPr lang="ru-RU" smtClean="0"/>
              <a:pPr/>
              <a:t>2</a:t>
            </a:fld>
            <a:endParaRPr 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b="1" kern="1200" dirty="0" smtClean="0">
                <a:solidFill>
                  <a:schemeClr val="tx1"/>
                </a:solidFill>
                <a:latin typeface="+mn-lt"/>
                <a:ea typeface="+mn-ea"/>
                <a:cs typeface="+mn-cs"/>
              </a:rPr>
              <a:t>Предметные результаты</a:t>
            </a:r>
            <a:r>
              <a:rPr lang="ru-RU" sz="1200" kern="1200" dirty="0" smtClean="0">
                <a:solidFill>
                  <a:schemeClr val="tx1"/>
                </a:solidFill>
                <a:latin typeface="+mn-lt"/>
                <a:ea typeface="+mn-ea"/>
                <a:cs typeface="+mn-cs"/>
              </a:rPr>
              <a:t> отслеживаются через следующие виды контроля: </a:t>
            </a:r>
            <a:r>
              <a:rPr lang="ru-RU" sz="1200" b="1" kern="1200" dirty="0" smtClean="0">
                <a:solidFill>
                  <a:schemeClr val="tx1"/>
                </a:solidFill>
                <a:latin typeface="+mn-lt"/>
                <a:ea typeface="+mn-ea"/>
                <a:cs typeface="+mn-cs"/>
              </a:rPr>
              <a:t>входной контроль </a:t>
            </a:r>
            <a:r>
              <a:rPr lang="ru-RU" sz="1200" kern="1200" dirty="0" smtClean="0">
                <a:solidFill>
                  <a:schemeClr val="tx1"/>
                </a:solidFill>
                <a:latin typeface="+mn-lt"/>
                <a:ea typeface="+mn-ea"/>
                <a:cs typeface="+mn-cs"/>
              </a:rPr>
              <a:t>– сентябрь - </a:t>
            </a:r>
            <a:r>
              <a:rPr lang="ru-RU" sz="1200" u="sng" kern="1200" dirty="0" smtClean="0">
                <a:solidFill>
                  <a:schemeClr val="tx1"/>
                </a:solidFill>
                <a:latin typeface="+mn-lt"/>
                <a:ea typeface="+mn-ea"/>
                <a:cs typeface="+mn-cs"/>
              </a:rPr>
              <a:t>стартовая диагностика</a:t>
            </a:r>
            <a:r>
              <a:rPr lang="ru-RU" sz="1200" kern="1200" dirty="0" smtClean="0">
                <a:solidFill>
                  <a:schemeClr val="tx1"/>
                </a:solidFill>
                <a:latin typeface="+mn-lt"/>
                <a:ea typeface="+mn-ea"/>
                <a:cs typeface="+mn-cs"/>
              </a:rPr>
              <a:t>  предметных</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результатов; </a:t>
            </a:r>
          </a:p>
          <a:p>
            <a:r>
              <a:rPr lang="ru-RU" sz="1200" b="1" kern="1200" dirty="0" smtClean="0">
                <a:solidFill>
                  <a:schemeClr val="tx1"/>
                </a:solidFill>
                <a:latin typeface="+mn-lt"/>
                <a:ea typeface="+mn-ea"/>
                <a:cs typeface="+mn-cs"/>
              </a:rPr>
              <a:t>текущий контроль – основной -</a:t>
            </a:r>
            <a:r>
              <a:rPr lang="ru-RU" sz="1200" kern="1200" dirty="0" smtClean="0">
                <a:solidFill>
                  <a:schemeClr val="tx1"/>
                </a:solidFill>
                <a:latin typeface="+mn-lt"/>
                <a:ea typeface="+mn-ea"/>
                <a:cs typeface="+mn-cs"/>
              </a:rPr>
              <a:t> обязательный вид контроля - позволяет систематически получать информацию о динамике овладения учащимися универсальными учебными действиями и предметным содержанием; </a:t>
            </a:r>
          </a:p>
          <a:p>
            <a:r>
              <a:rPr lang="ru-RU" sz="1200" b="1" kern="1200" dirty="0" smtClean="0">
                <a:solidFill>
                  <a:schemeClr val="tx1"/>
                </a:solidFill>
                <a:latin typeface="+mn-lt"/>
                <a:ea typeface="+mn-ea"/>
                <a:cs typeface="+mn-cs"/>
              </a:rPr>
              <a:t>тематический - </a:t>
            </a:r>
            <a:r>
              <a:rPr lang="ru-RU" sz="1200" kern="1200" dirty="0" smtClean="0">
                <a:solidFill>
                  <a:schemeClr val="tx1"/>
                </a:solidFill>
                <a:latin typeface="+mn-lt"/>
                <a:ea typeface="+mn-ea"/>
                <a:cs typeface="+mn-cs"/>
              </a:rPr>
              <a:t>помогает зафиксировать промежуточные учебные достижения каждого учащегося, определить уровень овладения учебным материалом по определённой теме и соответствие этих достижений планируемым результатам;</a:t>
            </a:r>
          </a:p>
          <a:p>
            <a:pPr algn="l" eaLnBrk="0" hangingPunct="0">
              <a:lnSpc>
                <a:spcPct val="80000"/>
              </a:lnSpc>
              <a:defRPr/>
            </a:pPr>
            <a:r>
              <a:rPr lang="ru-RU" sz="1200" b="1" kern="1200" dirty="0" smtClean="0">
                <a:solidFill>
                  <a:schemeClr val="tx1"/>
                </a:solidFill>
                <a:latin typeface="+mn-lt"/>
                <a:ea typeface="+mn-ea"/>
                <a:cs typeface="+mn-cs"/>
              </a:rPr>
              <a:t>итоговый контроль  включает</a:t>
            </a:r>
          </a:p>
          <a:p>
            <a:r>
              <a:rPr lang="ru-RU" sz="1200" b="1" kern="1200" dirty="0" smtClean="0">
                <a:solidFill>
                  <a:schemeClr val="tx1"/>
                </a:solidFill>
                <a:latin typeface="+mn-lt"/>
                <a:ea typeface="+mn-ea"/>
                <a:cs typeface="+mn-cs"/>
              </a:rPr>
              <a:t>- Промежуточную аттестацию - </a:t>
            </a:r>
            <a:r>
              <a:rPr lang="ru-RU" sz="1200" kern="1200" dirty="0" smtClean="0">
                <a:solidFill>
                  <a:schemeClr val="tx1"/>
                </a:solidFill>
                <a:latin typeface="+mn-lt"/>
                <a:ea typeface="+mn-ea"/>
                <a:cs typeface="+mn-cs"/>
              </a:rPr>
              <a:t>обязательный вид контроля предметных, </a:t>
            </a:r>
            <a:r>
              <a:rPr lang="ru-RU" sz="1200" kern="1200" dirty="0" err="1" smtClean="0">
                <a:solidFill>
                  <a:schemeClr val="tx1"/>
                </a:solidFill>
                <a:latin typeface="+mn-lt"/>
                <a:ea typeface="+mn-ea"/>
                <a:cs typeface="+mn-cs"/>
              </a:rPr>
              <a:t>метапредметных</a:t>
            </a:r>
            <a:r>
              <a:rPr lang="ru-RU" sz="1200" kern="1200" dirty="0" smtClean="0">
                <a:solidFill>
                  <a:schemeClr val="tx1"/>
                </a:solidFill>
                <a:latin typeface="+mn-lt"/>
                <a:ea typeface="+mn-ea"/>
                <a:cs typeface="+mn-cs"/>
              </a:rPr>
              <a:t> результатов - март-апрель - в 1-3 классах;</a:t>
            </a:r>
          </a:p>
          <a:p>
            <a:r>
              <a:rPr lang="ru-RU" sz="1200" b="1" kern="1200" dirty="0" smtClean="0">
                <a:solidFill>
                  <a:schemeClr val="tx1"/>
                </a:solidFill>
                <a:latin typeface="+mn-lt"/>
                <a:ea typeface="+mn-ea"/>
                <a:cs typeface="+mn-cs"/>
              </a:rPr>
              <a:t>- Итоговая аттестация</a:t>
            </a:r>
            <a:r>
              <a:rPr lang="ru-RU" sz="1200" kern="1200" dirty="0" smtClean="0">
                <a:solidFill>
                  <a:schemeClr val="tx1"/>
                </a:solidFill>
                <a:latin typeface="+mn-lt"/>
                <a:ea typeface="+mn-ea"/>
                <a:cs typeface="+mn-cs"/>
              </a:rPr>
              <a:t> - </a:t>
            </a:r>
            <a:r>
              <a:rPr lang="ru-RU" sz="1200" b="1" kern="1200" dirty="0" smtClean="0">
                <a:solidFill>
                  <a:schemeClr val="tx1"/>
                </a:solidFill>
                <a:latin typeface="+mn-lt"/>
                <a:ea typeface="+mn-ea"/>
                <a:cs typeface="+mn-cs"/>
              </a:rPr>
              <a:t>рубежный</a:t>
            </a:r>
            <a:r>
              <a:rPr lang="ru-RU" sz="1200" kern="1200" dirty="0" smtClean="0">
                <a:solidFill>
                  <a:schemeClr val="tx1"/>
                </a:solidFill>
                <a:latin typeface="+mn-lt"/>
                <a:ea typeface="+mn-ea"/>
                <a:cs typeface="+mn-cs"/>
              </a:rPr>
              <a:t> </a:t>
            </a:r>
            <a:r>
              <a:rPr lang="ru-RU" sz="1200" b="1" kern="1200" dirty="0" smtClean="0">
                <a:solidFill>
                  <a:schemeClr val="tx1"/>
                </a:solidFill>
                <a:latin typeface="+mn-lt"/>
                <a:ea typeface="+mn-ea"/>
                <a:cs typeface="+mn-cs"/>
              </a:rPr>
              <a:t>контроль</a:t>
            </a:r>
            <a:r>
              <a:rPr lang="ru-RU" sz="1200" kern="1200" dirty="0" smtClean="0">
                <a:solidFill>
                  <a:schemeClr val="tx1"/>
                </a:solidFill>
                <a:latin typeface="+mn-lt"/>
                <a:ea typeface="+mn-ea"/>
                <a:cs typeface="+mn-cs"/>
              </a:rPr>
              <a:t> - обязательный вид контроля предметных, </a:t>
            </a:r>
            <a:r>
              <a:rPr lang="ru-RU" sz="1200" kern="1200" dirty="0" err="1" smtClean="0">
                <a:solidFill>
                  <a:schemeClr val="tx1"/>
                </a:solidFill>
                <a:latin typeface="+mn-lt"/>
                <a:ea typeface="+mn-ea"/>
                <a:cs typeface="+mn-cs"/>
              </a:rPr>
              <a:t>метапредметных</a:t>
            </a:r>
            <a:r>
              <a:rPr lang="ru-RU" sz="1200" kern="1200" dirty="0" smtClean="0">
                <a:solidFill>
                  <a:schemeClr val="tx1"/>
                </a:solidFill>
                <a:latin typeface="+mn-lt"/>
                <a:ea typeface="+mn-ea"/>
                <a:cs typeface="+mn-cs"/>
              </a:rPr>
              <a:t> результатов - в 4</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классе.</a:t>
            </a:r>
          </a:p>
          <a:p>
            <a:r>
              <a:rPr lang="ru-RU" sz="1200" i="0" kern="1200" dirty="0" smtClean="0">
                <a:solidFill>
                  <a:schemeClr val="tx1"/>
                </a:solidFill>
                <a:latin typeface="+mn-lt"/>
                <a:ea typeface="+mn-ea"/>
                <a:cs typeface="+mn-cs"/>
              </a:rPr>
              <a:t>	</a:t>
            </a:r>
            <a:endParaRPr lang="ru-RU" dirty="0"/>
          </a:p>
        </p:txBody>
      </p:sp>
      <p:sp>
        <p:nvSpPr>
          <p:cNvPr id="4" name="Номер слайда 3"/>
          <p:cNvSpPr>
            <a:spLocks noGrp="1"/>
          </p:cNvSpPr>
          <p:nvPr>
            <p:ph type="sldNum" sz="quarter" idx="10"/>
          </p:nvPr>
        </p:nvSpPr>
        <p:spPr/>
        <p:txBody>
          <a:bodyPr/>
          <a:lstStyle/>
          <a:p>
            <a:fld id="{2C64E81F-1823-44BF-959A-C5BEEFEB67E2}" type="slidenum">
              <a:rPr lang="ru-RU" smtClean="0"/>
              <a:pPr/>
              <a:t>3</a:t>
            </a:fld>
            <a:endParaRPr 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dirty="0" smtClean="0"/>
              <a:t>	Для контроля и  учета  достижений обучающихся используются следующие </a:t>
            </a:r>
            <a:r>
              <a:rPr lang="ru-RU" b="1" dirty="0" smtClean="0"/>
              <a:t>формы,</a:t>
            </a:r>
            <a:r>
              <a:rPr lang="ru-RU" dirty="0" smtClean="0"/>
              <a:t> представленные на слайде.</a:t>
            </a:r>
          </a:p>
          <a:p>
            <a:r>
              <a:rPr lang="ru-RU" sz="1200" kern="1200" dirty="0" smtClean="0">
                <a:solidFill>
                  <a:schemeClr val="tx1"/>
                </a:solidFill>
                <a:latin typeface="+mn-lt"/>
                <a:ea typeface="+mn-ea"/>
                <a:cs typeface="+mn-cs"/>
              </a:rPr>
              <a:t>В нашей школе, как и в других общеобразовательных учреждениях, сложилась своя система оценки предметных результатов. В середине сентября проводятся входные контрольные работы по математике, русскому языку, литературному чтению, окружающему миру. Эта стартовая диагностика позволяет скорректировать рабочие программы по предметам, увидеть уровень </a:t>
            </a:r>
            <a:r>
              <a:rPr lang="ru-RU" sz="1200" kern="1200" dirty="0" err="1" smtClean="0">
                <a:solidFill>
                  <a:schemeClr val="tx1"/>
                </a:solidFill>
                <a:latin typeface="+mn-lt"/>
                <a:ea typeface="+mn-ea"/>
                <a:cs typeface="+mn-cs"/>
              </a:rPr>
              <a:t>сформированности</a:t>
            </a:r>
            <a:r>
              <a:rPr lang="ru-RU" sz="1200" kern="1200" dirty="0" smtClean="0">
                <a:solidFill>
                  <a:schemeClr val="tx1"/>
                </a:solidFill>
                <a:latin typeface="+mn-lt"/>
                <a:ea typeface="+mn-ea"/>
                <a:cs typeface="+mn-cs"/>
              </a:rPr>
              <a:t> знаний, умений и навыков.</a:t>
            </a:r>
          </a:p>
          <a:p>
            <a:r>
              <a:rPr lang="ru-RU" sz="1200" b="0" kern="1200" dirty="0" smtClean="0">
                <a:solidFill>
                  <a:schemeClr val="tx1"/>
                </a:solidFill>
                <a:latin typeface="+mn-lt"/>
                <a:ea typeface="+mn-ea"/>
                <a:cs typeface="+mn-cs"/>
              </a:rPr>
              <a:t> 	Текущий </a:t>
            </a:r>
            <a:r>
              <a:rPr lang="ru-RU" sz="1200" kern="1200" dirty="0" smtClean="0">
                <a:solidFill>
                  <a:schemeClr val="tx1"/>
                </a:solidFill>
                <a:latin typeface="+mn-lt"/>
                <a:ea typeface="+mn-ea"/>
                <a:cs typeface="+mn-cs"/>
              </a:rPr>
              <a:t>контроль по русскому языку и математике осуществляется по следующей схеме: 1 раз в неделю - самостоятельная работа, 1 раз в месяц – контрольная работа, по математике 1 раз в месяц - контрольный математический диктант, по русскому языку 1 раз в месяц - контрольный словарный диктант, не менее 2 раз в год – контрольное списывание, 1 раз в 2 недели – урок развития речи. Это может быть сочинение, изложение, свободный диктант. Административные контрольные работы проводятся не менее 2 раз в год по полугодиям, результаты которых обсуждаются на заседаниях методического объединения учителей начальных классов. </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	</a:t>
            </a:r>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4</a:t>
            </a:fld>
            <a:endParaRPr 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	В условиях внедрения</a:t>
            </a:r>
            <a:r>
              <a:rPr lang="ru-RU" sz="1200" kern="1200" baseline="0" dirty="0" smtClean="0">
                <a:solidFill>
                  <a:schemeClr val="tx1"/>
                </a:solidFill>
                <a:latin typeface="+mn-lt"/>
                <a:ea typeface="+mn-ea"/>
                <a:cs typeface="+mn-cs"/>
              </a:rPr>
              <a:t> </a:t>
            </a:r>
            <a:r>
              <a:rPr lang="ru-RU" sz="1200" kern="1200" dirty="0" smtClean="0">
                <a:solidFill>
                  <a:schemeClr val="tx1"/>
                </a:solidFill>
                <a:latin typeface="+mn-lt"/>
                <a:ea typeface="+mn-ea"/>
                <a:cs typeface="+mn-cs"/>
              </a:rPr>
              <a:t>ФГОС  все контрольные и диагностические работы составляются с </a:t>
            </a:r>
            <a:r>
              <a:rPr lang="ru-RU" sz="1200" b="1" kern="1200" dirty="0" smtClean="0">
                <a:solidFill>
                  <a:schemeClr val="tx1"/>
                </a:solidFill>
                <a:latin typeface="+mn-lt"/>
                <a:ea typeface="+mn-ea"/>
                <a:cs typeface="+mn-cs"/>
              </a:rPr>
              <a:t>использованием кодификатора </a:t>
            </a:r>
            <a:r>
              <a:rPr lang="ru-RU" sz="1200" kern="1200" dirty="0" smtClean="0">
                <a:solidFill>
                  <a:schemeClr val="tx1"/>
                </a:solidFill>
                <a:latin typeface="+mn-lt"/>
                <a:ea typeface="+mn-ea"/>
                <a:cs typeface="+mn-cs"/>
              </a:rPr>
              <a:t>и с учетом </a:t>
            </a:r>
            <a:r>
              <a:rPr lang="ru-RU" sz="1200" b="1" kern="1200" dirty="0" smtClean="0">
                <a:solidFill>
                  <a:schemeClr val="tx1"/>
                </a:solidFill>
                <a:latin typeface="+mn-lt"/>
                <a:ea typeface="+mn-ea"/>
                <a:cs typeface="+mn-cs"/>
              </a:rPr>
              <a:t>специфики каждой работы. </a:t>
            </a:r>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ru-RU" sz="1200" kern="1200" dirty="0" smtClean="0">
                <a:solidFill>
                  <a:schemeClr val="tx1"/>
                </a:solidFill>
                <a:latin typeface="+mn-lt"/>
                <a:ea typeface="+mn-ea"/>
                <a:cs typeface="+mn-cs"/>
              </a:rPr>
              <a:t>	Вести учет сформированных умений помогают </a:t>
            </a:r>
            <a:r>
              <a:rPr lang="ru-RU" sz="1200" b="1" kern="1200" dirty="0" smtClean="0">
                <a:solidFill>
                  <a:schemeClr val="tx1"/>
                </a:solidFill>
                <a:latin typeface="+mn-lt"/>
                <a:ea typeface="+mn-ea"/>
                <a:cs typeface="+mn-cs"/>
              </a:rPr>
              <a:t>предметные таблицы, </a:t>
            </a:r>
            <a:r>
              <a:rPr lang="ru-RU" sz="1200" kern="1200" dirty="0" smtClean="0">
                <a:solidFill>
                  <a:schemeClr val="tx1"/>
                </a:solidFill>
                <a:latin typeface="+mn-lt"/>
                <a:ea typeface="+mn-ea"/>
                <a:cs typeface="+mn-cs"/>
              </a:rPr>
              <a:t>рекомендуемые</a:t>
            </a:r>
            <a:r>
              <a:rPr lang="ru-RU" sz="1200" b="1" kern="1200" dirty="0" smtClean="0">
                <a:solidFill>
                  <a:schemeClr val="tx1"/>
                </a:solidFill>
                <a:latin typeface="+mn-lt"/>
                <a:ea typeface="+mn-ea"/>
                <a:cs typeface="+mn-cs"/>
              </a:rPr>
              <a:t> </a:t>
            </a:r>
            <a:r>
              <a:rPr lang="ru-RU" sz="1200" kern="1200" dirty="0" smtClean="0">
                <a:solidFill>
                  <a:schemeClr val="tx1"/>
                </a:solidFill>
                <a:latin typeface="+mn-lt"/>
                <a:ea typeface="+mn-ea"/>
                <a:cs typeface="+mn-cs"/>
              </a:rPr>
              <a:t>творческой лабораторией ИРО по теме «Оценка качества результатов освоения НОО». Для каждой учебной четверти заводится отдельный лист таблицы требований. </a:t>
            </a:r>
            <a:endParaRPr lang="ru-RU" dirty="0" smtClean="0"/>
          </a:p>
          <a:p>
            <a:r>
              <a:rPr lang="ru-RU" sz="1200" i="0" kern="1200" dirty="0" smtClean="0">
                <a:solidFill>
                  <a:schemeClr val="tx1"/>
                </a:solidFill>
                <a:latin typeface="+mn-lt"/>
                <a:ea typeface="+mn-ea"/>
                <a:cs typeface="+mn-cs"/>
              </a:rPr>
              <a:t>	</a:t>
            </a:r>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5</a:t>
            </a:fld>
            <a:endParaRPr 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	</a:t>
            </a:r>
            <a:r>
              <a:rPr lang="ru-RU" dirty="0" smtClean="0"/>
              <a:t>С</a:t>
            </a:r>
            <a:r>
              <a:rPr lang="ru-RU" sz="1200" i="0" kern="1200" dirty="0" smtClean="0">
                <a:solidFill>
                  <a:schemeClr val="tx1"/>
                </a:solidFill>
                <a:latin typeface="+mn-lt"/>
                <a:ea typeface="+mn-ea"/>
                <a:cs typeface="+mn-cs"/>
              </a:rPr>
              <a:t>огласно плану мероприятий департамента образования Кировской области на 2014</a:t>
            </a:r>
            <a:r>
              <a:rPr lang="ru-RU" sz="1200" i="0" kern="1200" baseline="0" dirty="0" smtClean="0">
                <a:solidFill>
                  <a:schemeClr val="tx1"/>
                </a:solidFill>
                <a:latin typeface="+mn-lt"/>
                <a:ea typeface="+mn-ea"/>
                <a:cs typeface="+mn-cs"/>
              </a:rPr>
              <a:t> год,</a:t>
            </a:r>
            <a:r>
              <a:rPr lang="ru-RU" sz="1200" i="0" kern="1200" dirty="0" smtClean="0">
                <a:solidFill>
                  <a:schemeClr val="tx1"/>
                </a:solidFill>
                <a:latin typeface="+mn-lt"/>
                <a:ea typeface="+mn-ea"/>
                <a:cs typeface="+mn-cs"/>
              </a:rPr>
              <a:t> </a:t>
            </a:r>
            <a:r>
              <a:rPr lang="ru-RU" dirty="0" smtClean="0"/>
              <a:t> </a:t>
            </a:r>
            <a:r>
              <a:rPr lang="ru-RU" sz="1200" i="0" kern="1200" dirty="0" smtClean="0">
                <a:solidFill>
                  <a:schemeClr val="tx1"/>
                </a:solidFill>
                <a:latin typeface="+mn-lt"/>
                <a:ea typeface="+mn-ea"/>
                <a:cs typeface="+mn-cs"/>
              </a:rPr>
              <a:t>  в 4 классах 12  государственных общеобразовательных учреждений ( в т. ч и в нашей гимназии) с 1 по 11 апреля 2014 года прошла </a:t>
            </a:r>
            <a:r>
              <a:rPr lang="ru-RU" sz="1200" i="0" kern="1200" baseline="0" dirty="0" smtClean="0">
                <a:solidFill>
                  <a:schemeClr val="tx1"/>
                </a:solidFill>
                <a:latin typeface="+mn-lt"/>
                <a:ea typeface="+mn-ea"/>
                <a:cs typeface="+mn-cs"/>
              </a:rPr>
              <a:t> процедура  внутренней оценки результатов, а с 21 апреля по 30 апреля 2014 г.  внешней оценки результатов. </a:t>
            </a:r>
          </a:p>
          <a:p>
            <a:r>
              <a:rPr lang="ru-RU" sz="1200" i="0" kern="1200" baseline="0" dirty="0" smtClean="0">
                <a:solidFill>
                  <a:schemeClr val="tx1"/>
                </a:solidFill>
                <a:latin typeface="+mn-lt"/>
                <a:ea typeface="+mn-ea"/>
                <a:cs typeface="+mn-cs"/>
              </a:rPr>
              <a:t>	Отмечу, что  раздел основной образовательной программы начального общего образования(ООП НОО) «Система оценки достижения планируемых результатов освоения ООП НОО» вызывает, наверное, наибольшее количество вопросов. Исходя из практики скажу, что система оценки– это процесс очень трудоемкий,  требует теоретических знаний по теме и четкой организации каждого этапа. </a:t>
            </a:r>
          </a:p>
          <a:p>
            <a:r>
              <a:rPr lang="ru-RU" sz="1200" i="0" kern="1200" baseline="0" dirty="0" smtClean="0">
                <a:solidFill>
                  <a:schemeClr val="tx1"/>
                </a:solidFill>
                <a:latin typeface="+mn-lt"/>
                <a:ea typeface="+mn-ea"/>
                <a:cs typeface="+mn-cs"/>
              </a:rPr>
              <a:t>	</a:t>
            </a:r>
            <a:r>
              <a:rPr lang="ru-RU" dirty="0" smtClean="0"/>
              <a:t>Вашему</a:t>
            </a:r>
            <a:r>
              <a:rPr lang="ru-RU" baseline="0" dirty="0" smtClean="0"/>
              <a:t> вниманию предлагаю</a:t>
            </a:r>
            <a:r>
              <a:rPr lang="ru-RU" dirty="0" smtClean="0"/>
              <a:t> опыт нашей школы.</a:t>
            </a:r>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6</a:t>
            </a:fld>
            <a:endParaRPr 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	 Для проведения объективного оценивания обучающихся педагогическим коллективом школы осуществляется ряд мероприятий, закрепленных нормативно – правовыми документами РФ в сфере образования и </a:t>
            </a:r>
            <a:r>
              <a:rPr lang="ru-RU" b="1" dirty="0" smtClean="0"/>
              <a:t>локальными актами </a:t>
            </a:r>
            <a:r>
              <a:rPr lang="ru-RU" u="sng" dirty="0" smtClean="0">
                <a:solidFill>
                  <a:srgbClr val="FFFF00"/>
                </a:solidFill>
              </a:rPr>
              <a:t>школы «Положение о внутренней системе  оценки качества образования»,  «Положение о </a:t>
            </a:r>
            <a:r>
              <a:rPr lang="ru-RU" u="sng" dirty="0" err="1" smtClean="0">
                <a:solidFill>
                  <a:srgbClr val="FFFF00"/>
                </a:solidFill>
              </a:rPr>
              <a:t>портфолио</a:t>
            </a:r>
            <a:r>
              <a:rPr lang="ru-RU" u="sng" dirty="0" smtClean="0">
                <a:solidFill>
                  <a:srgbClr val="FFFF00"/>
                </a:solidFill>
              </a:rPr>
              <a:t>». </a:t>
            </a:r>
          </a:p>
          <a:p>
            <a:r>
              <a:rPr lang="ru-RU" dirty="0" smtClean="0"/>
              <a:t>	Согласно</a:t>
            </a:r>
            <a:r>
              <a:rPr lang="ru-RU" baseline="0" dirty="0" smtClean="0"/>
              <a:t> </a:t>
            </a:r>
            <a:r>
              <a:rPr lang="ru-RU" dirty="0" smtClean="0"/>
              <a:t>этим документам принимается решение о проведении промежуточной аттестации в начальных классах, определяются ее временные границы, определяются формы этой аттестации. Например, в этом году все</a:t>
            </a:r>
            <a:r>
              <a:rPr lang="ru-RU" baseline="0" dirty="0" smtClean="0"/>
              <a:t> о</a:t>
            </a:r>
            <a:r>
              <a:rPr lang="ru-RU" dirty="0" smtClean="0"/>
              <a:t>бучающиеся 1– 4 классов выполняли</a:t>
            </a:r>
            <a:r>
              <a:rPr lang="ru-RU" baseline="0" dirty="0" smtClean="0"/>
              <a:t> тестовые работы</a:t>
            </a:r>
            <a:r>
              <a:rPr lang="ru-RU" dirty="0" smtClean="0"/>
              <a:t> по математике, русскому языку, окружающему миру и выполняли комплексную работу</a:t>
            </a: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7</a:t>
            </a:fld>
            <a:endParaRPr 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dirty="0" smtClean="0"/>
              <a:t>	</a:t>
            </a:r>
            <a:r>
              <a:rPr lang="ru-RU" baseline="0" dirty="0" smtClean="0"/>
              <a:t>Следующим шагом было создание творческой группы из учителей</a:t>
            </a:r>
            <a:r>
              <a:rPr lang="ru-RU" dirty="0" smtClean="0"/>
              <a:t>  начальных  классов,</a:t>
            </a:r>
            <a:r>
              <a:rPr lang="ru-RU" baseline="0" dirty="0" smtClean="0"/>
              <a:t> </a:t>
            </a:r>
            <a:r>
              <a:rPr lang="ru-RU" sz="1200" kern="1200" baseline="0" dirty="0" smtClean="0">
                <a:solidFill>
                  <a:schemeClr val="tx1"/>
                </a:solidFill>
                <a:latin typeface="+mn-lt"/>
                <a:ea typeface="+mn-ea"/>
                <a:cs typeface="+mn-cs"/>
              </a:rPr>
              <a:t>с целью</a:t>
            </a:r>
            <a:r>
              <a:rPr lang="ru-RU" sz="1200" kern="1200" dirty="0" smtClean="0">
                <a:solidFill>
                  <a:schemeClr val="tx1"/>
                </a:solidFill>
                <a:latin typeface="+mn-lt"/>
                <a:ea typeface="+mn-ea"/>
                <a:cs typeface="+mn-cs"/>
              </a:rPr>
              <a:t> подготовки контрольно-измерительных материалов для внутренней оценки качества результатов  образования с 1 по 3 класс. Группа</a:t>
            </a:r>
            <a:r>
              <a:rPr lang="ru-RU" sz="1200" kern="1200" baseline="0" dirty="0" smtClean="0">
                <a:solidFill>
                  <a:schemeClr val="tx1"/>
                </a:solidFill>
                <a:latin typeface="+mn-lt"/>
                <a:ea typeface="+mn-ea"/>
                <a:cs typeface="+mn-cs"/>
              </a:rPr>
              <a:t> н</a:t>
            </a:r>
            <a:r>
              <a:rPr lang="ru-RU" sz="1200" kern="1200" dirty="0" smtClean="0">
                <a:solidFill>
                  <a:schemeClr val="tx1"/>
                </a:solidFill>
                <a:latin typeface="+mn-lt"/>
                <a:ea typeface="+mn-ea"/>
                <a:cs typeface="+mn-cs"/>
              </a:rPr>
              <a:t>еобходима, как говорится «одна голова хорошо, а две лучше».  В  этом я убедилась на собственном опыте, столкнувшись с рядом проблем  во время подготовки и проведения процедуры внутренней оценки</a:t>
            </a:r>
            <a:r>
              <a:rPr lang="ru-RU" sz="1200" kern="1200" baseline="0" dirty="0" smtClean="0">
                <a:solidFill>
                  <a:schemeClr val="tx1"/>
                </a:solidFill>
                <a:latin typeface="+mn-lt"/>
                <a:ea typeface="+mn-ea"/>
                <a:cs typeface="+mn-cs"/>
              </a:rPr>
              <a:t> результатов в  4 классах.</a:t>
            </a:r>
            <a:endParaRPr lang="ru-RU" sz="1200" kern="1200" dirty="0" smtClean="0">
              <a:solidFill>
                <a:schemeClr val="tx1"/>
              </a:solidFill>
              <a:latin typeface="+mn-lt"/>
              <a:ea typeface="+mn-ea"/>
              <a:cs typeface="+mn-cs"/>
            </a:endParaRPr>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8</a:t>
            </a:fld>
            <a:endParaRPr 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ru-RU" sz="1200" kern="1200" dirty="0" smtClean="0">
                <a:solidFill>
                  <a:schemeClr val="tx1"/>
                </a:solidFill>
                <a:latin typeface="+mn-lt"/>
                <a:ea typeface="+mn-ea"/>
                <a:cs typeface="+mn-cs"/>
              </a:rPr>
              <a:t>Затем  необходимо было </a:t>
            </a:r>
            <a:r>
              <a:rPr lang="ru-RU" sz="1200" kern="1200" baseline="0" dirty="0" smtClean="0">
                <a:solidFill>
                  <a:schemeClr val="tx1"/>
                </a:solidFill>
                <a:latin typeface="+mn-lt"/>
                <a:ea typeface="+mn-ea"/>
                <a:cs typeface="+mn-cs"/>
              </a:rPr>
              <a:t>вы</a:t>
            </a:r>
            <a:r>
              <a:rPr lang="ru-RU" baseline="0" dirty="0" smtClean="0"/>
              <a:t>делить те предметные  умения, которые формируются на определенном  учебном предмете в каждом классе, поскольку   в ФГОС НОО прописаны планируемые результаты только для выпускника первой ступени. </a:t>
            </a:r>
            <a:endParaRPr lang="ru-RU" dirty="0" smtClean="0"/>
          </a:p>
          <a:p>
            <a:endParaRPr lang="ru-RU" dirty="0" smtClean="0"/>
          </a:p>
          <a:p>
            <a:endParaRPr lang="ru-RU" dirty="0" smtClean="0"/>
          </a:p>
          <a:p>
            <a:r>
              <a:rPr lang="ru-RU" sz="1200" kern="1200" dirty="0" smtClean="0">
                <a:solidFill>
                  <a:schemeClr val="tx1"/>
                </a:solidFill>
                <a:latin typeface="+mn-lt"/>
                <a:ea typeface="+mn-ea"/>
                <a:cs typeface="+mn-cs"/>
              </a:rPr>
              <a:t> </a:t>
            </a:r>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endParaRPr lang="ru-RU"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ru-RU" dirty="0" smtClean="0"/>
          </a:p>
        </p:txBody>
      </p:sp>
      <p:sp>
        <p:nvSpPr>
          <p:cNvPr id="4" name="Номер слайда 3"/>
          <p:cNvSpPr>
            <a:spLocks noGrp="1"/>
          </p:cNvSpPr>
          <p:nvPr>
            <p:ph type="sldNum" sz="quarter" idx="10"/>
          </p:nvPr>
        </p:nvSpPr>
        <p:spPr/>
        <p:txBody>
          <a:bodyPr/>
          <a:lstStyle/>
          <a:p>
            <a:fld id="{2C64E81F-1823-44BF-959A-C5BEEFEB67E2}" type="slidenum">
              <a:rPr lang="ru-RU" smtClean="0"/>
              <a:pPr/>
              <a:t>9</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11.10.2015</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11.10.2015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43edu.ru/"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dirty="0">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dirty="0">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dirty="0">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dirty="0">
              <a:latin typeface="Arial" charset="0"/>
            </a:endParaRPr>
          </a:p>
        </p:txBody>
      </p:sp>
      <p:sp>
        <p:nvSpPr>
          <p:cNvPr id="19463" name="Rectangle 7"/>
          <p:cNvSpPr>
            <a:spLocks noGrp="1" noChangeArrowheads="1"/>
          </p:cNvSpPr>
          <p:nvPr>
            <p:ph type="subTitle" idx="1"/>
          </p:nvPr>
        </p:nvSpPr>
        <p:spPr>
          <a:xfrm>
            <a:off x="1295400" y="4984750"/>
            <a:ext cx="6705600" cy="1081088"/>
          </a:xfrm>
          <a:effectLst>
            <a:outerShdw dist="35921" dir="2700000" algn="ctr" rotWithShape="0">
              <a:schemeClr val="bg2">
                <a:alpha val="50000"/>
              </a:schemeClr>
            </a:outerShdw>
          </a:effectLst>
        </p:spPr>
        <p:txBody>
          <a:bodyPr>
            <a:normAutofit fontScale="92500" lnSpcReduction="20000"/>
          </a:bodyPr>
          <a:lstStyle/>
          <a:p>
            <a:pPr algn="r" eaLnBrk="1" hangingPunct="1">
              <a:lnSpc>
                <a:spcPct val="80000"/>
              </a:lnSpc>
              <a:defRPr/>
            </a:pPr>
            <a:r>
              <a:rPr lang="ru-RU" sz="2800" b="1" dirty="0" smtClean="0"/>
              <a:t>Учитель </a:t>
            </a:r>
            <a:r>
              <a:rPr lang="ru-RU" sz="2800" b="1" smtClean="0"/>
              <a:t>начальных классов</a:t>
            </a:r>
            <a:endParaRPr lang="ru-RU" sz="2800" b="1" dirty="0" smtClean="0"/>
          </a:p>
          <a:p>
            <a:pPr algn="r" eaLnBrk="1" hangingPunct="1">
              <a:lnSpc>
                <a:spcPct val="80000"/>
              </a:lnSpc>
              <a:defRPr/>
            </a:pPr>
            <a:r>
              <a:rPr lang="ru-RU" sz="2800" b="1" dirty="0" smtClean="0"/>
              <a:t>КОГОАУ «Гимназия г. Уржума»</a:t>
            </a:r>
          </a:p>
          <a:p>
            <a:pPr algn="r" eaLnBrk="1" hangingPunct="1">
              <a:lnSpc>
                <a:spcPct val="80000"/>
              </a:lnSpc>
              <a:defRPr/>
            </a:pPr>
            <a:r>
              <a:rPr lang="ru-RU" sz="2800" b="1" dirty="0" smtClean="0"/>
              <a:t> Алиева Оксана </a:t>
            </a:r>
            <a:r>
              <a:rPr lang="ru-RU" sz="2800" b="1" dirty="0" err="1" smtClean="0"/>
              <a:t>Алакпаровна</a:t>
            </a:r>
            <a:endParaRPr lang="ru-RU" sz="2800" b="1" dirty="0" smtClean="0"/>
          </a:p>
        </p:txBody>
      </p:sp>
      <p:sp>
        <p:nvSpPr>
          <p:cNvPr id="19464" name="Line 8"/>
          <p:cNvSpPr>
            <a:spLocks noChangeShapeType="1"/>
          </p:cNvSpPr>
          <p:nvPr/>
        </p:nvSpPr>
        <p:spPr bwMode="auto">
          <a:xfrm>
            <a:off x="428596" y="4929198"/>
            <a:ext cx="8007350" cy="0"/>
          </a:xfrm>
          <a:prstGeom prst="line">
            <a:avLst/>
          </a:prstGeom>
          <a:noFill/>
          <a:ln w="101600">
            <a:solidFill>
              <a:srgbClr val="0C167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2057" name="Rectangle 9"/>
          <p:cNvSpPr>
            <a:spLocks noGrp="1" noChangeArrowheads="1"/>
          </p:cNvSpPr>
          <p:nvPr>
            <p:ph type="ctrTitle"/>
          </p:nvPr>
        </p:nvSpPr>
        <p:spPr>
          <a:xfrm>
            <a:off x="755650" y="1357298"/>
            <a:ext cx="7848600" cy="3586177"/>
          </a:xfrm>
        </p:spPr>
        <p:txBody>
          <a:bodyPr>
            <a:normAutofit/>
          </a:bodyPr>
          <a:lstStyle/>
          <a:p>
            <a:pPr algn="l"/>
            <a:r>
              <a:rPr lang="ru-RU" sz="4800" dirty="0" smtClean="0"/>
              <a:t>«Содержание и организация  оценки предметных результатов освоения ООП»</a:t>
            </a:r>
            <a:endParaRPr lang="ru-RU" sz="5400" dirty="0" smtClean="0">
              <a:solidFill>
                <a:srgbClr val="00206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214282" y="1714488"/>
            <a:ext cx="8643998" cy="4214842"/>
          </a:xfrm>
          <a:effectLst>
            <a:outerShdw dist="35921" dir="2700000" algn="ctr" rotWithShape="0">
              <a:schemeClr val="bg2">
                <a:alpha val="50000"/>
              </a:schemeClr>
            </a:outerShdw>
          </a:effectLst>
        </p:spPr>
        <p:txBody>
          <a:bodyPr>
            <a:normAutofit fontScale="92500" lnSpcReduction="10000"/>
          </a:bodyPr>
          <a:lstStyle/>
          <a:p>
            <a:pPr algn="l">
              <a:lnSpc>
                <a:spcPct val="80000"/>
              </a:lnSpc>
              <a:defRPr/>
            </a:pPr>
            <a:r>
              <a:rPr lang="ru-RU" sz="2800" b="1" dirty="0" smtClean="0">
                <a:solidFill>
                  <a:srgbClr val="002060"/>
                </a:solidFill>
                <a:latin typeface="Times New Roman" pitchFamily="18" charset="0"/>
                <a:cs typeface="Times New Roman" pitchFamily="18" charset="0"/>
              </a:rPr>
              <a:t>Цель:</a:t>
            </a:r>
            <a:r>
              <a:rPr lang="ru-RU" sz="3000" b="1" dirty="0" smtClean="0">
                <a:solidFill>
                  <a:srgbClr val="002060"/>
                </a:solidFill>
                <a:latin typeface="Times New Roman" pitchFamily="18" charset="0"/>
                <a:cs typeface="Times New Roman" pitchFamily="18" charset="0"/>
              </a:rPr>
              <a:t> </a:t>
            </a:r>
            <a:r>
              <a:rPr lang="ru-RU" sz="2800" dirty="0" smtClean="0">
                <a:solidFill>
                  <a:srgbClr val="002060"/>
                </a:solidFill>
                <a:latin typeface="Times New Roman" pitchFamily="18" charset="0"/>
                <a:cs typeface="Times New Roman" pitchFamily="18" charset="0"/>
              </a:rPr>
              <a:t>подготовка контрольно - измерительных материалов для внутренней оценки качества результатов образования.</a:t>
            </a:r>
            <a:r>
              <a:rPr lang="ru-RU" sz="2800" b="1" dirty="0" smtClean="0">
                <a:solidFill>
                  <a:srgbClr val="002060"/>
                </a:solidFill>
                <a:latin typeface="Times New Roman" pitchFamily="18" charset="0"/>
                <a:cs typeface="Times New Roman" pitchFamily="18" charset="0"/>
              </a:rPr>
              <a:t> В помощь</a:t>
            </a:r>
          </a:p>
          <a:p>
            <a:pPr algn="l">
              <a:lnSpc>
                <a:spcPct val="80000"/>
              </a:lnSpc>
              <a:defRPr/>
            </a:pPr>
            <a:r>
              <a:rPr lang="ru-RU" sz="2800" b="1" dirty="0" smtClean="0">
                <a:solidFill>
                  <a:srgbClr val="002060"/>
                </a:solidFill>
                <a:latin typeface="Times New Roman" pitchFamily="18" charset="0"/>
                <a:cs typeface="Times New Roman" pitchFamily="18" charset="0"/>
              </a:rPr>
              <a:t>- </a:t>
            </a:r>
            <a:r>
              <a:rPr lang="ru-RU" sz="2800" dirty="0" smtClean="0">
                <a:solidFill>
                  <a:srgbClr val="002060"/>
                </a:solidFill>
                <a:latin typeface="Times New Roman" pitchFamily="18" charset="0"/>
                <a:cs typeface="Times New Roman" pitchFamily="18" charset="0"/>
              </a:rPr>
              <a:t>Диагностические материалы РАО;</a:t>
            </a:r>
          </a:p>
          <a:p>
            <a:pPr algn="l">
              <a:lnSpc>
                <a:spcPct val="80000"/>
              </a:lnSpc>
              <a:buFontTx/>
              <a:buChar char="-"/>
              <a:defRPr/>
            </a:pPr>
            <a:r>
              <a:rPr lang="ru-RU" sz="2800" dirty="0" smtClean="0">
                <a:solidFill>
                  <a:srgbClr val="002060"/>
                </a:solidFill>
                <a:latin typeface="Times New Roman" pitchFamily="18" charset="0"/>
                <a:cs typeface="Times New Roman" pitchFamily="18" charset="0"/>
              </a:rPr>
              <a:t>Демоверсии на информационно-образовательном портале Кировской области в разделе «Региональная система оценки качества образования» </a:t>
            </a:r>
            <a:r>
              <a:rPr lang="ru-RU" sz="2800" dirty="0" smtClean="0">
                <a:solidFill>
                  <a:schemeClr val="tx1"/>
                </a:solidFill>
              </a:rPr>
              <a:t>(</a:t>
            </a:r>
            <a:r>
              <a:rPr lang="ru-RU" sz="2800" u="sng" dirty="0" smtClean="0">
                <a:solidFill>
                  <a:schemeClr val="tx1"/>
                </a:solidFill>
                <a:hlinkClick r:id="rId3"/>
              </a:rPr>
              <a:t>http://43edu.ru/</a:t>
            </a:r>
            <a:r>
              <a:rPr lang="ru-RU" sz="2800" dirty="0" smtClean="0">
                <a:solidFill>
                  <a:schemeClr val="tx1"/>
                </a:solidFill>
              </a:rPr>
              <a:t>)</a:t>
            </a:r>
            <a:r>
              <a:rPr lang="ru-RU" sz="2800" b="1" dirty="0" smtClean="0">
                <a:solidFill>
                  <a:schemeClr val="tx1"/>
                </a:solidFill>
              </a:rPr>
              <a:t>.</a:t>
            </a:r>
          </a:p>
          <a:p>
            <a:pPr algn="l">
              <a:lnSpc>
                <a:spcPct val="80000"/>
              </a:lnSpc>
              <a:buFontTx/>
              <a:buChar char="-"/>
              <a:defRPr/>
            </a:pPr>
            <a:r>
              <a:rPr lang="ru-RU" sz="2800" dirty="0" smtClean="0">
                <a:solidFill>
                  <a:srgbClr val="002060"/>
                </a:solidFill>
                <a:latin typeface="Times New Roman" pitchFamily="18" charset="0"/>
                <a:cs typeface="Times New Roman" pitchFamily="18" charset="0"/>
              </a:rPr>
              <a:t>Литература:</a:t>
            </a:r>
          </a:p>
          <a:p>
            <a:pPr algn="l">
              <a:lnSpc>
                <a:spcPct val="80000"/>
              </a:lnSpc>
              <a:defRPr/>
            </a:pPr>
            <a:r>
              <a:rPr lang="ru-RU" sz="2800" dirty="0" smtClean="0">
                <a:solidFill>
                  <a:srgbClr val="002060"/>
                </a:solidFill>
                <a:latin typeface="Times New Roman" pitchFamily="18" charset="0"/>
                <a:cs typeface="Times New Roman" pitchFamily="18" charset="0"/>
              </a:rPr>
              <a:t>Крылова О.Н. «Русский язык. 1 класс. Итоговая аттестация Типовые тестовые задания. ФГОС» </a:t>
            </a:r>
          </a:p>
          <a:p>
            <a:pPr algn="l">
              <a:lnSpc>
                <a:spcPct val="80000"/>
              </a:lnSpc>
              <a:defRPr/>
            </a:pPr>
            <a:r>
              <a:rPr lang="ru-RU" sz="2800" dirty="0" smtClean="0">
                <a:solidFill>
                  <a:srgbClr val="002060"/>
                </a:solidFill>
                <a:latin typeface="Times New Roman" pitchFamily="18" charset="0"/>
                <a:cs typeface="Times New Roman" pitchFamily="18" charset="0"/>
              </a:rPr>
              <a:t> Крылова О.Н. «Математика. 2 класс. Итоговая аттестация Типовые тестовые задания. ФГОС» , и др.</a:t>
            </a:r>
            <a:endParaRPr lang="ru-RU" sz="2800" b="1" dirty="0" smtClean="0">
              <a:solidFill>
                <a:srgbClr val="002060"/>
              </a:solidFill>
              <a:latin typeface="Times New Roman" pitchFamily="18" charset="0"/>
              <a:cs typeface="Times New Roman" pitchFamily="18" charset="0"/>
            </a:endParaRPr>
          </a:p>
          <a:p>
            <a:pPr algn="l">
              <a:lnSpc>
                <a:spcPct val="80000"/>
              </a:lnSpc>
              <a:defRPr/>
            </a:pPr>
            <a:endParaRPr lang="ru-RU" sz="2800" dirty="0" smtClean="0">
              <a:solidFill>
                <a:srgbClr val="002060"/>
              </a:solidFill>
              <a:latin typeface="Times New Roman" pitchFamily="18" charset="0"/>
              <a:cs typeface="Times New Roman" pitchFamily="18" charset="0"/>
            </a:endParaRPr>
          </a:p>
          <a:p>
            <a:pPr algn="l">
              <a:lnSpc>
                <a:spcPct val="80000"/>
              </a:lnSpc>
              <a:defRPr/>
            </a:pPr>
            <a:endParaRPr lang="ru-RU" sz="2800" dirty="0" smtClean="0">
              <a:solidFill>
                <a:srgbClr val="002060"/>
              </a:solidFill>
              <a:latin typeface="Times New Roman" pitchFamily="18" charset="0"/>
              <a:cs typeface="Times New Roman" pitchFamily="18" charset="0"/>
            </a:endParaRPr>
          </a:p>
          <a:p>
            <a:pPr algn="r">
              <a:lnSpc>
                <a:spcPct val="80000"/>
              </a:lnSpc>
              <a:buFont typeface="Wingdings" pitchFamily="2" charset="2"/>
              <a:buChar char="q"/>
              <a:defRPr/>
            </a:pPr>
            <a:endParaRPr lang="ru-RU" sz="2800" b="1" dirty="0" smtClean="0">
              <a:solidFill>
                <a:srgbClr val="002060"/>
              </a:solidFill>
              <a:latin typeface="Times New Roman" pitchFamily="18" charset="0"/>
              <a:cs typeface="Times New Roman" pitchFamily="18" charset="0"/>
            </a:endParaRPr>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p:txBody>
      </p:sp>
      <p:sp>
        <p:nvSpPr>
          <p:cNvPr id="2057" name="Rectangle 9"/>
          <p:cNvSpPr>
            <a:spLocks noGrp="1" noChangeArrowheads="1"/>
          </p:cNvSpPr>
          <p:nvPr>
            <p:ph type="ctrTitle"/>
          </p:nvPr>
        </p:nvSpPr>
        <p:spPr>
          <a:xfrm>
            <a:off x="785786" y="1214422"/>
            <a:ext cx="7848600" cy="785818"/>
          </a:xfrm>
        </p:spPr>
        <p:txBody>
          <a:bodyPr>
            <a:noAutofit/>
          </a:bodyPr>
          <a:lstStyle/>
          <a:p>
            <a:r>
              <a:rPr lang="ru-RU" sz="3200" b="1" dirty="0" smtClean="0">
                <a:solidFill>
                  <a:srgbClr val="002060"/>
                </a:solidFill>
                <a:latin typeface="Times New Roman" pitchFamily="18" charset="0"/>
                <a:cs typeface="Times New Roman" pitchFamily="18" charset="0"/>
              </a:rPr>
              <a:t>4. Конструирование  (подбор заданий)</a:t>
            </a:r>
            <a:br>
              <a:rPr lang="ru-RU" sz="3200" b="1" dirty="0" smtClean="0">
                <a:solidFill>
                  <a:srgbClr val="002060"/>
                </a:solidFill>
                <a:latin typeface="Times New Roman" pitchFamily="18" charset="0"/>
                <a:cs typeface="Times New Roman" pitchFamily="18" charset="0"/>
              </a:rPr>
            </a:br>
            <a:r>
              <a:rPr lang="ru-RU" sz="3200" b="1" dirty="0" smtClean="0">
                <a:solidFill>
                  <a:srgbClr val="002060"/>
                </a:solidFill>
                <a:latin typeface="Times New Roman" pitchFamily="18" charset="0"/>
                <a:cs typeface="Times New Roman" pitchFamily="18" charset="0"/>
              </a:rPr>
              <a:t/>
            </a:r>
            <a:br>
              <a:rPr lang="ru-RU" sz="3200" b="1" dirty="0" smtClean="0">
                <a:solidFill>
                  <a:srgbClr val="002060"/>
                </a:solidFill>
                <a:latin typeface="Times New Roman" pitchFamily="18" charset="0"/>
                <a:cs typeface="Times New Roman" pitchFamily="18" charset="0"/>
              </a:rPr>
            </a:br>
            <a:endParaRPr lang="ru-RU" sz="3200" b="1" dirty="0" smtClean="0">
              <a:solidFill>
                <a:srgbClr val="00206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4"/>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2057" name="Rectangle 9"/>
          <p:cNvSpPr>
            <a:spLocks noGrp="1" noChangeArrowheads="1"/>
          </p:cNvSpPr>
          <p:nvPr>
            <p:ph type="ctrTitle"/>
          </p:nvPr>
        </p:nvSpPr>
        <p:spPr>
          <a:xfrm>
            <a:off x="785786" y="1071546"/>
            <a:ext cx="7848600" cy="1000132"/>
          </a:xfrm>
        </p:spPr>
        <p:txBody>
          <a:bodyPr>
            <a:noAutofit/>
          </a:bodyPr>
          <a:lstStyle/>
          <a:p>
            <a:r>
              <a:rPr lang="ru-RU" sz="3200" b="1" dirty="0" smtClean="0">
                <a:solidFill>
                  <a:srgbClr val="002060"/>
                </a:solidFill>
                <a:latin typeface="Times New Roman" pitchFamily="18" charset="0"/>
                <a:cs typeface="Times New Roman" pitchFamily="18" charset="0"/>
              </a:rPr>
              <a:t>5. Проведение  итоговых работ</a:t>
            </a:r>
            <a:br>
              <a:rPr lang="ru-RU" sz="3200" b="1" dirty="0" smtClean="0">
                <a:solidFill>
                  <a:srgbClr val="002060"/>
                </a:solidFill>
                <a:latin typeface="Times New Roman" pitchFamily="18" charset="0"/>
                <a:cs typeface="Times New Roman" pitchFamily="18" charset="0"/>
              </a:rPr>
            </a:br>
            <a:r>
              <a:rPr lang="ru-RU" sz="3200" b="1" dirty="0" smtClean="0">
                <a:solidFill>
                  <a:srgbClr val="002060"/>
                </a:solidFill>
                <a:latin typeface="Times New Roman" pitchFamily="18" charset="0"/>
                <a:cs typeface="Times New Roman" pitchFamily="18" charset="0"/>
              </a:rPr>
              <a:t>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
        <p:nvSpPr>
          <p:cNvPr id="46081" name="Rectangle 1"/>
          <p:cNvSpPr>
            <a:spLocks noGrp="1" noChangeArrowheads="1"/>
          </p:cNvSpPr>
          <p:nvPr>
            <p:ph type="subTitle" idx="1"/>
          </p:nvPr>
        </p:nvSpPr>
        <p:spPr bwMode="auto">
          <a:xfrm rot="10800000" flipV="1">
            <a:off x="500061" y="2282323"/>
            <a:ext cx="8215341"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49263" algn="just" defTabSz="914400" rtl="0" eaLnBrk="1" fontAlgn="base" latinLnBrk="0" hangingPunct="1">
              <a:lnSpc>
                <a:spcPct val="100000"/>
              </a:lnSpc>
              <a:spcBef>
                <a:spcPct val="0"/>
              </a:spcBef>
              <a:spcAft>
                <a:spcPct val="0"/>
              </a:spcAft>
              <a:buClrTx/>
              <a:buSzTx/>
              <a:buFontTx/>
              <a:buNone/>
              <a:tabLst/>
            </a:pPr>
            <a:r>
              <a:rPr kumimoji="0" lang="ru-RU" sz="2800" b="1" i="0" u="none" strike="noStrike" cap="none" normalizeH="0" baseline="0" dirty="0" smtClean="0">
                <a:ln>
                  <a:noFill/>
                </a:ln>
                <a:solidFill>
                  <a:srgbClr val="002060"/>
                </a:solidFill>
                <a:effectLst/>
                <a:latin typeface="Times New Roman" pitchFamily="18" charset="0"/>
                <a:ea typeface="Arial Unicode MS" pitchFamily="34" charset="-128"/>
                <a:cs typeface="Times New Roman" pitchFamily="18" charset="0"/>
              </a:rPr>
              <a:t>Цель:</a:t>
            </a:r>
            <a:r>
              <a:rPr kumimoji="0" lang="ru-RU" sz="2800" b="0" i="0" u="none" strike="noStrike" cap="none" normalizeH="0" baseline="0" dirty="0" smtClean="0">
                <a:ln>
                  <a:noFill/>
                </a:ln>
                <a:solidFill>
                  <a:srgbClr val="002060"/>
                </a:solidFill>
                <a:effectLst/>
                <a:latin typeface="Times New Roman" pitchFamily="18" charset="0"/>
                <a:ea typeface="Arial Unicode MS" pitchFamily="34" charset="-128"/>
                <a:cs typeface="Times New Roman" pitchFamily="18" charset="0"/>
              </a:rPr>
              <a:t> оценка индивидуальных достижений выпускников начальной школы по математике, русскому языку, окружающему миру и </a:t>
            </a:r>
            <a:r>
              <a:rPr kumimoji="0" lang="ru-RU" sz="2800" b="0" i="0" u="none" strike="noStrike" cap="none" normalizeH="0" baseline="0" dirty="0" err="1" smtClean="0">
                <a:ln>
                  <a:noFill/>
                </a:ln>
                <a:solidFill>
                  <a:srgbClr val="002060"/>
                </a:solidFill>
                <a:effectLst/>
                <a:latin typeface="Times New Roman" pitchFamily="18" charset="0"/>
                <a:ea typeface="Arial Unicode MS" pitchFamily="34" charset="-128"/>
                <a:cs typeface="Times New Roman" pitchFamily="18" charset="0"/>
              </a:rPr>
              <a:t>метапредметных</a:t>
            </a:r>
            <a:r>
              <a:rPr kumimoji="0" lang="ru-RU" sz="2800" b="0" i="0" u="none" strike="noStrike" cap="none" normalizeH="0" baseline="0" dirty="0" smtClean="0">
                <a:ln>
                  <a:noFill/>
                </a:ln>
                <a:solidFill>
                  <a:srgbClr val="002060"/>
                </a:solidFill>
                <a:effectLst/>
                <a:latin typeface="Times New Roman" pitchFamily="18" charset="0"/>
                <a:ea typeface="Arial Unicode MS" pitchFamily="34" charset="-128"/>
                <a:cs typeface="Times New Roman" pitchFamily="18" charset="0"/>
              </a:rPr>
              <a:t> результатов.</a:t>
            </a:r>
            <a:endParaRPr kumimoji="0" lang="ru-RU" sz="2800" b="0" i="0" u="none" strike="noStrike" cap="none" normalizeH="0" baseline="0" dirty="0" smtClean="0">
              <a:ln>
                <a:noFill/>
              </a:ln>
              <a:solidFill>
                <a:srgbClr val="002060"/>
              </a:solidFill>
              <a:effectLst/>
              <a:latin typeface="Arial" pitchFamily="34" charset="0"/>
              <a:cs typeface="Arial" pitchFamily="34" charset="0"/>
            </a:endParaRPr>
          </a:p>
        </p:txBody>
      </p:sp>
    </p:spTree>
  </p:cSld>
  <p:clrMapOvr>
    <a:masterClrMapping/>
  </p:clrMapOvr>
  <p:transition advClick="0" advTm="800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500002" y="1928802"/>
            <a:ext cx="8286840" cy="3857652"/>
          </a:xfrm>
          <a:effectLst>
            <a:outerShdw dist="35921" dir="2700000" algn="ctr" rotWithShape="0">
              <a:schemeClr val="bg2">
                <a:alpha val="50000"/>
              </a:schemeClr>
            </a:outerShdw>
          </a:effectLst>
        </p:spPr>
        <p:txBody>
          <a:bodyPr>
            <a:normAutofit fontScale="92500" lnSpcReduction="20000"/>
          </a:bodyPr>
          <a:lstStyle/>
          <a:p>
            <a:pPr algn="l"/>
            <a:r>
              <a:rPr lang="ru-RU" sz="2800" b="1" dirty="0" smtClean="0">
                <a:solidFill>
                  <a:srgbClr val="002060"/>
                </a:solidFill>
                <a:latin typeface="Times New Roman" pitchFamily="18" charset="0"/>
                <a:cs typeface="Times New Roman" pitchFamily="18" charset="0"/>
              </a:rPr>
              <a:t>Оценка:</a:t>
            </a:r>
          </a:p>
          <a:p>
            <a:pPr algn="l"/>
            <a:r>
              <a:rPr lang="ru-RU" sz="2800" dirty="0" smtClean="0">
                <a:solidFill>
                  <a:srgbClr val="002060"/>
                </a:solidFill>
                <a:latin typeface="Times New Roman" pitchFamily="18" charset="0"/>
                <a:cs typeface="Times New Roman" pitchFamily="18" charset="0"/>
              </a:rPr>
              <a:t>Задания базового уровня – 1 балл</a:t>
            </a:r>
          </a:p>
          <a:p>
            <a:pPr algn="l"/>
            <a:r>
              <a:rPr lang="ru-RU" sz="2800" dirty="0" smtClean="0">
                <a:solidFill>
                  <a:srgbClr val="002060"/>
                </a:solidFill>
                <a:latin typeface="Times New Roman" pitchFamily="18" charset="0"/>
                <a:cs typeface="Times New Roman" pitchFamily="18" charset="0"/>
              </a:rPr>
              <a:t>Задания повышенного уровня – 2 балла</a:t>
            </a:r>
          </a:p>
          <a:p>
            <a:pPr algn="l"/>
            <a:r>
              <a:rPr lang="ru-RU" sz="2800" b="1" dirty="0" smtClean="0">
                <a:solidFill>
                  <a:srgbClr val="002060"/>
                </a:solidFill>
                <a:latin typeface="Times New Roman" pitchFamily="18" charset="0"/>
                <a:cs typeface="Times New Roman" pitchFamily="18" charset="0"/>
              </a:rPr>
              <a:t>Анализ:</a:t>
            </a:r>
          </a:p>
          <a:p>
            <a:pPr algn="l"/>
            <a:r>
              <a:rPr lang="ru-RU" sz="2800" b="1" dirty="0" smtClean="0">
                <a:solidFill>
                  <a:srgbClr val="002060"/>
                </a:solidFill>
                <a:latin typeface="Times New Roman" pitchFamily="18" charset="0"/>
                <a:cs typeface="Times New Roman" pitchFamily="18" charset="0"/>
              </a:rPr>
              <a:t>Таблица 1</a:t>
            </a:r>
            <a:r>
              <a:rPr lang="ru-RU" sz="2800" dirty="0" smtClean="0">
                <a:solidFill>
                  <a:srgbClr val="002060"/>
                </a:solidFill>
                <a:latin typeface="Times New Roman" pitchFamily="18" charset="0"/>
                <a:cs typeface="Times New Roman" pitchFamily="18" charset="0"/>
              </a:rPr>
              <a:t> «Общая характеристика работ для проведения внутреннего контроля и оценки индивидуальных достижений обучающихся»</a:t>
            </a:r>
          </a:p>
          <a:p>
            <a:pPr algn="l"/>
            <a:r>
              <a:rPr lang="ru-RU" sz="2800" b="1" dirty="0" smtClean="0">
                <a:solidFill>
                  <a:srgbClr val="002060"/>
                </a:solidFill>
                <a:latin typeface="Times New Roman" pitchFamily="18" charset="0"/>
                <a:cs typeface="Times New Roman" pitchFamily="18" charset="0"/>
              </a:rPr>
              <a:t>Таблица 2 </a:t>
            </a:r>
            <a:r>
              <a:rPr lang="ru-RU" sz="2800" dirty="0" smtClean="0">
                <a:solidFill>
                  <a:srgbClr val="002060"/>
                </a:solidFill>
                <a:latin typeface="Times New Roman" pitchFamily="18" charset="0"/>
                <a:cs typeface="Times New Roman" pitchFamily="18" charset="0"/>
              </a:rPr>
              <a:t>«Количественная и качественная оценка индивидуальных достижений обучающихся   в системе внутреннего контроля и оценки»</a:t>
            </a:r>
          </a:p>
        </p:txBody>
      </p:sp>
      <p:sp>
        <p:nvSpPr>
          <p:cNvPr id="2057" name="Rectangle 9"/>
          <p:cNvSpPr>
            <a:spLocks noGrp="1" noChangeArrowheads="1"/>
          </p:cNvSpPr>
          <p:nvPr>
            <p:ph type="ctrTitle"/>
          </p:nvPr>
        </p:nvSpPr>
        <p:spPr>
          <a:xfrm>
            <a:off x="785786" y="1071546"/>
            <a:ext cx="7848600" cy="1000132"/>
          </a:xfrm>
        </p:spPr>
        <p:txBody>
          <a:bodyPr>
            <a:noAutofit/>
          </a:bodyPr>
          <a:lstStyle/>
          <a:p>
            <a:r>
              <a:rPr lang="ru-RU" sz="3200" b="1" dirty="0" smtClean="0">
                <a:solidFill>
                  <a:srgbClr val="002060"/>
                </a:solidFill>
                <a:latin typeface="Times New Roman" pitchFamily="18" charset="0"/>
                <a:cs typeface="Times New Roman" pitchFamily="18" charset="0"/>
              </a:rPr>
              <a:t>6. Оценка и анализ итоговых работ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1295400" y="4984750"/>
            <a:ext cx="6705600" cy="1081088"/>
          </a:xfrm>
          <a:effectLst>
            <a:outerShdw dist="35921" dir="2700000" algn="ctr" rotWithShape="0">
              <a:schemeClr val="bg2">
                <a:alpha val="50000"/>
              </a:schemeClr>
            </a:outerShdw>
          </a:effectLst>
        </p:spPr>
        <p:txBody>
          <a:bodyPr/>
          <a:lstStyle/>
          <a:p>
            <a:pPr eaLnBrk="1" hangingPunct="1">
              <a:lnSpc>
                <a:spcPct val="80000"/>
              </a:lnSpc>
              <a:defRPr/>
            </a:pPr>
            <a:endParaRPr lang="ru-RU" sz="2800" b="1" dirty="0" smtClean="0"/>
          </a:p>
        </p:txBody>
      </p:sp>
      <p:sp>
        <p:nvSpPr>
          <p:cNvPr id="19464" name="Line 8"/>
          <p:cNvSpPr>
            <a:spLocks noChangeShapeType="1"/>
          </p:cNvSpPr>
          <p:nvPr/>
        </p:nvSpPr>
        <p:spPr bwMode="auto">
          <a:xfrm>
            <a:off x="539750" y="5373688"/>
            <a:ext cx="8007350" cy="0"/>
          </a:xfrm>
          <a:prstGeom prst="line">
            <a:avLst/>
          </a:prstGeom>
          <a:noFill/>
          <a:ln w="101600">
            <a:solidFill>
              <a:srgbClr val="0C167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2057" name="Rectangle 9"/>
          <p:cNvSpPr>
            <a:spLocks noGrp="1" noChangeArrowheads="1"/>
          </p:cNvSpPr>
          <p:nvPr>
            <p:ph type="ctrTitle"/>
          </p:nvPr>
        </p:nvSpPr>
        <p:spPr>
          <a:xfrm>
            <a:off x="755650" y="1773238"/>
            <a:ext cx="7848600" cy="3170237"/>
          </a:xfrm>
        </p:spPr>
        <p:txBody>
          <a:bodyPr>
            <a:normAutofit/>
          </a:bodyPr>
          <a:lstStyle/>
          <a:p>
            <a:pPr eaLnBrk="1" hangingPunct="1"/>
            <a:r>
              <a:rPr lang="ru-RU" sz="5400" b="1" dirty="0" smtClean="0">
                <a:solidFill>
                  <a:srgbClr val="002060"/>
                </a:solidFill>
                <a:latin typeface="Times New Roman" pitchFamily="18" charset="0"/>
                <a:cs typeface="Times New Roman" pitchFamily="18" charset="0"/>
              </a:rPr>
              <a:t>Спасибо за внимание!</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857224" y="2000240"/>
            <a:ext cx="7643866" cy="3143272"/>
          </a:xfrm>
          <a:effectLst>
            <a:outerShdw dist="35921" dir="2700000" algn="ctr" rotWithShape="0">
              <a:schemeClr val="bg2">
                <a:alpha val="50000"/>
              </a:schemeClr>
            </a:outerShdw>
          </a:effectLst>
        </p:spPr>
        <p:txBody>
          <a:bodyPr>
            <a:normAutofit lnSpcReduction="10000"/>
          </a:bodyPr>
          <a:lstStyle/>
          <a:p>
            <a:pPr algn="l">
              <a:lnSpc>
                <a:spcPct val="80000"/>
              </a:lnSpc>
              <a:buFont typeface="Arial" pitchFamily="34" charset="0"/>
              <a:buChar char="•"/>
            </a:pPr>
            <a:r>
              <a:rPr lang="ru-RU" sz="2800" dirty="0" smtClean="0">
                <a:solidFill>
                  <a:srgbClr val="002060"/>
                </a:solidFill>
                <a:latin typeface="Times New Roman" pitchFamily="18" charset="0"/>
                <a:cs typeface="Times New Roman" pitchFamily="18" charset="0"/>
              </a:rPr>
              <a:t>объект оценки предметных результатов – способность обучающихся решать учебно-познавательные и учебно-практические задачи;</a:t>
            </a:r>
          </a:p>
          <a:p>
            <a:pPr algn="l">
              <a:lnSpc>
                <a:spcPct val="80000"/>
              </a:lnSpc>
            </a:pPr>
            <a:endParaRPr lang="ru-RU" sz="2800" dirty="0" smtClean="0">
              <a:solidFill>
                <a:srgbClr val="002060"/>
              </a:solidFill>
              <a:latin typeface="Times New Roman" pitchFamily="18" charset="0"/>
              <a:cs typeface="Times New Roman" pitchFamily="18" charset="0"/>
            </a:endParaRPr>
          </a:p>
          <a:p>
            <a:pPr algn="l">
              <a:lnSpc>
                <a:spcPct val="80000"/>
              </a:lnSpc>
              <a:buFont typeface="Arial" pitchFamily="34" charset="0"/>
              <a:buChar char="•"/>
            </a:pPr>
            <a:r>
              <a:rPr lang="ru-RU" sz="2800" dirty="0" err="1" smtClean="0">
                <a:solidFill>
                  <a:srgbClr val="002060"/>
                </a:solidFill>
                <a:latin typeface="Times New Roman" pitchFamily="18" charset="0"/>
                <a:cs typeface="Times New Roman" pitchFamily="18" charset="0"/>
              </a:rPr>
              <a:t>КИМы</a:t>
            </a:r>
            <a:r>
              <a:rPr lang="ru-RU" sz="2800" dirty="0" smtClean="0">
                <a:solidFill>
                  <a:srgbClr val="002060"/>
                </a:solidFill>
                <a:latin typeface="Times New Roman" pitchFamily="18" charset="0"/>
                <a:cs typeface="Times New Roman" pitchFamily="18" charset="0"/>
              </a:rPr>
              <a:t> ; </a:t>
            </a:r>
          </a:p>
          <a:p>
            <a:pPr algn="l">
              <a:lnSpc>
                <a:spcPct val="80000"/>
              </a:lnSpc>
            </a:pPr>
            <a:endParaRPr lang="ru-RU" sz="2800" dirty="0" smtClean="0">
              <a:solidFill>
                <a:srgbClr val="002060"/>
              </a:solidFill>
              <a:latin typeface="Times New Roman" pitchFamily="18" charset="0"/>
              <a:cs typeface="Times New Roman" pitchFamily="18" charset="0"/>
            </a:endParaRPr>
          </a:p>
          <a:p>
            <a:pPr algn="l">
              <a:lnSpc>
                <a:spcPct val="80000"/>
              </a:lnSpc>
              <a:buFont typeface="Arial" pitchFamily="34" charset="0"/>
              <a:buChar char="•"/>
            </a:pPr>
            <a:r>
              <a:rPr lang="ru-RU" sz="2800" dirty="0" smtClean="0">
                <a:solidFill>
                  <a:srgbClr val="002060"/>
                </a:solidFill>
                <a:latin typeface="Times New Roman" pitchFamily="18" charset="0"/>
                <a:cs typeface="Times New Roman" pitchFamily="18" charset="0"/>
              </a:rPr>
              <a:t>определение уровня  достижения предметных результатов образования;</a:t>
            </a:r>
            <a:endParaRPr lang="ru-RU" sz="2800" dirty="0" smtClean="0">
              <a:solidFill>
                <a:srgbClr val="002060"/>
              </a:solidFill>
            </a:endParaRPr>
          </a:p>
          <a:p>
            <a:pPr algn="l">
              <a:lnSpc>
                <a:spcPct val="80000"/>
              </a:lnSpc>
              <a:buFont typeface="Arial" pitchFamily="34" charset="0"/>
              <a:buChar char="•"/>
            </a:pPr>
            <a:endParaRPr lang="ru-RU" sz="2800" dirty="0" smtClean="0">
              <a:solidFill>
                <a:srgbClr val="002060"/>
              </a:solidFill>
              <a:latin typeface="Times New Roman" pitchFamily="18" charset="0"/>
              <a:cs typeface="Times New Roman" pitchFamily="18" charset="0"/>
            </a:endParaRPr>
          </a:p>
          <a:p>
            <a:pPr algn="l">
              <a:lnSpc>
                <a:spcPct val="80000"/>
              </a:lnSpc>
              <a:buFont typeface="Arial" pitchFamily="34" charset="0"/>
              <a:buChar char="•"/>
            </a:pPr>
            <a:endParaRPr lang="ru-RU" sz="2800" dirty="0" smtClean="0">
              <a:solidFill>
                <a:srgbClr val="002060"/>
              </a:solidFill>
              <a:latin typeface="Times New Roman" pitchFamily="18" charset="0"/>
              <a:cs typeface="Times New Roman" pitchFamily="18" charset="0"/>
            </a:endParaRPr>
          </a:p>
          <a:p>
            <a:pPr algn="l">
              <a:lnSpc>
                <a:spcPct val="80000"/>
              </a:lnSpc>
            </a:pPr>
            <a:endParaRPr lang="ru-RU" sz="2800" dirty="0" smtClean="0">
              <a:solidFill>
                <a:srgbClr val="002060"/>
              </a:solidFill>
            </a:endParaRPr>
          </a:p>
        </p:txBody>
      </p:sp>
      <p:sp>
        <p:nvSpPr>
          <p:cNvPr id="2057" name="Rectangle 9"/>
          <p:cNvSpPr>
            <a:spLocks noGrp="1" noChangeArrowheads="1"/>
          </p:cNvSpPr>
          <p:nvPr>
            <p:ph type="ctrTitle"/>
          </p:nvPr>
        </p:nvSpPr>
        <p:spPr>
          <a:xfrm>
            <a:off x="928662" y="1214422"/>
            <a:ext cx="7848600" cy="798505"/>
          </a:xfrm>
        </p:spPr>
        <p:txBody>
          <a:bodyPr>
            <a:normAutofit/>
          </a:bodyPr>
          <a:lstStyle/>
          <a:p>
            <a:pPr eaLnBrk="1" hangingPunct="1"/>
            <a:r>
              <a:rPr lang="ru-RU" sz="2800" b="1" dirty="0" smtClean="0">
                <a:solidFill>
                  <a:srgbClr val="002060"/>
                </a:solidFill>
                <a:latin typeface="Times New Roman" pitchFamily="18" charset="0"/>
                <a:cs typeface="Times New Roman" pitchFamily="18" charset="0"/>
              </a:rPr>
              <a:t>Особенности оценки предметных результатов</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dirty="0">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dirty="0">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dirty="0">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dirty="0">
              <a:latin typeface="Arial" charset="0"/>
            </a:endParaRPr>
          </a:p>
        </p:txBody>
      </p:sp>
      <p:sp>
        <p:nvSpPr>
          <p:cNvPr id="19463" name="Rectangle 7"/>
          <p:cNvSpPr>
            <a:spLocks noGrp="1" noChangeArrowheads="1"/>
          </p:cNvSpPr>
          <p:nvPr>
            <p:ph type="subTitle" idx="1"/>
          </p:nvPr>
        </p:nvSpPr>
        <p:spPr>
          <a:xfrm>
            <a:off x="857224" y="2000240"/>
            <a:ext cx="7643866" cy="3143272"/>
          </a:xfrm>
          <a:effectLst>
            <a:outerShdw dist="35921" dir="2700000" algn="ctr" rotWithShape="0">
              <a:schemeClr val="bg2">
                <a:alpha val="50000"/>
              </a:schemeClr>
            </a:outerShdw>
          </a:effectLst>
        </p:spPr>
        <p:txBody>
          <a:bodyPr>
            <a:normAutofit/>
          </a:bodyPr>
          <a:lstStyle/>
          <a:p>
            <a:pPr algn="l">
              <a:lnSpc>
                <a:spcPct val="80000"/>
              </a:lnSpc>
              <a:buFont typeface="Arial" pitchFamily="34" charset="0"/>
              <a:buChar char="•"/>
            </a:pPr>
            <a:r>
              <a:rPr lang="ru-RU" sz="3600" dirty="0" smtClean="0">
                <a:solidFill>
                  <a:srgbClr val="002060"/>
                </a:solidFill>
                <a:latin typeface="Times New Roman" pitchFamily="18" charset="0"/>
                <a:cs typeface="Times New Roman" pitchFamily="18" charset="0"/>
              </a:rPr>
              <a:t>Входной </a:t>
            </a:r>
            <a:r>
              <a:rPr lang="ru-RU" dirty="0" smtClean="0">
                <a:solidFill>
                  <a:srgbClr val="002060"/>
                </a:solidFill>
                <a:latin typeface="Times New Roman" pitchFamily="18" charset="0"/>
                <a:cs typeface="Times New Roman" pitchFamily="18" charset="0"/>
              </a:rPr>
              <a:t>(сентябрь)</a:t>
            </a:r>
          </a:p>
          <a:p>
            <a:pPr algn="l">
              <a:lnSpc>
                <a:spcPct val="80000"/>
              </a:lnSpc>
              <a:buFont typeface="Arial" pitchFamily="34" charset="0"/>
              <a:buChar char="•"/>
            </a:pPr>
            <a:r>
              <a:rPr lang="ru-RU" sz="3600" dirty="0" smtClean="0">
                <a:solidFill>
                  <a:srgbClr val="002060"/>
                </a:solidFill>
                <a:latin typeface="Times New Roman" pitchFamily="18" charset="0"/>
                <a:cs typeface="Times New Roman" pitchFamily="18" charset="0"/>
              </a:rPr>
              <a:t>текущий</a:t>
            </a:r>
          </a:p>
          <a:p>
            <a:pPr algn="l">
              <a:lnSpc>
                <a:spcPct val="80000"/>
              </a:lnSpc>
              <a:buFont typeface="Arial" pitchFamily="34" charset="0"/>
              <a:buChar char="•"/>
            </a:pPr>
            <a:r>
              <a:rPr lang="ru-RU" sz="3600" dirty="0" smtClean="0">
                <a:solidFill>
                  <a:srgbClr val="002060"/>
                </a:solidFill>
                <a:latin typeface="Times New Roman" pitchFamily="18" charset="0"/>
                <a:cs typeface="Times New Roman" pitchFamily="18" charset="0"/>
              </a:rPr>
              <a:t>тематический</a:t>
            </a:r>
          </a:p>
          <a:p>
            <a:pPr algn="l">
              <a:lnSpc>
                <a:spcPct val="80000"/>
              </a:lnSpc>
              <a:buFont typeface="Arial" pitchFamily="34" charset="0"/>
              <a:buChar char="•"/>
            </a:pPr>
            <a:r>
              <a:rPr lang="ru-RU" sz="3600" dirty="0" smtClean="0">
                <a:solidFill>
                  <a:srgbClr val="002060"/>
                </a:solidFill>
                <a:latin typeface="Times New Roman" pitchFamily="18" charset="0"/>
                <a:cs typeface="Times New Roman" pitchFamily="18" charset="0"/>
              </a:rPr>
              <a:t>Итоговый </a:t>
            </a:r>
            <a:r>
              <a:rPr lang="ru-RU" dirty="0" smtClean="0">
                <a:solidFill>
                  <a:srgbClr val="002060"/>
                </a:solidFill>
                <a:latin typeface="Times New Roman" pitchFamily="18" charset="0"/>
                <a:cs typeface="Times New Roman" pitchFamily="18" charset="0"/>
              </a:rPr>
              <a:t>(промежуточная, итоговая аттестация - апрель)</a:t>
            </a:r>
          </a:p>
        </p:txBody>
      </p:sp>
      <p:sp>
        <p:nvSpPr>
          <p:cNvPr id="2057" name="Rectangle 9"/>
          <p:cNvSpPr>
            <a:spLocks noGrp="1" noChangeArrowheads="1"/>
          </p:cNvSpPr>
          <p:nvPr>
            <p:ph type="ctrTitle"/>
          </p:nvPr>
        </p:nvSpPr>
        <p:spPr>
          <a:xfrm>
            <a:off x="928662" y="1214422"/>
            <a:ext cx="7848600" cy="798505"/>
          </a:xfrm>
        </p:spPr>
        <p:txBody>
          <a:bodyPr>
            <a:noAutofit/>
          </a:bodyPr>
          <a:lstStyle/>
          <a:p>
            <a:pPr eaLnBrk="1" hangingPunct="1"/>
            <a:r>
              <a:rPr lang="ru-RU" sz="3200" b="1" dirty="0" smtClean="0">
                <a:solidFill>
                  <a:srgbClr val="002060"/>
                </a:solidFill>
                <a:latin typeface="Times New Roman" pitchFamily="18" charset="0"/>
                <a:cs typeface="Times New Roman" pitchFamily="18" charset="0"/>
              </a:rPr>
              <a:t>Виды контроля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214282" y="2285992"/>
            <a:ext cx="8643998" cy="3286148"/>
          </a:xfrm>
          <a:effectLst>
            <a:outerShdw dist="35921" dir="2700000" algn="ctr" rotWithShape="0">
              <a:schemeClr val="bg2">
                <a:alpha val="50000"/>
              </a:schemeClr>
            </a:outerShdw>
          </a:effectLst>
        </p:spPr>
        <p:txBody>
          <a:bodyPr>
            <a:normAutofit fontScale="85000" lnSpcReduction="20000"/>
          </a:bodyPr>
          <a:lstStyle/>
          <a:p>
            <a:pPr>
              <a:lnSpc>
                <a:spcPct val="80000"/>
              </a:lnSpc>
              <a:buFont typeface="Wingdings" pitchFamily="2" charset="2"/>
              <a:buChar char="q"/>
              <a:defRPr/>
            </a:pPr>
            <a:endParaRPr lang="ru-RU" sz="2800" b="1" dirty="0" smtClean="0">
              <a:solidFill>
                <a:srgbClr val="002060"/>
              </a:solidFill>
              <a:latin typeface="Times New Roman" pitchFamily="18" charset="0"/>
              <a:cs typeface="Times New Roman" pitchFamily="18" charset="0"/>
            </a:endParaRP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 устный  опрос</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диктант</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контрольное списывание</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тесты</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проекты</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диагностическая  работа</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графическая работа</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изложение</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сочинение</a:t>
            </a:r>
          </a:p>
          <a:p>
            <a:pPr algn="l">
              <a:lnSpc>
                <a:spcPct val="80000"/>
              </a:lnSpc>
              <a:buFont typeface="Wingdings" pitchFamily="2" charset="2"/>
              <a:buChar char="q"/>
              <a:defRPr/>
            </a:pPr>
            <a:r>
              <a:rPr lang="ru-RU" sz="2800" b="1" dirty="0" smtClean="0">
                <a:solidFill>
                  <a:srgbClr val="002060"/>
                </a:solidFill>
                <a:latin typeface="Times New Roman" pitchFamily="18" charset="0"/>
                <a:cs typeface="Times New Roman" pitchFamily="18" charset="0"/>
              </a:rPr>
              <a:t>творческая работа</a:t>
            </a:r>
          </a:p>
          <a:p>
            <a:pPr algn="l">
              <a:lnSpc>
                <a:spcPct val="80000"/>
              </a:lnSpc>
              <a:buFont typeface="Wingdings" pitchFamily="2" charset="2"/>
              <a:buChar char="q"/>
              <a:defRPr/>
            </a:pPr>
            <a:endParaRPr lang="ru-RU" sz="2800" b="1" dirty="0" smtClean="0">
              <a:solidFill>
                <a:srgbClr val="002060"/>
              </a:solidFill>
              <a:latin typeface="Times New Roman" pitchFamily="18" charset="0"/>
              <a:cs typeface="Times New Roman" pitchFamily="18" charset="0"/>
            </a:endParaRPr>
          </a:p>
          <a:p>
            <a:pPr algn="l">
              <a:lnSpc>
                <a:spcPct val="80000"/>
              </a:lnSpc>
              <a:defRPr/>
            </a:pPr>
            <a:endParaRPr lang="ru-RU" sz="2800" b="1" dirty="0" smtClean="0">
              <a:solidFill>
                <a:srgbClr val="002060"/>
              </a:solidFill>
              <a:latin typeface="Times New Roman" pitchFamily="18" charset="0"/>
              <a:cs typeface="Times New Roman" pitchFamily="18" charset="0"/>
            </a:endParaRPr>
          </a:p>
          <a:p>
            <a:pPr algn="l">
              <a:lnSpc>
                <a:spcPct val="80000"/>
              </a:lnSpc>
              <a:defRPr/>
            </a:pPr>
            <a:endParaRPr lang="ru-RU" sz="2800" b="1" dirty="0" smtClean="0">
              <a:solidFill>
                <a:srgbClr val="002060"/>
              </a:solidFill>
              <a:latin typeface="Times New Roman" pitchFamily="18" charset="0"/>
              <a:cs typeface="Times New Roman" pitchFamily="18" charset="0"/>
            </a:endParaRPr>
          </a:p>
          <a:p>
            <a:pPr algn="r">
              <a:lnSpc>
                <a:spcPct val="80000"/>
              </a:lnSpc>
              <a:buFont typeface="Wingdings" pitchFamily="2" charset="2"/>
              <a:buChar char="q"/>
              <a:defRPr/>
            </a:pPr>
            <a:endParaRPr lang="ru-RU" sz="2800" b="1" dirty="0" smtClean="0">
              <a:solidFill>
                <a:srgbClr val="002060"/>
              </a:solidFill>
              <a:latin typeface="Times New Roman" pitchFamily="18" charset="0"/>
              <a:cs typeface="Times New Roman" pitchFamily="18" charset="0"/>
            </a:endParaRPr>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p:txBody>
      </p:sp>
      <p:sp>
        <p:nvSpPr>
          <p:cNvPr id="2057" name="Rectangle 9"/>
          <p:cNvSpPr>
            <a:spLocks noGrp="1" noChangeArrowheads="1"/>
          </p:cNvSpPr>
          <p:nvPr>
            <p:ph type="ctrTitle"/>
          </p:nvPr>
        </p:nvSpPr>
        <p:spPr>
          <a:xfrm>
            <a:off x="785786" y="1214423"/>
            <a:ext cx="7848600" cy="642942"/>
          </a:xfrm>
        </p:spPr>
        <p:txBody>
          <a:bodyPr>
            <a:noAutofit/>
          </a:bodyPr>
          <a:lstStyle/>
          <a:p>
            <a:r>
              <a:rPr lang="ru-RU" sz="3200" b="1" dirty="0" smtClean="0">
                <a:solidFill>
                  <a:srgbClr val="002060"/>
                </a:solidFill>
                <a:latin typeface="Times New Roman" pitchFamily="18" charset="0"/>
                <a:cs typeface="Times New Roman" pitchFamily="18" charset="0"/>
              </a:rPr>
              <a:t>Формы оценки достижения предметных результатов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500002" y="3286124"/>
            <a:ext cx="8286840" cy="2928958"/>
          </a:xfrm>
          <a:effectLst>
            <a:outerShdw dist="35921" dir="2700000" algn="ctr" rotWithShape="0">
              <a:schemeClr val="bg2">
                <a:alpha val="50000"/>
              </a:schemeClr>
            </a:outerShdw>
          </a:effectLst>
        </p:spPr>
        <p:txBody>
          <a:bodyPr>
            <a:normAutofit/>
          </a:bodyPr>
          <a:lstStyle/>
          <a:p>
            <a:pPr algn="l">
              <a:lnSpc>
                <a:spcPct val="80000"/>
              </a:lnSpc>
              <a:defRPr/>
            </a:pPr>
            <a:r>
              <a:rPr lang="ru-RU" b="1" dirty="0" smtClean="0">
                <a:solidFill>
                  <a:srgbClr val="002060"/>
                </a:solidFill>
                <a:latin typeface="Times New Roman" pitchFamily="18" charset="0"/>
                <a:cs typeface="Times New Roman" pitchFamily="18" charset="0"/>
              </a:rPr>
              <a:t>Спецификация – </a:t>
            </a:r>
            <a:r>
              <a:rPr lang="ru-RU" dirty="0" smtClean="0">
                <a:solidFill>
                  <a:srgbClr val="002060"/>
                </a:solidFill>
                <a:latin typeface="Times New Roman" pitchFamily="18" charset="0"/>
                <a:cs typeface="Times New Roman" pitchFamily="18" charset="0"/>
              </a:rPr>
              <a:t>документ, в котором в краткой форме указываются все основные характеристики КИМ: структура, тип используемых  заданий,  время  выполнения,  последовательность проверяемых элементов содержания, система оценивания и др. </a:t>
            </a:r>
          </a:p>
        </p:txBody>
      </p:sp>
      <p:sp>
        <p:nvSpPr>
          <p:cNvPr id="2057" name="Rectangle 9"/>
          <p:cNvSpPr>
            <a:spLocks noGrp="1" noChangeArrowheads="1"/>
          </p:cNvSpPr>
          <p:nvPr>
            <p:ph type="ctrTitle"/>
          </p:nvPr>
        </p:nvSpPr>
        <p:spPr>
          <a:xfrm>
            <a:off x="500034" y="1214422"/>
            <a:ext cx="8134352" cy="1928826"/>
          </a:xfrm>
        </p:spPr>
        <p:txBody>
          <a:bodyPr>
            <a:noAutofit/>
          </a:bodyPr>
          <a:lstStyle/>
          <a:p>
            <a:pPr algn="l"/>
            <a:r>
              <a:rPr lang="ru-RU" sz="3200" b="1" dirty="0" smtClean="0">
                <a:solidFill>
                  <a:srgbClr val="002060"/>
                </a:solidFill>
                <a:latin typeface="Times New Roman" pitchFamily="18" charset="0"/>
                <a:cs typeface="Times New Roman" pitchFamily="18" charset="0"/>
              </a:rPr>
              <a:t>Кодификатор – </a:t>
            </a:r>
            <a:r>
              <a:rPr lang="ru-RU" sz="3200" dirty="0" smtClean="0">
                <a:solidFill>
                  <a:srgbClr val="002060"/>
                </a:solidFill>
                <a:latin typeface="Times New Roman" pitchFamily="18" charset="0"/>
                <a:cs typeface="Times New Roman" pitchFamily="18" charset="0"/>
              </a:rPr>
              <a:t>документ, составленный на основе </a:t>
            </a:r>
            <a:r>
              <a:rPr lang="ru-RU" sz="3200" dirty="0" err="1" smtClean="0">
                <a:solidFill>
                  <a:srgbClr val="002060"/>
                </a:solidFill>
                <a:latin typeface="Times New Roman" pitchFamily="18" charset="0"/>
                <a:cs typeface="Times New Roman" pitchFamily="18" charset="0"/>
              </a:rPr>
              <a:t>операционализированного</a:t>
            </a:r>
            <a:r>
              <a:rPr lang="ru-RU" sz="3200" dirty="0" smtClean="0">
                <a:solidFill>
                  <a:srgbClr val="002060"/>
                </a:solidFill>
                <a:latin typeface="Times New Roman" pitchFamily="18" charset="0"/>
                <a:cs typeface="Times New Roman" pitchFamily="18" charset="0"/>
              </a:rPr>
              <a:t>  перечня  планируемых  результатов  освоения</a:t>
            </a:r>
            <a:br>
              <a:rPr lang="ru-RU" sz="3200" dirty="0" smtClean="0">
                <a:solidFill>
                  <a:srgbClr val="002060"/>
                </a:solidFill>
                <a:latin typeface="Times New Roman" pitchFamily="18" charset="0"/>
                <a:cs typeface="Times New Roman" pitchFamily="18" charset="0"/>
              </a:rPr>
            </a:br>
            <a:r>
              <a:rPr lang="ru-RU" sz="3200" dirty="0" smtClean="0">
                <a:solidFill>
                  <a:srgbClr val="002060"/>
                </a:solidFill>
                <a:latin typeface="Times New Roman" pitchFamily="18" charset="0"/>
                <a:cs typeface="Times New Roman" pitchFamily="18" charset="0"/>
              </a:rPr>
              <a:t>ООП НОО.</a:t>
            </a:r>
            <a:br>
              <a:rPr lang="ru-RU" sz="3200" dirty="0" smtClean="0">
                <a:solidFill>
                  <a:srgbClr val="002060"/>
                </a:solidFill>
                <a:latin typeface="Times New Roman" pitchFamily="18" charset="0"/>
                <a:cs typeface="Times New Roman" pitchFamily="18" charset="0"/>
              </a:rPr>
            </a:br>
            <a:r>
              <a:rPr lang="ru-RU" sz="3200" dirty="0" smtClean="0">
                <a:solidFill>
                  <a:srgbClr val="002060"/>
                </a:solidFill>
                <a:latin typeface="Times New Roman" pitchFamily="18" charset="0"/>
                <a:cs typeface="Times New Roman" pitchFamily="18" charset="0"/>
              </a:rPr>
              <a:t>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857224" y="2000240"/>
            <a:ext cx="7715304" cy="3571900"/>
          </a:xfrm>
          <a:effectLst>
            <a:outerShdw dist="35921" dir="2700000" algn="ctr" rotWithShape="0">
              <a:schemeClr val="bg2">
                <a:alpha val="50000"/>
              </a:schemeClr>
            </a:outerShdw>
          </a:effectLst>
        </p:spPr>
        <p:txBody>
          <a:bodyPr>
            <a:normAutofit/>
          </a:bodyPr>
          <a:lstStyle/>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p:txBody>
      </p:sp>
      <p:sp>
        <p:nvSpPr>
          <p:cNvPr id="2057" name="Rectangle 9"/>
          <p:cNvSpPr>
            <a:spLocks noGrp="1" noChangeArrowheads="1"/>
          </p:cNvSpPr>
          <p:nvPr>
            <p:ph type="ctrTitle"/>
          </p:nvPr>
        </p:nvSpPr>
        <p:spPr>
          <a:xfrm>
            <a:off x="500034" y="1214423"/>
            <a:ext cx="8134352" cy="642942"/>
          </a:xfrm>
        </p:spPr>
        <p:txBody>
          <a:bodyPr>
            <a:noAutofit/>
          </a:bodyPr>
          <a:lstStyle/>
          <a:p>
            <a:r>
              <a:rPr lang="ru-RU" sz="3200" b="1" dirty="0" smtClean="0">
                <a:solidFill>
                  <a:srgbClr val="002060"/>
                </a:solidFill>
                <a:latin typeface="Times New Roman" pitchFamily="18" charset="0"/>
                <a:cs typeface="Times New Roman" pitchFamily="18" charset="0"/>
              </a:rPr>
              <a:t>Система оценки достижения планируемых результатов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
        <p:nvSpPr>
          <p:cNvPr id="11" name="Скругленный прямоугольник 10"/>
          <p:cNvSpPr/>
          <p:nvPr/>
        </p:nvSpPr>
        <p:spPr>
          <a:xfrm>
            <a:off x="5000628" y="2000240"/>
            <a:ext cx="3143272"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latin typeface="Times New Roman" pitchFamily="18" charset="0"/>
                <a:cs typeface="Times New Roman" pitchFamily="18" charset="0"/>
              </a:rPr>
              <a:t>ВНЕШНЯЯ ОЦЕНКА (ОСОКО, РСОКО)</a:t>
            </a:r>
            <a:endParaRPr lang="ru-RU" sz="2400" dirty="0">
              <a:latin typeface="Times New Roman" pitchFamily="18" charset="0"/>
              <a:cs typeface="Times New Roman" pitchFamily="18" charset="0"/>
            </a:endParaRPr>
          </a:p>
        </p:txBody>
      </p:sp>
      <p:sp>
        <p:nvSpPr>
          <p:cNvPr id="12" name="Скругленный прямоугольник 11"/>
          <p:cNvSpPr/>
          <p:nvPr/>
        </p:nvSpPr>
        <p:spPr>
          <a:xfrm>
            <a:off x="928662" y="2000240"/>
            <a:ext cx="3214710" cy="13573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latin typeface="Times New Roman" pitchFamily="18" charset="0"/>
                <a:cs typeface="Times New Roman" pitchFamily="18" charset="0"/>
              </a:rPr>
              <a:t>ВНУТРЕННЯЯ ОЦЕНКА:</a:t>
            </a:r>
          </a:p>
          <a:p>
            <a:pPr algn="ctr"/>
            <a:r>
              <a:rPr lang="ru-RU" sz="2400" b="1" dirty="0" smtClean="0">
                <a:latin typeface="Times New Roman" pitchFamily="18" charset="0"/>
                <a:cs typeface="Times New Roman" pitchFamily="18" charset="0"/>
              </a:rPr>
              <a:t>(учитель, ученик,</a:t>
            </a:r>
          </a:p>
          <a:p>
            <a:pPr algn="ctr"/>
            <a:r>
              <a:rPr lang="ru-RU" sz="2400" b="1" dirty="0" smtClean="0">
                <a:latin typeface="Times New Roman" pitchFamily="18" charset="0"/>
                <a:cs typeface="Times New Roman" pitchFamily="18" charset="0"/>
              </a:rPr>
              <a:t>ОУ и родители)</a:t>
            </a:r>
            <a:endParaRPr lang="ru-RU" sz="2400" b="1" dirty="0">
              <a:latin typeface="Times New Roman" pitchFamily="18" charset="0"/>
              <a:cs typeface="Times New Roman" pitchFamily="18" charset="0"/>
            </a:endParaRPr>
          </a:p>
        </p:txBody>
      </p:sp>
      <p:sp>
        <p:nvSpPr>
          <p:cNvPr id="13" name="Прямоугольник 12"/>
          <p:cNvSpPr/>
          <p:nvPr/>
        </p:nvSpPr>
        <p:spPr>
          <a:xfrm>
            <a:off x="785786" y="3500438"/>
            <a:ext cx="3500462" cy="20717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Arial" pitchFamily="34" charset="0"/>
              <a:buChar char="•"/>
            </a:pPr>
            <a:endParaRPr lang="ru-RU" sz="2000" dirty="0" smtClean="0">
              <a:latin typeface="Times New Roman" pitchFamily="18" charset="0"/>
              <a:cs typeface="Times New Roman" pitchFamily="18" charset="0"/>
            </a:endParaRPr>
          </a:p>
          <a:p>
            <a:r>
              <a:rPr lang="ru-RU" sz="2000" dirty="0" smtClean="0">
                <a:latin typeface="Times New Roman" pitchFamily="18" charset="0"/>
                <a:cs typeface="Times New Roman" pitchFamily="18" charset="0"/>
              </a:rPr>
              <a:t> </a:t>
            </a:r>
          </a:p>
          <a:p>
            <a:pPr algn="ctr"/>
            <a:r>
              <a:rPr lang="ru-RU" sz="2800" b="1" u="sng" dirty="0" smtClean="0">
                <a:latin typeface="Times New Roman" pitchFamily="18" charset="0"/>
                <a:cs typeface="Times New Roman" pitchFamily="18" charset="0"/>
              </a:rPr>
              <a:t>Результаты:</a:t>
            </a:r>
          </a:p>
          <a:p>
            <a:pPr>
              <a:buFont typeface="Arial" pitchFamily="34" charset="0"/>
              <a:buChar char="•"/>
            </a:pPr>
            <a:r>
              <a:rPr lang="ru-RU" sz="2800" dirty="0" smtClean="0">
                <a:latin typeface="Times New Roman" pitchFamily="18" charset="0"/>
                <a:cs typeface="Times New Roman" pitchFamily="18" charset="0"/>
              </a:rPr>
              <a:t>предметные</a:t>
            </a:r>
          </a:p>
          <a:p>
            <a:pPr>
              <a:buFont typeface="Arial" pitchFamily="34" charset="0"/>
              <a:buChar char="•"/>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метапредметные</a:t>
            </a:r>
            <a:endParaRPr lang="ru-RU" sz="2800" dirty="0" smtClean="0">
              <a:latin typeface="Times New Roman" pitchFamily="18" charset="0"/>
              <a:cs typeface="Times New Roman" pitchFamily="18" charset="0"/>
            </a:endParaRPr>
          </a:p>
          <a:p>
            <a:pPr>
              <a:buFont typeface="Arial" pitchFamily="34" charset="0"/>
              <a:buChar char="•"/>
            </a:pPr>
            <a:r>
              <a:rPr lang="ru-RU" sz="2800" dirty="0" smtClean="0">
                <a:latin typeface="Times New Roman" pitchFamily="18" charset="0"/>
                <a:cs typeface="Times New Roman" pitchFamily="18" charset="0"/>
              </a:rPr>
              <a:t> личностные</a:t>
            </a:r>
          </a:p>
          <a:p>
            <a:pPr algn="ctr"/>
            <a:endParaRPr lang="ru-RU" sz="2400" dirty="0" smtClean="0">
              <a:latin typeface="Times New Roman" pitchFamily="18" charset="0"/>
              <a:cs typeface="Times New Roman" pitchFamily="18" charset="0"/>
            </a:endParaRPr>
          </a:p>
          <a:p>
            <a:pPr algn="ctr"/>
            <a:endParaRPr lang="ru-RU" sz="2800" dirty="0" smtClean="0">
              <a:latin typeface="Times New Roman" pitchFamily="18" charset="0"/>
              <a:cs typeface="Times New Roman" pitchFamily="18" charset="0"/>
            </a:endParaRPr>
          </a:p>
        </p:txBody>
      </p:sp>
      <p:sp>
        <p:nvSpPr>
          <p:cNvPr id="14" name="Прямоугольник 13"/>
          <p:cNvSpPr/>
          <p:nvPr/>
        </p:nvSpPr>
        <p:spPr>
          <a:xfrm>
            <a:off x="5072066" y="3571876"/>
            <a:ext cx="3143272" cy="17859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2800" b="1" u="sng" dirty="0" smtClean="0">
                <a:latin typeface="Times New Roman" pitchFamily="18" charset="0"/>
                <a:cs typeface="Times New Roman" pitchFamily="18" charset="0"/>
              </a:rPr>
              <a:t>Результаты:</a:t>
            </a:r>
          </a:p>
          <a:p>
            <a:pPr>
              <a:buFont typeface="Arial" pitchFamily="34" charset="0"/>
              <a:buChar char="•"/>
            </a:pPr>
            <a:r>
              <a:rPr lang="ru-RU" sz="2800" dirty="0" smtClean="0">
                <a:latin typeface="Times New Roman" pitchFamily="18" charset="0"/>
                <a:cs typeface="Times New Roman" pitchFamily="18" charset="0"/>
              </a:rPr>
              <a:t> предметные  </a:t>
            </a:r>
          </a:p>
          <a:p>
            <a:pPr>
              <a:buFont typeface="Arial" pitchFamily="34" charset="0"/>
              <a:buChar char="•"/>
            </a:pPr>
            <a:r>
              <a:rPr lang="ru-RU" sz="2800" dirty="0" smtClean="0">
                <a:latin typeface="Times New Roman" pitchFamily="18" charset="0"/>
                <a:cs typeface="Times New Roman" pitchFamily="18" charset="0"/>
              </a:rPr>
              <a:t> </a:t>
            </a:r>
            <a:r>
              <a:rPr lang="ru-RU" sz="2800" dirty="0" err="1" smtClean="0">
                <a:latin typeface="Times New Roman" pitchFamily="18" charset="0"/>
                <a:cs typeface="Times New Roman" pitchFamily="18" charset="0"/>
              </a:rPr>
              <a:t>метапредметные</a:t>
            </a:r>
            <a:r>
              <a:rPr lang="ru-RU" sz="2800" dirty="0" smtClean="0">
                <a:latin typeface="Times New Roman" pitchFamily="18" charset="0"/>
                <a:cs typeface="Times New Roman" pitchFamily="18" charset="0"/>
              </a:rPr>
              <a:t> </a:t>
            </a:r>
            <a:endParaRPr lang="ru-RU" sz="2800" dirty="0">
              <a:latin typeface="Times New Roman" pitchFamily="18" charset="0"/>
              <a:cs typeface="Times New Roman" pitchFamily="18" charset="0"/>
            </a:endParaRPr>
          </a:p>
        </p:txBody>
      </p:sp>
      <p:sp>
        <p:nvSpPr>
          <p:cNvPr id="22" name="Выгнутая влево стрелка 21"/>
          <p:cNvSpPr/>
          <p:nvPr/>
        </p:nvSpPr>
        <p:spPr>
          <a:xfrm>
            <a:off x="285720" y="2857496"/>
            <a:ext cx="571504" cy="1143008"/>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23" name="Выгнутая вправо стрелка 22"/>
          <p:cNvSpPr/>
          <p:nvPr/>
        </p:nvSpPr>
        <p:spPr>
          <a:xfrm>
            <a:off x="8215338" y="3143248"/>
            <a:ext cx="571472" cy="121444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cxnSp>
        <p:nvCxnSpPr>
          <p:cNvPr id="26" name="Прямая соединительная линия 25"/>
          <p:cNvCxnSpPr/>
          <p:nvPr/>
        </p:nvCxnSpPr>
        <p:spPr>
          <a:xfrm>
            <a:off x="4143372" y="2857496"/>
            <a:ext cx="857256" cy="1588"/>
          </a:xfrm>
          <a:prstGeom prst="line">
            <a:avLst/>
          </a:prstGeom>
        </p:spPr>
        <p:style>
          <a:lnRef idx="1">
            <a:schemeClr val="accent1"/>
          </a:lnRef>
          <a:fillRef idx="0">
            <a:schemeClr val="accent1"/>
          </a:fillRef>
          <a:effectRef idx="0">
            <a:schemeClr val="accent1"/>
          </a:effectRef>
          <a:fontRef idx="minor">
            <a:schemeClr val="tx1"/>
          </a:fontRef>
        </p:style>
      </p:cxnSp>
      <p:sp>
        <p:nvSpPr>
          <p:cNvPr id="16" name="Выноска со стрелкой вверх 15"/>
          <p:cNvSpPr/>
          <p:nvPr/>
        </p:nvSpPr>
        <p:spPr>
          <a:xfrm>
            <a:off x="571472" y="5429264"/>
            <a:ext cx="8286808" cy="928694"/>
          </a:xfrm>
          <a:prstGeom prst="upArrow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3200" b="1" dirty="0" smtClean="0">
                <a:latin typeface="Times New Roman" pitchFamily="18" charset="0"/>
                <a:cs typeface="Times New Roman" pitchFamily="18" charset="0"/>
              </a:rPr>
              <a:t>Планируемые результаты ООП</a:t>
            </a:r>
            <a:endParaRPr lang="ru-RU" sz="3200" b="1" dirty="0">
              <a:latin typeface="Times New Roman" pitchFamily="18" charset="0"/>
              <a:cs typeface="Times New Roman" pitchFamily="18" charset="0"/>
            </a:endParaRPr>
          </a:p>
        </p:txBody>
      </p:sp>
    </p:spTree>
  </p:cSld>
  <p:clrMapOvr>
    <a:masterClrMapping/>
  </p:clrMapOvr>
  <p:transition advClick="0" advTm="8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500002" y="2071678"/>
            <a:ext cx="8286840" cy="3714776"/>
          </a:xfrm>
          <a:effectLst>
            <a:outerShdw dist="35921" dir="2700000" algn="ctr" rotWithShape="0">
              <a:schemeClr val="bg2">
                <a:alpha val="50000"/>
              </a:schemeClr>
            </a:outerShdw>
          </a:effectLst>
        </p:spPr>
        <p:txBody>
          <a:bodyPr>
            <a:noAutofit/>
          </a:bodyPr>
          <a:lstStyle/>
          <a:p>
            <a:pPr algn="l"/>
            <a:r>
              <a:rPr lang="ru-RU" sz="2000" b="1" u="sng" dirty="0" smtClean="0">
                <a:solidFill>
                  <a:srgbClr val="002060"/>
                </a:solidFill>
                <a:latin typeface="Times New Roman" pitchFamily="18" charset="0"/>
                <a:cs typeface="Times New Roman" pitchFamily="18" charset="0"/>
              </a:rPr>
              <a:t>Нормативно-правовые документы Российской Федерации в сфере образования:</a:t>
            </a:r>
          </a:p>
          <a:p>
            <a:pPr algn="l"/>
            <a:r>
              <a:rPr lang="ru-RU" sz="2000" b="1" i="1" dirty="0" smtClean="0">
                <a:solidFill>
                  <a:srgbClr val="002060"/>
                </a:solidFill>
                <a:latin typeface="Times New Roman" pitchFamily="18" charset="0"/>
                <a:cs typeface="Times New Roman" pitchFamily="18" charset="0"/>
              </a:rPr>
              <a:t>- Закон РФ «Об образовании» ;</a:t>
            </a:r>
            <a:endParaRPr lang="ru-RU" sz="2000" b="1" dirty="0" smtClean="0">
              <a:solidFill>
                <a:srgbClr val="002060"/>
              </a:solidFill>
              <a:latin typeface="Times New Roman" pitchFamily="18" charset="0"/>
              <a:cs typeface="Times New Roman" pitchFamily="18" charset="0"/>
            </a:endParaRPr>
          </a:p>
          <a:p>
            <a:pPr algn="l"/>
            <a:r>
              <a:rPr lang="ru-RU" sz="2000" b="1" i="1" dirty="0" smtClean="0">
                <a:solidFill>
                  <a:srgbClr val="002060"/>
                </a:solidFill>
                <a:latin typeface="Times New Roman" pitchFamily="18" charset="0"/>
                <a:cs typeface="Times New Roman" pitchFamily="18" charset="0"/>
              </a:rPr>
              <a:t>- Федеральный государственный образовательный  стандарт начального  общего образования (2009 г.)</a:t>
            </a:r>
            <a:endParaRPr lang="ru-RU" sz="2000" b="1" dirty="0" smtClean="0">
              <a:solidFill>
                <a:srgbClr val="002060"/>
              </a:solidFill>
              <a:latin typeface="Times New Roman" pitchFamily="18" charset="0"/>
              <a:cs typeface="Times New Roman" pitchFamily="18" charset="0"/>
            </a:endParaRPr>
          </a:p>
          <a:p>
            <a:pPr algn="l"/>
            <a:r>
              <a:rPr lang="ru-RU" sz="2000" b="1" i="1" dirty="0" smtClean="0">
                <a:solidFill>
                  <a:srgbClr val="002060"/>
                </a:solidFill>
                <a:latin typeface="Times New Roman" pitchFamily="18" charset="0"/>
                <a:cs typeface="Times New Roman" pitchFamily="18" charset="0"/>
              </a:rPr>
              <a:t>- </a:t>
            </a:r>
            <a:r>
              <a:rPr lang="ru-RU" sz="2000" b="1" i="1" dirty="0" err="1" smtClean="0">
                <a:solidFill>
                  <a:srgbClr val="002060"/>
                </a:solidFill>
                <a:latin typeface="Times New Roman" pitchFamily="18" charset="0"/>
                <a:cs typeface="Times New Roman" pitchFamily="18" charset="0"/>
              </a:rPr>
              <a:t>СанПиН</a:t>
            </a:r>
            <a:r>
              <a:rPr lang="ru-RU" sz="2000" b="1" i="1" dirty="0" smtClean="0">
                <a:solidFill>
                  <a:srgbClr val="002060"/>
                </a:solidFill>
                <a:latin typeface="Times New Roman" pitchFamily="18" charset="0"/>
                <a:cs typeface="Times New Roman" pitchFamily="18" charset="0"/>
              </a:rPr>
              <a:t> 2.4.2.2821-10;</a:t>
            </a:r>
            <a:endParaRPr lang="ru-RU" sz="2000" b="1" dirty="0" smtClean="0">
              <a:solidFill>
                <a:srgbClr val="002060"/>
              </a:solidFill>
              <a:latin typeface="Times New Roman" pitchFamily="18" charset="0"/>
              <a:cs typeface="Times New Roman" pitchFamily="18" charset="0"/>
            </a:endParaRPr>
          </a:p>
          <a:p>
            <a:pPr algn="l"/>
            <a:r>
              <a:rPr lang="ru-RU" sz="2000" b="1" i="1" dirty="0" smtClean="0">
                <a:solidFill>
                  <a:srgbClr val="002060"/>
                </a:solidFill>
                <a:latin typeface="Times New Roman" pitchFamily="18" charset="0"/>
                <a:cs typeface="Times New Roman" pitchFamily="18" charset="0"/>
              </a:rPr>
              <a:t>-Контроль и оценка результатов обучения в начальной школе (Письмо Министерства общего и профессионального образования РФ от 19.11.98 г. №1561/14-15);</a:t>
            </a:r>
          </a:p>
          <a:p>
            <a:pPr algn="l"/>
            <a:r>
              <a:rPr lang="ru-RU" sz="2000" b="1" i="1" u="sng" dirty="0" smtClean="0">
                <a:solidFill>
                  <a:srgbClr val="002060"/>
                </a:solidFill>
                <a:latin typeface="Times New Roman" pitchFamily="18" charset="0"/>
                <a:cs typeface="Times New Roman" pitchFamily="18" charset="0"/>
              </a:rPr>
              <a:t>Локальные акты КОГОАУ «Гимназия г. Уржума»</a:t>
            </a:r>
            <a:endParaRPr lang="ru-RU" sz="2000" b="1" u="sng" dirty="0" smtClean="0">
              <a:solidFill>
                <a:srgbClr val="002060"/>
              </a:solidFill>
              <a:latin typeface="Times New Roman" pitchFamily="18" charset="0"/>
              <a:cs typeface="Times New Roman" pitchFamily="18" charset="0"/>
            </a:endParaRPr>
          </a:p>
          <a:p>
            <a:pPr algn="l"/>
            <a:r>
              <a:rPr lang="ru-RU" sz="2000" b="1" dirty="0" smtClean="0">
                <a:solidFill>
                  <a:srgbClr val="002060"/>
                </a:solidFill>
                <a:latin typeface="Times New Roman" pitchFamily="18" charset="0"/>
                <a:cs typeface="Times New Roman" pitchFamily="18" charset="0"/>
              </a:rPr>
              <a:t>-Положение о внутренней системе оценки качества образования;</a:t>
            </a:r>
          </a:p>
          <a:p>
            <a:pPr algn="l"/>
            <a:r>
              <a:rPr lang="ru-RU" sz="2000" b="1" dirty="0" smtClean="0">
                <a:solidFill>
                  <a:srgbClr val="002060"/>
                </a:solidFill>
                <a:latin typeface="Times New Roman" pitchFamily="18" charset="0"/>
                <a:cs typeface="Times New Roman" pitchFamily="18" charset="0"/>
              </a:rPr>
              <a:t>-Положение о «</a:t>
            </a:r>
            <a:r>
              <a:rPr lang="ru-RU" sz="2000" b="1" dirty="0" err="1" smtClean="0">
                <a:solidFill>
                  <a:srgbClr val="002060"/>
                </a:solidFill>
                <a:latin typeface="Times New Roman" pitchFamily="18" charset="0"/>
                <a:cs typeface="Times New Roman" pitchFamily="18" charset="0"/>
              </a:rPr>
              <a:t>Портфолио</a:t>
            </a:r>
            <a:r>
              <a:rPr lang="ru-RU" sz="2000" b="1" dirty="0" smtClean="0">
                <a:solidFill>
                  <a:srgbClr val="002060"/>
                </a:solidFill>
                <a:latin typeface="Times New Roman" pitchFamily="18" charset="0"/>
                <a:cs typeface="Times New Roman" pitchFamily="18" charset="0"/>
              </a:rPr>
              <a:t>»;</a:t>
            </a:r>
          </a:p>
        </p:txBody>
      </p:sp>
      <p:sp>
        <p:nvSpPr>
          <p:cNvPr id="2057" name="Rectangle 9"/>
          <p:cNvSpPr>
            <a:spLocks noGrp="1" noChangeArrowheads="1"/>
          </p:cNvSpPr>
          <p:nvPr>
            <p:ph type="ctrTitle"/>
          </p:nvPr>
        </p:nvSpPr>
        <p:spPr>
          <a:xfrm>
            <a:off x="785786" y="1214423"/>
            <a:ext cx="7848600" cy="642942"/>
          </a:xfrm>
        </p:spPr>
        <p:txBody>
          <a:bodyPr>
            <a:noAutofit/>
          </a:bodyPr>
          <a:lstStyle/>
          <a:p>
            <a:r>
              <a:rPr lang="ru-RU" sz="2800" b="1" dirty="0" smtClean="0">
                <a:solidFill>
                  <a:srgbClr val="002060"/>
                </a:solidFill>
                <a:latin typeface="Times New Roman" pitchFamily="18" charset="0"/>
                <a:cs typeface="Times New Roman" pitchFamily="18" charset="0"/>
              </a:rPr>
              <a:t>1.  Нормативно – правовая база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214282" y="2071678"/>
            <a:ext cx="8643998" cy="3500462"/>
          </a:xfrm>
          <a:effectLst>
            <a:outerShdw dist="35921" dir="2700000" algn="ctr" rotWithShape="0">
              <a:schemeClr val="bg2">
                <a:alpha val="50000"/>
              </a:schemeClr>
            </a:outerShdw>
          </a:effectLst>
        </p:spPr>
        <p:txBody>
          <a:bodyPr>
            <a:normAutofit/>
          </a:bodyPr>
          <a:lstStyle/>
          <a:p>
            <a:pPr algn="l">
              <a:lnSpc>
                <a:spcPct val="80000"/>
              </a:lnSpc>
              <a:defRPr/>
            </a:pPr>
            <a:endParaRPr lang="ru-RU" sz="2800" b="1" dirty="0" smtClean="0">
              <a:solidFill>
                <a:srgbClr val="002060"/>
              </a:solidFill>
              <a:latin typeface="Times New Roman" pitchFamily="18" charset="0"/>
              <a:cs typeface="Times New Roman" pitchFamily="18" charset="0"/>
            </a:endParaRPr>
          </a:p>
          <a:p>
            <a:pPr algn="l">
              <a:lnSpc>
                <a:spcPct val="80000"/>
              </a:lnSpc>
              <a:defRPr/>
            </a:pPr>
            <a:r>
              <a:rPr lang="ru-RU" b="1" dirty="0" smtClean="0">
                <a:solidFill>
                  <a:srgbClr val="002060"/>
                </a:solidFill>
                <a:latin typeface="Times New Roman" pitchFamily="18" charset="0"/>
                <a:cs typeface="Times New Roman" pitchFamily="18" charset="0"/>
              </a:rPr>
              <a:t>Цель: </a:t>
            </a:r>
            <a:r>
              <a:rPr lang="ru-RU" dirty="0" smtClean="0">
                <a:solidFill>
                  <a:srgbClr val="002060"/>
                </a:solidFill>
                <a:latin typeface="Times New Roman" pitchFamily="18" charset="0"/>
                <a:cs typeface="Times New Roman" pitchFamily="18" charset="0"/>
              </a:rPr>
              <a:t>подготовка контрольно - измерительных материалов для внутренней оценки качества результатов образования с 1 по 3 класс</a:t>
            </a:r>
          </a:p>
          <a:p>
            <a:pPr algn="l">
              <a:lnSpc>
                <a:spcPct val="80000"/>
              </a:lnSpc>
              <a:defRPr/>
            </a:pPr>
            <a:endParaRPr lang="ru-RU" b="1" dirty="0" smtClean="0">
              <a:solidFill>
                <a:srgbClr val="002060"/>
              </a:solidFill>
              <a:latin typeface="Times New Roman" pitchFamily="18" charset="0"/>
              <a:cs typeface="Times New Roman" pitchFamily="18" charset="0"/>
            </a:endParaRPr>
          </a:p>
          <a:p>
            <a:pPr algn="l">
              <a:lnSpc>
                <a:spcPct val="80000"/>
              </a:lnSpc>
              <a:defRPr/>
            </a:pPr>
            <a:endParaRPr lang="ru-RU" sz="2800" b="1" dirty="0" smtClean="0">
              <a:solidFill>
                <a:srgbClr val="002060"/>
              </a:solidFill>
              <a:latin typeface="Times New Roman" pitchFamily="18" charset="0"/>
              <a:cs typeface="Times New Roman" pitchFamily="18" charset="0"/>
            </a:endParaRPr>
          </a:p>
          <a:p>
            <a:pPr algn="r">
              <a:lnSpc>
                <a:spcPct val="80000"/>
              </a:lnSpc>
              <a:buFont typeface="Wingdings" pitchFamily="2" charset="2"/>
              <a:buChar char="q"/>
              <a:defRPr/>
            </a:pPr>
            <a:endParaRPr lang="ru-RU" sz="2800" b="1" dirty="0" smtClean="0">
              <a:solidFill>
                <a:srgbClr val="002060"/>
              </a:solidFill>
              <a:latin typeface="Times New Roman" pitchFamily="18" charset="0"/>
              <a:cs typeface="Times New Roman" pitchFamily="18" charset="0"/>
            </a:endParaRPr>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p:txBody>
      </p:sp>
      <p:sp>
        <p:nvSpPr>
          <p:cNvPr id="2057" name="Rectangle 9"/>
          <p:cNvSpPr>
            <a:spLocks noGrp="1" noChangeArrowheads="1"/>
          </p:cNvSpPr>
          <p:nvPr>
            <p:ph type="ctrTitle"/>
          </p:nvPr>
        </p:nvSpPr>
        <p:spPr>
          <a:xfrm>
            <a:off x="785786" y="1214423"/>
            <a:ext cx="7848600" cy="642942"/>
          </a:xfrm>
        </p:spPr>
        <p:txBody>
          <a:bodyPr>
            <a:noAutofit/>
          </a:bodyPr>
          <a:lstStyle/>
          <a:p>
            <a:r>
              <a:rPr lang="ru-RU" sz="3200" b="1" dirty="0" smtClean="0">
                <a:solidFill>
                  <a:srgbClr val="002060"/>
                </a:solidFill>
                <a:latin typeface="Times New Roman" pitchFamily="18" charset="0"/>
                <a:cs typeface="Times New Roman" pitchFamily="18" charset="0"/>
              </a:rPr>
              <a:t>2. Создание творческой группы</a:t>
            </a:r>
            <a:br>
              <a:rPr lang="ru-RU" sz="3200" b="1" dirty="0" smtClean="0">
                <a:solidFill>
                  <a:srgbClr val="002060"/>
                </a:solidFill>
                <a:latin typeface="Times New Roman" pitchFamily="18" charset="0"/>
                <a:cs typeface="Times New Roman" pitchFamily="18" charset="0"/>
              </a:rPr>
            </a:br>
            <a:endParaRPr lang="ru-RU" sz="3200" b="1" dirty="0" smtClean="0">
              <a:solidFill>
                <a:srgbClr val="002060"/>
              </a:solidFill>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Line 3"/>
          <p:cNvSpPr>
            <a:spLocks noChangeShapeType="1"/>
          </p:cNvSpPr>
          <p:nvPr/>
        </p:nvSpPr>
        <p:spPr bwMode="auto">
          <a:xfrm>
            <a:off x="0" y="549275"/>
            <a:ext cx="2843213"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0" name="Line 4"/>
          <p:cNvSpPr>
            <a:spLocks noChangeShapeType="1"/>
          </p:cNvSpPr>
          <p:nvPr/>
        </p:nvSpPr>
        <p:spPr bwMode="auto">
          <a:xfrm>
            <a:off x="0" y="765175"/>
            <a:ext cx="3419475"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1" name="Line 5"/>
          <p:cNvSpPr>
            <a:spLocks noChangeShapeType="1"/>
          </p:cNvSpPr>
          <p:nvPr/>
        </p:nvSpPr>
        <p:spPr bwMode="auto">
          <a:xfrm>
            <a:off x="0" y="981075"/>
            <a:ext cx="3924300" cy="0"/>
          </a:xfrm>
          <a:prstGeom prst="line">
            <a:avLst/>
          </a:prstGeom>
          <a:noFill/>
          <a:ln w="57150">
            <a:solidFill>
              <a:srgbClr val="0F025A"/>
            </a:solidFill>
            <a:round/>
            <a:headEnd/>
            <a:tailEnd/>
          </a:ln>
          <a:effectLst>
            <a:outerShdw dist="107763" dir="13500000" algn="ctr" rotWithShape="0">
              <a:schemeClr val="bg2">
                <a:alpha val="50000"/>
              </a:schemeClr>
            </a:outerShdw>
          </a:effectLst>
        </p:spPr>
        <p:txBody>
          <a:bodyPr/>
          <a:lstStyle/>
          <a:p>
            <a:pPr>
              <a:defRPr/>
            </a:pPr>
            <a:endParaRPr lang="ru-RU">
              <a:latin typeface="Arial" charset="0"/>
            </a:endParaRPr>
          </a:p>
        </p:txBody>
      </p:sp>
      <p:sp>
        <p:nvSpPr>
          <p:cNvPr id="19462" name="Rectangle 6"/>
          <p:cNvSpPr>
            <a:spLocks noChangeArrowheads="1"/>
          </p:cNvSpPr>
          <p:nvPr/>
        </p:nvSpPr>
        <p:spPr bwMode="auto">
          <a:xfrm>
            <a:off x="0" y="6597650"/>
            <a:ext cx="9144000" cy="260350"/>
          </a:xfrm>
          <a:prstGeom prst="rect">
            <a:avLst/>
          </a:prstGeom>
          <a:solidFill>
            <a:srgbClr val="0F025A"/>
          </a:solidFill>
          <a:ln w="9525">
            <a:noFill/>
            <a:miter lim="800000"/>
            <a:headEnd/>
            <a:tailEnd/>
          </a:ln>
          <a:effectLst>
            <a:outerShdw dist="107763" dir="13500000" sx="125000" sy="125000" algn="br" rotWithShape="0">
              <a:srgbClr val="808080">
                <a:alpha val="50000"/>
              </a:srgbClr>
            </a:outerShdw>
          </a:effectLst>
        </p:spPr>
        <p:txBody>
          <a:bodyPr wrap="none" anchor="ctr"/>
          <a:lstStyle/>
          <a:p>
            <a:pPr>
              <a:defRPr/>
            </a:pPr>
            <a:endParaRPr lang="ru-RU">
              <a:latin typeface="Arial" charset="0"/>
            </a:endParaRPr>
          </a:p>
        </p:txBody>
      </p:sp>
      <p:sp>
        <p:nvSpPr>
          <p:cNvPr id="19463" name="Rectangle 7"/>
          <p:cNvSpPr>
            <a:spLocks noGrp="1" noChangeArrowheads="1"/>
          </p:cNvSpPr>
          <p:nvPr>
            <p:ph type="subTitle" idx="1"/>
          </p:nvPr>
        </p:nvSpPr>
        <p:spPr>
          <a:xfrm>
            <a:off x="500002" y="2643182"/>
            <a:ext cx="8286840" cy="3143272"/>
          </a:xfrm>
          <a:effectLst>
            <a:outerShdw dist="35921" dir="2700000" algn="ctr" rotWithShape="0">
              <a:schemeClr val="bg2">
                <a:alpha val="50000"/>
              </a:schemeClr>
            </a:outerShdw>
          </a:effectLst>
        </p:spPr>
        <p:txBody>
          <a:bodyPr>
            <a:normAutofit/>
          </a:bodyPr>
          <a:lstStyle/>
          <a:p>
            <a:pPr>
              <a:lnSpc>
                <a:spcPct val="80000"/>
              </a:lnSpc>
              <a:buFont typeface="Wingdings" pitchFamily="2" charset="2"/>
              <a:buChar char="q"/>
              <a:defRPr/>
            </a:pPr>
            <a:endParaRPr lang="ru-RU" sz="2800" b="1" dirty="0" smtClean="0">
              <a:solidFill>
                <a:srgbClr val="002060"/>
              </a:solidFill>
              <a:latin typeface="Times New Roman" pitchFamily="18" charset="0"/>
              <a:cs typeface="Times New Roman" pitchFamily="18" charset="0"/>
            </a:endParaRPr>
          </a:p>
          <a:p>
            <a:pPr eaLnBrk="1" hangingPunct="1">
              <a:lnSpc>
                <a:spcPct val="80000"/>
              </a:lnSpc>
              <a:defRPr/>
            </a:pPr>
            <a:endParaRPr lang="ru-RU" sz="2800" b="1" dirty="0" smtClean="0"/>
          </a:p>
          <a:p>
            <a:pPr eaLnBrk="1" hangingPunct="1">
              <a:lnSpc>
                <a:spcPct val="80000"/>
              </a:lnSpc>
              <a:defRPr/>
            </a:pPr>
            <a:endParaRPr lang="ru-RU" sz="2800" b="1" dirty="0" smtClean="0"/>
          </a:p>
          <a:p>
            <a:pPr eaLnBrk="1" hangingPunct="1">
              <a:lnSpc>
                <a:spcPct val="80000"/>
              </a:lnSpc>
              <a:defRPr/>
            </a:pPr>
            <a:endParaRPr lang="ru-RU" sz="2800" b="1" dirty="0" smtClean="0"/>
          </a:p>
        </p:txBody>
      </p:sp>
      <p:sp>
        <p:nvSpPr>
          <p:cNvPr id="2057" name="Rectangle 9"/>
          <p:cNvSpPr>
            <a:spLocks noGrp="1" noChangeArrowheads="1"/>
          </p:cNvSpPr>
          <p:nvPr>
            <p:ph type="ctrTitle"/>
          </p:nvPr>
        </p:nvSpPr>
        <p:spPr>
          <a:xfrm>
            <a:off x="785786" y="1071546"/>
            <a:ext cx="7848600" cy="2000264"/>
          </a:xfrm>
        </p:spPr>
        <p:txBody>
          <a:bodyPr>
            <a:noAutofit/>
          </a:bodyPr>
          <a:lstStyle/>
          <a:p>
            <a:r>
              <a:rPr lang="ru-RU" sz="3200" b="1" dirty="0" smtClean="0">
                <a:solidFill>
                  <a:srgbClr val="002060"/>
                </a:solidFill>
                <a:latin typeface="Times New Roman" pitchFamily="18" charset="0"/>
                <a:cs typeface="Times New Roman" pitchFamily="18" charset="0"/>
              </a:rPr>
              <a:t>3. Выявление предметных умений по отдельным предметам по каждому классу</a:t>
            </a:r>
            <a:br>
              <a:rPr lang="ru-RU" sz="3200" b="1" dirty="0" smtClean="0">
                <a:solidFill>
                  <a:srgbClr val="002060"/>
                </a:solidFill>
                <a:latin typeface="Times New Roman" pitchFamily="18" charset="0"/>
                <a:cs typeface="Times New Roman" pitchFamily="18" charset="0"/>
              </a:rPr>
            </a:br>
            <a:r>
              <a:rPr lang="ru-RU" sz="3200" b="1" dirty="0" smtClean="0">
                <a:solidFill>
                  <a:srgbClr val="002060"/>
                </a:solidFill>
                <a:latin typeface="Times New Roman" pitchFamily="18" charset="0"/>
                <a:cs typeface="Times New Roman" pitchFamily="18" charset="0"/>
              </a:rPr>
              <a:t> </a:t>
            </a:r>
          </a:p>
        </p:txBody>
      </p:sp>
      <p:pic>
        <p:nvPicPr>
          <p:cNvPr id="1026" name="Picture 2"/>
          <p:cNvPicPr>
            <a:picLocks noChangeAspect="1" noChangeArrowheads="1"/>
          </p:cNvPicPr>
          <p:nvPr/>
        </p:nvPicPr>
        <p:blipFill>
          <a:blip r:embed="rId3"/>
          <a:srcRect/>
          <a:stretch>
            <a:fillRect/>
          </a:stretch>
        </p:blipFill>
        <p:spPr bwMode="auto">
          <a:xfrm>
            <a:off x="5715008" y="214290"/>
            <a:ext cx="3143250" cy="857250"/>
          </a:xfrm>
          <a:prstGeom prst="rect">
            <a:avLst/>
          </a:prstGeom>
          <a:noFill/>
          <a:ln w="9525">
            <a:noFill/>
            <a:miter lim="800000"/>
            <a:headEnd/>
            <a:tailEnd/>
          </a:ln>
          <a:effectLst/>
        </p:spPr>
      </p:pic>
    </p:spTree>
  </p:cSld>
  <p:clrMapOvr>
    <a:masterClrMapping/>
  </p:clrMapOvr>
  <p:transition advClick="0" advTm="8000"/>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2512</TotalTime>
  <Words>622</Words>
  <PresentationFormat>Экран (4:3)</PresentationFormat>
  <Paragraphs>263</Paragraphs>
  <Slides>13</Slides>
  <Notes>13</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«Содержание и организация  оценки предметных результатов освоения ООП»</vt:lpstr>
      <vt:lpstr>Особенности оценки предметных результатов</vt:lpstr>
      <vt:lpstr>Виды контроля </vt:lpstr>
      <vt:lpstr>Формы оценки достижения предметных результатов </vt:lpstr>
      <vt:lpstr>Кодификатор – документ, составленный на основе операционализированного  перечня  планируемых  результатов  освоения ООП НОО.  </vt:lpstr>
      <vt:lpstr>Система оценки достижения планируемых результатов </vt:lpstr>
      <vt:lpstr>1.  Нормативно – правовая база </vt:lpstr>
      <vt:lpstr>2. Создание творческой группы </vt:lpstr>
      <vt:lpstr>3. Выявление предметных умений по отдельным предметам по каждому классу  </vt:lpstr>
      <vt:lpstr>4. Конструирование  (подбор заданий)  </vt:lpstr>
      <vt:lpstr>5. Проведение  итоговых работ  </vt:lpstr>
      <vt:lpstr>6. Оценка и анализ итоговых работ </vt:lpstr>
      <vt:lpstr>Спасибо за внимание!</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Администратор</dc:creator>
  <cp:lastModifiedBy>Admin</cp:lastModifiedBy>
  <cp:revision>2336</cp:revision>
  <dcterms:created xsi:type="dcterms:W3CDTF">2013-12-11T03:27:41Z</dcterms:created>
  <dcterms:modified xsi:type="dcterms:W3CDTF">2015-10-11T10:22:45Z</dcterms:modified>
</cp:coreProperties>
</file>