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0" r:id="rId5"/>
    <p:sldId id="261" r:id="rId6"/>
    <p:sldId id="262" r:id="rId7"/>
    <p:sldId id="264" r:id="rId8"/>
    <p:sldId id="266" r:id="rId9"/>
    <p:sldId id="267" r:id="rId10"/>
    <p:sldId id="269" r:id="rId11"/>
    <p:sldId id="270" r:id="rId12"/>
    <p:sldId id="271" r:id="rId13"/>
    <p:sldId id="272" r:id="rId14"/>
    <p:sldId id="268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66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154-B684-4C0D-9A9A-C2B1FB82244B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23B6-6FD7-4D1B-83D4-11F61510A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FE154-B684-4C0D-9A9A-C2B1FB82244B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023B6-6FD7-4D1B-83D4-11F61510A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Багетная рамка 4"/>
            <p:cNvSpPr/>
            <p:nvPr/>
          </p:nvSpPr>
          <p:spPr>
            <a:xfrm>
              <a:off x="0" y="0"/>
              <a:ext cx="9144000" cy="6858000"/>
            </a:xfrm>
            <a:prstGeom prst="bevel">
              <a:avLst/>
            </a:prstGeom>
            <a:solidFill>
              <a:srgbClr val="FFFF66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 descr="1234868325_dc7537fd6c48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428596" y="428604"/>
              <a:ext cx="8255057" cy="5929354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3214678" y="1357298"/>
              <a:ext cx="336951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cap="all" spc="0" dirty="0" smtClean="0">
                  <a:ln w="0">
                    <a:solidFill>
                      <a:schemeClr val="accent1">
                        <a:lumMod val="50000"/>
                      </a:schemeClr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Тренажёр</a:t>
              </a:r>
              <a:endParaRPr lang="ru-RU" sz="5400" b="1" cap="all" spc="0" dirty="0">
                <a:ln w="0">
                  <a:solidFill>
                    <a:schemeClr val="accent1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643174" y="2285992"/>
              <a:ext cx="4386008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400" b="1" cap="none" spc="0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«Однокоренные </a:t>
              </a:r>
            </a:p>
            <a:p>
              <a:pPr algn="ctr"/>
              <a:r>
                <a:rPr lang="ru-RU" sz="4400" b="1" cap="none" spc="0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слова»</a:t>
              </a:r>
              <a:endParaRPr lang="ru-RU" sz="4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857752" y="5500702"/>
              <a:ext cx="4000528" cy="121442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Составила Балберова</a:t>
              </a:r>
              <a:r>
                <a:rPr lang="ru-RU" dirty="0">
                  <a:solidFill>
                    <a:schemeClr val="tx1"/>
                  </a:solidFill>
                </a:rPr>
                <a:t> </a:t>
              </a:r>
              <a:r>
                <a:rPr lang="ru-RU" dirty="0" smtClean="0">
                  <a:solidFill>
                    <a:schemeClr val="tx1"/>
                  </a:solidFill>
                </a:rPr>
                <a:t>Е.В.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МОУ   СОШ №3                              г. Ртищево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929586" y="4429132"/>
            <a:ext cx="785818" cy="923330"/>
            <a:chOff x="7929586" y="4429132"/>
            <a:chExt cx="785818" cy="923330"/>
          </a:xfrm>
        </p:grpSpPr>
        <p:sp>
          <p:nvSpPr>
            <p:cNvPr id="14" name="Овал 13">
              <a:hlinkClick r:id="" action="ppaction://hlinkshowjump?jump=nextslide" highlightClick="1"/>
            </p:cNvPr>
            <p:cNvSpPr/>
            <p:nvPr/>
          </p:nvSpPr>
          <p:spPr>
            <a:xfrm>
              <a:off x="7929586" y="4500570"/>
              <a:ext cx="785818" cy="785818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Прямоугольник 14">
              <a:hlinkClick r:id="rId3" action="ppaction://hlinksldjump"/>
            </p:cNvPr>
            <p:cNvSpPr/>
            <p:nvPr/>
          </p:nvSpPr>
          <p:spPr>
            <a:xfrm>
              <a:off x="8072462" y="4429132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ru-RU" sz="54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16" name="Скругленный прямоугольник 15">
            <a:hlinkClick r:id="rId4" action="ppaction://hlinksldjump"/>
          </p:cNvPr>
          <p:cNvSpPr/>
          <p:nvPr/>
        </p:nvSpPr>
        <p:spPr>
          <a:xfrm>
            <a:off x="3714744" y="3857628"/>
            <a:ext cx="2214578" cy="642942"/>
          </a:xfrm>
          <a:prstGeom prst="roundRect">
            <a:avLst/>
          </a:prstGeom>
          <a:solidFill>
            <a:srgbClr val="FFFF99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Нажми, чтобы перейти к заданиям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69620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omic Sans MS" pitchFamily="66" charset="0"/>
              </a:rPr>
              <a:t>Какое слово «лишнее»?</a:t>
            </a:r>
            <a:r>
              <a:rPr lang="ru-RU" sz="3600">
                <a:latin typeface="Comic Sans MS" pitchFamily="66" charset="0"/>
              </a:rPr>
              <a:t> </a:t>
            </a:r>
          </a:p>
        </p:txBody>
      </p:sp>
      <p:pic>
        <p:nvPicPr>
          <p:cNvPr id="4" name="Picture 4" descr="sem-gnomov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071802" y="5143512"/>
            <a:ext cx="3857652" cy="928694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водитель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0364" y="4000504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водичка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64" y="1643050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0364" y="2857496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водяной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вал 9">
            <a:hlinkClick r:id="rId3" action="ppaction://hlinksldjump"/>
          </p:cNvPr>
          <p:cNvSpPr/>
          <p:nvPr/>
        </p:nvSpPr>
        <p:spPr>
          <a:xfrm>
            <a:off x="7072330" y="6143644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00166" y="714356"/>
            <a:ext cx="6858048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Какое слово «лишнее»?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69620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omic Sans MS" pitchFamily="66" charset="0"/>
              </a:rPr>
              <a:t>Какое слово «лишнее»?</a:t>
            </a:r>
            <a:r>
              <a:rPr lang="ru-RU" sz="3600">
                <a:latin typeface="Comic Sans MS" pitchFamily="66" charset="0"/>
              </a:rPr>
              <a:t> </a:t>
            </a:r>
          </a:p>
        </p:txBody>
      </p:sp>
      <p:pic>
        <p:nvPicPr>
          <p:cNvPr id="4" name="Picture 4" descr="sem-gnomov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000364" y="1571612"/>
            <a:ext cx="3857652" cy="928694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гореть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0364" y="4000504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горный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64" y="5143512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0364" y="2786058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горка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вал 9">
            <a:hlinkClick r:id="rId3" action="ppaction://hlinksldjump"/>
          </p:cNvPr>
          <p:cNvSpPr/>
          <p:nvPr/>
        </p:nvSpPr>
        <p:spPr>
          <a:xfrm>
            <a:off x="7072330" y="6143644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00166" y="714356"/>
            <a:ext cx="6858048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Какое слово «лишнее»?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69620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omic Sans MS" pitchFamily="66" charset="0"/>
              </a:rPr>
              <a:t>Какое слово «лишнее»?</a:t>
            </a:r>
            <a:r>
              <a:rPr lang="ru-RU" sz="3600">
                <a:latin typeface="Comic Sans MS" pitchFamily="66" charset="0"/>
              </a:rPr>
              <a:t> </a:t>
            </a:r>
          </a:p>
        </p:txBody>
      </p:sp>
      <p:pic>
        <p:nvPicPr>
          <p:cNvPr id="4" name="Picture 4" descr="sem-gnomov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000364" y="2786058"/>
            <a:ext cx="3857652" cy="928694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речь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0364" y="4000504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речной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64" y="5143512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речушка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28926" y="1571612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речка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вал 9">
            <a:hlinkClick r:id="rId3" action="ppaction://hlinksldjump"/>
          </p:cNvPr>
          <p:cNvSpPr/>
          <p:nvPr/>
        </p:nvSpPr>
        <p:spPr>
          <a:xfrm>
            <a:off x="7072330" y="6143644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00166" y="714356"/>
            <a:ext cx="6858048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Какое слово «лишнее»?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69620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omic Sans MS" pitchFamily="66" charset="0"/>
              </a:rPr>
              <a:t>Какое слово «лишнее»?</a:t>
            </a:r>
            <a:r>
              <a:rPr lang="ru-RU" sz="3600">
                <a:latin typeface="Comic Sans MS" pitchFamily="66" charset="0"/>
              </a:rPr>
              <a:t> </a:t>
            </a:r>
          </a:p>
        </p:txBody>
      </p:sp>
      <p:pic>
        <p:nvPicPr>
          <p:cNvPr id="4" name="Picture 4" descr="sem-gnomov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071802" y="3857628"/>
            <a:ext cx="3857652" cy="928694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горка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1802" y="1571612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горелка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71802" y="5072074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разгорелся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71802" y="2714620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загорелый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вал 9">
            <a:hlinkClick r:id="rId3" action="ppaction://hlinksldjump"/>
          </p:cNvPr>
          <p:cNvSpPr/>
          <p:nvPr/>
        </p:nvSpPr>
        <p:spPr>
          <a:xfrm>
            <a:off x="7072330" y="6143644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00166" y="714356"/>
            <a:ext cx="6858048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Какое слово «лишнее»?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249310309_s5ibwwr2rz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Овал 6"/>
          <p:cNvSpPr/>
          <p:nvPr/>
        </p:nvSpPr>
        <p:spPr>
          <a:xfrm>
            <a:off x="7072330" y="6072206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142852"/>
            <a:ext cx="4714908" cy="9286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Подбери однокоренное слово к слову «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дом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»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1357298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0100" y="2643182"/>
            <a:ext cx="3071834" cy="928694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домик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00100" y="4000504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хата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00100" y="5286388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249310309_s5ibwwr2rz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Овал 6"/>
          <p:cNvSpPr/>
          <p:nvPr/>
        </p:nvSpPr>
        <p:spPr>
          <a:xfrm>
            <a:off x="7072330" y="6072206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142852"/>
            <a:ext cx="4714908" cy="9286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Подбери однокоренное слово к слову «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след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»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1357298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следы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0100" y="4000504"/>
            <a:ext cx="3071834" cy="928694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следить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00100" y="2643182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отпечаток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00100" y="5286388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следу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249310309_s5ibwwr2rz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Овал 6"/>
          <p:cNvSpPr/>
          <p:nvPr/>
        </p:nvSpPr>
        <p:spPr>
          <a:xfrm>
            <a:off x="7072330" y="6072206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142852"/>
            <a:ext cx="4714908" cy="9286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Подбери однокоренное слово к слову «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ухо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»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62" y="2571744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ушица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0100" y="4000504"/>
            <a:ext cx="3071834" cy="928694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наушники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00100" y="1285860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00100" y="5286388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уши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249310309_s5ibwwr2rz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Овал 6"/>
          <p:cNvSpPr/>
          <p:nvPr/>
        </p:nvSpPr>
        <p:spPr>
          <a:xfrm>
            <a:off x="7072330" y="6072206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142852"/>
            <a:ext cx="4714908" cy="9286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Подбери однокоренное слово к слову «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ветер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»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5214950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ветер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0100" y="3929066"/>
            <a:ext cx="3071834" cy="928694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ветерок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00100" y="1285860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ураган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28662" y="2643182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ветра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249310309_s5ibwwr2rz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Овал 6"/>
          <p:cNvSpPr/>
          <p:nvPr/>
        </p:nvSpPr>
        <p:spPr>
          <a:xfrm>
            <a:off x="7072330" y="6072206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142852"/>
            <a:ext cx="4714908" cy="9286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Подбери однокоренное слово к слову «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малыш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»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1538" y="4000504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малыши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1538" y="2571744"/>
            <a:ext cx="3071834" cy="928694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малютка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1538" y="1285860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ребёнок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1538" y="5357826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дитя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249310309_s5ibwwr2rz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Овал 6"/>
          <p:cNvSpPr/>
          <p:nvPr/>
        </p:nvSpPr>
        <p:spPr>
          <a:xfrm>
            <a:off x="7072330" y="6072206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142852"/>
            <a:ext cx="4714908" cy="9286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Подбери однокоренное слово к слову «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сова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»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1538" y="4000504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филин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1538" y="5357826"/>
            <a:ext cx="3071834" cy="928694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совушка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1538" y="1285860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совы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2714620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совок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49310309_s5ibwwr2rz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71538" y="428604"/>
            <a:ext cx="31348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Инструкция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143768" y="6000768"/>
            <a:ext cx="1571636" cy="642942"/>
          </a:xfrm>
          <a:prstGeom prst="actionButtonHome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1214422"/>
            <a:ext cx="3714776" cy="2000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Нажми на один из предложенных вариантов ответов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3643314"/>
            <a:ext cx="1714512" cy="928694"/>
          </a:xfrm>
          <a:prstGeom prst="roundRect">
            <a:avLst/>
          </a:prstGeom>
          <a:solidFill>
            <a:srgbClr val="FF5050"/>
          </a:solidFill>
          <a:ln w="889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4786322"/>
            <a:ext cx="1714512" cy="928694"/>
          </a:xfrm>
          <a:prstGeom prst="roundRect">
            <a:avLst/>
          </a:prstGeom>
          <a:solidFill>
            <a:srgbClr val="00B050"/>
          </a:solidFill>
          <a:ln w="889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43108" y="3643314"/>
            <a:ext cx="2643206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-  неправильный ответ (попробуй ещё)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14546" y="4786322"/>
            <a:ext cx="2357454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- правильный ответ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домой 14">
            <a:hlinkClick r:id="" action="ppaction://noaction" highlightClick="1"/>
          </p:cNvPr>
          <p:cNvSpPr/>
          <p:nvPr/>
        </p:nvSpPr>
        <p:spPr>
          <a:xfrm>
            <a:off x="642910" y="5949039"/>
            <a:ext cx="928694" cy="642942"/>
          </a:xfrm>
          <a:prstGeom prst="actionButtonHome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5837458"/>
            <a:ext cx="314327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-   вернуться на начальную страницу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249310309_s5ibwwr2rz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Овал 6"/>
          <p:cNvSpPr/>
          <p:nvPr/>
        </p:nvSpPr>
        <p:spPr>
          <a:xfrm>
            <a:off x="7072330" y="6072206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142852"/>
            <a:ext cx="4714908" cy="9286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Подбери однокоренное слово к слову «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матрос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»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1538" y="4071942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матрас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1538" y="2643182"/>
            <a:ext cx="3071834" cy="928694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матроска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1538" y="1357298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матроса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5357826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матросы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249310309_s5ibwwr2rz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Овал 6"/>
          <p:cNvSpPr/>
          <p:nvPr/>
        </p:nvSpPr>
        <p:spPr>
          <a:xfrm>
            <a:off x="7072330" y="6072206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142852"/>
            <a:ext cx="4714908" cy="9286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Подбери однокоренное слово к слову «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гвоздь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»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42976" y="2643182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гвозди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1538" y="3929066"/>
            <a:ext cx="3071834" cy="928694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гвоздодёр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1538" y="1357298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гвоздика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1538" y="5286388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гвоздю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249310309_s5ibwwr2rz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Овал 6"/>
          <p:cNvSpPr/>
          <p:nvPr/>
        </p:nvSpPr>
        <p:spPr>
          <a:xfrm>
            <a:off x="7072330" y="6072206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142852"/>
            <a:ext cx="4714908" cy="9286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Подбери однокоренное слово к слову «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лето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»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42976" y="2643182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летать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42976" y="5357826"/>
            <a:ext cx="3071834" cy="928694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летний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1538" y="1357298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летом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2976" y="4000504"/>
            <a:ext cx="3071834" cy="914400"/>
          </a:xfrm>
          <a:prstGeom prst="roundRect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летопись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261453127_29-cop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29058" y="857232"/>
            <a:ext cx="4572032" cy="407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Корень</a:t>
            </a:r>
            <a:r>
              <a:rPr lang="ru-RU" sz="2800" b="1" dirty="0" smtClean="0">
                <a:solidFill>
                  <a:schemeClr val="tx1"/>
                </a:solidFill>
              </a:rPr>
              <a:t> – это главная часть слова, в </a:t>
            </a:r>
            <a:r>
              <a:rPr lang="ru-RU" sz="2800" b="1" smtClean="0">
                <a:solidFill>
                  <a:schemeClr val="tx1"/>
                </a:solidFill>
              </a:rPr>
              <a:t>которой заключён </a:t>
            </a:r>
            <a:r>
              <a:rPr lang="ru-RU" sz="2800" b="1" dirty="0" smtClean="0">
                <a:solidFill>
                  <a:schemeClr val="tx1"/>
                </a:solidFill>
              </a:rPr>
              <a:t>общий смысл всех однокоренных слов.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Однокоренными</a:t>
            </a:r>
            <a:r>
              <a:rPr lang="ru-RU" sz="2800" b="1" dirty="0" smtClean="0">
                <a:solidFill>
                  <a:schemeClr val="tx1"/>
                </a:solidFill>
              </a:rPr>
              <a:t> называются слова, имеющие одинаковый корень и общее значение 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25999" y="500042"/>
            <a:ext cx="248593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ЗАПОМНИ!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6643702" y="6000768"/>
            <a:ext cx="2500298" cy="714380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начать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69620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omic Sans MS" pitchFamily="66" charset="0"/>
              </a:rPr>
              <a:t>Какое слово «лишнее»?</a:t>
            </a:r>
            <a:r>
              <a:rPr lang="ru-RU" sz="3600">
                <a:latin typeface="Comic Sans MS" pitchFamily="66" charset="0"/>
              </a:rPr>
              <a:t> </a:t>
            </a:r>
          </a:p>
        </p:txBody>
      </p:sp>
      <p:pic>
        <p:nvPicPr>
          <p:cNvPr id="4" name="Picture 4" descr="sem-gnomov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000364" y="2857496"/>
            <a:ext cx="3857652" cy="928694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холм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0364" y="1714488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64" y="4000504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холодный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0364" y="5143512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холодно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вал 9">
            <a:hlinkClick r:id="rId3" action="ppaction://hlinksldjump"/>
          </p:cNvPr>
          <p:cNvSpPr/>
          <p:nvPr/>
        </p:nvSpPr>
        <p:spPr>
          <a:xfrm>
            <a:off x="7072330" y="6143644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00166" y="714356"/>
            <a:ext cx="6858048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Какое слово «лишнее»?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69620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omic Sans MS" pitchFamily="66" charset="0"/>
              </a:rPr>
              <a:t>Какое слово «лишнее»?</a:t>
            </a:r>
            <a:r>
              <a:rPr lang="ru-RU" sz="3600">
                <a:latin typeface="Comic Sans MS" pitchFamily="66" charset="0"/>
              </a:rPr>
              <a:t> </a:t>
            </a:r>
          </a:p>
        </p:txBody>
      </p:sp>
      <p:pic>
        <p:nvPicPr>
          <p:cNvPr id="4" name="Picture 4" descr="sem-gnomov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000364" y="4000504"/>
            <a:ext cx="3857652" cy="928694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0364" y="1714488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лисица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64" y="2857496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лисёнок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0364" y="5143512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лисья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вал 9">
            <a:hlinkClick r:id="rId3" action="ppaction://hlinksldjump"/>
          </p:cNvPr>
          <p:cNvSpPr/>
          <p:nvPr/>
        </p:nvSpPr>
        <p:spPr>
          <a:xfrm>
            <a:off x="7072330" y="6143644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00166" y="714356"/>
            <a:ext cx="6858048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Какое слово «лишнее»?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69620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omic Sans MS" pitchFamily="66" charset="0"/>
              </a:rPr>
              <a:t>Какое слово «лишнее»?</a:t>
            </a:r>
            <a:r>
              <a:rPr lang="ru-RU" sz="3600">
                <a:latin typeface="Comic Sans MS" pitchFamily="66" charset="0"/>
              </a:rPr>
              <a:t> </a:t>
            </a:r>
          </a:p>
        </p:txBody>
      </p:sp>
      <p:pic>
        <p:nvPicPr>
          <p:cNvPr id="4" name="Picture 4" descr="sem-gnomov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000364" y="1714488"/>
            <a:ext cx="3857652" cy="928694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колоть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1802" y="4000504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колокольчик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64" y="2857496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колокол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71802" y="5143512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колокольный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вал 9">
            <a:hlinkClick r:id="rId3" action="ppaction://hlinksldjump"/>
          </p:cNvPr>
          <p:cNvSpPr/>
          <p:nvPr/>
        </p:nvSpPr>
        <p:spPr>
          <a:xfrm>
            <a:off x="7072330" y="6143644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00166" y="714356"/>
            <a:ext cx="6858048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Какое слово «лишнее»?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69620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omic Sans MS" pitchFamily="66" charset="0"/>
              </a:rPr>
              <a:t>Какое слово «лишнее»?</a:t>
            </a:r>
            <a:r>
              <a:rPr lang="ru-RU" sz="3600">
                <a:latin typeface="Comic Sans MS" pitchFamily="66" charset="0"/>
              </a:rPr>
              <a:t> </a:t>
            </a:r>
          </a:p>
        </p:txBody>
      </p:sp>
      <p:pic>
        <p:nvPicPr>
          <p:cNvPr id="4" name="Picture 4" descr="sem-gnomov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000364" y="4000504"/>
            <a:ext cx="3857652" cy="928694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0364" y="2857496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нарисовать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64" y="1714488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рисунок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71802" y="5143512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зарисовка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вал 9">
            <a:hlinkClick r:id="rId3" action="ppaction://hlinksldjump"/>
          </p:cNvPr>
          <p:cNvSpPr/>
          <p:nvPr/>
        </p:nvSpPr>
        <p:spPr>
          <a:xfrm>
            <a:off x="7072330" y="6143644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00166" y="714356"/>
            <a:ext cx="6858048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Какое слово «лишнее»?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69620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omic Sans MS" pitchFamily="66" charset="0"/>
              </a:rPr>
              <a:t>Какое слово «лишнее»?</a:t>
            </a:r>
            <a:r>
              <a:rPr lang="ru-RU" sz="3600">
                <a:latin typeface="Comic Sans MS" pitchFamily="66" charset="0"/>
              </a:rPr>
              <a:t> </a:t>
            </a:r>
          </a:p>
        </p:txBody>
      </p:sp>
      <p:pic>
        <p:nvPicPr>
          <p:cNvPr id="4" name="Picture 4" descr="sem-gnomov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000364" y="2857496"/>
            <a:ext cx="3857652" cy="928694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морж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0364" y="4000504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моряк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64" y="1714488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море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71802" y="5143512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морской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вал 9">
            <a:hlinkClick r:id="rId3" action="ppaction://hlinksldjump"/>
          </p:cNvPr>
          <p:cNvSpPr/>
          <p:nvPr/>
        </p:nvSpPr>
        <p:spPr>
          <a:xfrm>
            <a:off x="7072330" y="6143644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00166" y="714356"/>
            <a:ext cx="6858048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Какое слово «лишнее»?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69620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omic Sans MS" pitchFamily="66" charset="0"/>
              </a:rPr>
              <a:t>Какое слово «лишнее»?</a:t>
            </a:r>
            <a:r>
              <a:rPr lang="ru-RU" sz="3600">
                <a:latin typeface="Comic Sans MS" pitchFamily="66" charset="0"/>
              </a:rPr>
              <a:t> </a:t>
            </a:r>
          </a:p>
        </p:txBody>
      </p:sp>
      <p:pic>
        <p:nvPicPr>
          <p:cNvPr id="4" name="Picture 4" descr="sem-gnomov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071802" y="5143512"/>
            <a:ext cx="3857652" cy="928694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лосось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0364" y="4000504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лосиха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64" y="1643050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лось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0364" y="2857496"/>
            <a:ext cx="3857652" cy="914400"/>
          </a:xfrm>
          <a:prstGeom prst="roundRect">
            <a:avLst/>
          </a:prstGeom>
          <a:ln w="889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лосёнок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вал 9">
            <a:hlinkClick r:id="rId3" action="ppaction://hlinksldjump"/>
          </p:cNvPr>
          <p:cNvSpPr/>
          <p:nvPr/>
        </p:nvSpPr>
        <p:spPr>
          <a:xfrm>
            <a:off x="7072330" y="6143644"/>
            <a:ext cx="2071670" cy="571504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ДАЛЬШЕ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00166" y="714356"/>
            <a:ext cx="6858048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Какое слово «лишнее»?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348</Words>
  <Application>Microsoft Office PowerPoint</Application>
  <PresentationFormat>Экран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СОШ 3</dc:creator>
  <cp:lastModifiedBy>admin</cp:lastModifiedBy>
  <cp:revision>32</cp:revision>
  <dcterms:created xsi:type="dcterms:W3CDTF">2011-02-17T05:54:07Z</dcterms:created>
  <dcterms:modified xsi:type="dcterms:W3CDTF">2011-02-17T20:37:03Z</dcterms:modified>
</cp:coreProperties>
</file>