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</p:sldIdLst>
  <p:sldSz cx="9144000" cy="6858000" type="screen4x3"/>
  <p:notesSz cx="6881813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4" autoAdjust="0"/>
    <p:restoredTop sz="94660"/>
  </p:normalViewPr>
  <p:slideViewPr>
    <p:cSldViewPr>
      <p:cViewPr varScale="1">
        <p:scale>
          <a:sx n="74" d="100"/>
          <a:sy n="74" d="100"/>
        </p:scale>
        <p:origin x="-13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ea typeface="+mn-ea"/>
                <a:cs typeface="+mn-cs"/>
              </a:rPr>
              <a:t> </a:t>
            </a:r>
            <a:r>
              <a:rPr lang="ru-RU" sz="2000" cap="none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  <a:t>Использование</a:t>
            </a:r>
            <a:r>
              <a:rPr lang="ru-RU" sz="20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  <a:t> </a:t>
            </a:r>
            <a:r>
              <a:rPr lang="ru-RU" sz="2000" cap="none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  <a:t>блоков </a:t>
            </a:r>
            <a:r>
              <a:rPr lang="ru-RU" sz="2000" cap="none" dirty="0" err="1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  <a:t>Дьёнеша</a:t>
            </a:r>
            <a:r>
              <a:rPr lang="ru-RU" sz="2000" cap="none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  <a:t> </a:t>
            </a:r>
            <a:r>
              <a:rPr lang="ru-RU" sz="2000" cap="none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  <a:t>с целью развития</a:t>
            </a:r>
            <a:br>
              <a:rPr lang="ru-RU" sz="2000" cap="none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</a:br>
            <a:r>
              <a:rPr lang="ru-RU" sz="2000" cap="none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  <a:t>логико – математических представлений у детей дошкольного</a:t>
            </a:r>
            <a:br>
              <a:rPr lang="ru-RU" sz="2000" cap="none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</a:br>
            <a:r>
              <a:rPr lang="ru-RU" sz="2000" cap="none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/>
                <a:ea typeface="+mn-ea"/>
                <a:cs typeface="+mn-cs"/>
              </a:rPr>
              <a:t>                                       возраста.</a:t>
            </a:r>
            <a:endParaRPr lang="ru-RU" sz="2000" cap="none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/>
              <a:ea typeface="Times New Roman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10" y="1554163"/>
            <a:ext cx="5893179" cy="4525962"/>
          </a:xfrm>
        </p:spPr>
      </p:pic>
    </p:spTree>
    <p:extLst>
      <p:ext uri="{BB962C8B-B14F-4D97-AF65-F5344CB8AC3E}">
        <p14:creationId xmlns:p14="http://schemas.microsoft.com/office/powerpoint/2010/main" val="22242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Можно выделить четыре группы постепенно усложняющихся игр и упражнений с логическими блоками:</a:t>
            </a:r>
            <a:endParaRPr lang="ru-RU" i="1" dirty="0"/>
          </a:p>
          <a:p>
            <a:r>
              <a:rPr lang="ru-RU" i="1" dirty="0"/>
              <a:t>- для развития умений выявлять и абстрагировать свойства</a:t>
            </a:r>
          </a:p>
          <a:p>
            <a:r>
              <a:rPr lang="ru-RU" i="1" dirty="0"/>
              <a:t>- для развития умений сравнивать предметы по их свойствам.</a:t>
            </a:r>
          </a:p>
          <a:p>
            <a:r>
              <a:rPr lang="ru-RU" i="1" dirty="0"/>
              <a:t>-для развития действий классификации и обобщения, </a:t>
            </a:r>
          </a:p>
          <a:p>
            <a:r>
              <a:rPr lang="ru-RU" i="1" dirty="0"/>
              <a:t>- для развития способностей к логическим действиям и операциям.</a:t>
            </a:r>
          </a:p>
          <a:p>
            <a:r>
              <a:rPr lang="ru-RU" i="1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00372" y="2708920"/>
            <a:ext cx="3816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Все игры, за исключением четвертой группы, не адресуются какому-либо конкретному возрасту. Ведь дети одного календарного возраста могут иметь различный психологический возраст. Кто-то из них чуть-чуть, а кто-то значительно раньше достигает следующей ступени в интеллектуальном развитии. Поэтому, прежде, чем начать работу с детьми, следует установить, на какой ступеньке интеллектуальной лестницы находится каждый малыш.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3528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49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620688"/>
            <a:ext cx="3038872" cy="5544616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Родителям и воспитателям следует помнить, что если у ребёнка что-то не получается или он не понял задания, ни в коем случае нельзя ругать ребёнка, сердиться на </a:t>
            </a:r>
            <a:r>
              <a:rPr lang="ru-RU" sz="1800" dirty="0" err="1" smtClean="0"/>
              <a:t>него.Тогда</a:t>
            </a:r>
            <a:r>
              <a:rPr lang="ru-RU" sz="1800" dirty="0" smtClean="0"/>
              <a:t> занятия принесут больше вреда, чем пользы.</a:t>
            </a:r>
          </a:p>
          <a:p>
            <a:r>
              <a:rPr lang="ru-RU" sz="1800" dirty="0" smtClean="0"/>
              <a:t>Игра должна быть желанной конфетой для малыша. Заканчивать игру надо до того, как ребёнок начнёт уставать и отвлекаться. Никогда не сравнивайте разных детей. Сравнивать можно успехи только одного ребенка. Будьте доброжелательны и терпеливы. И тогда ребёнок сам попросит: «Давайте, поиграем!»</a:t>
            </a:r>
            <a:endParaRPr lang="ru-RU" sz="18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" b="2774"/>
          <a:stretch>
            <a:fillRect/>
          </a:stretch>
        </p:blipFill>
        <p:spPr>
          <a:xfrm>
            <a:off x="3491880" y="764704"/>
            <a:ext cx="5029200" cy="3657600"/>
          </a:xfrm>
        </p:spPr>
      </p:pic>
    </p:spTree>
    <p:extLst>
      <p:ext uri="{BB962C8B-B14F-4D97-AF65-F5344CB8AC3E}">
        <p14:creationId xmlns:p14="http://schemas.microsoft.com/office/powerpoint/2010/main" val="333696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4320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В дошкольной дидактике применяются разнообразные развивающие игры.  Наиболее эффективным пособием являются Логические блоки, разработанные венгерским психологом и математиком </a:t>
            </a:r>
            <a:r>
              <a:rPr lang="ru-RU" b="1" i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Дьенешем</a:t>
            </a:r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ранней логической пропедевтики и прежде всего для подготовки мышления детей к усвоению математики.  </a:t>
            </a:r>
          </a:p>
          <a:p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</a:t>
            </a:r>
            <a:r>
              <a:rPr lang="ru-RU" b="1" i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Золтан</a:t>
            </a:r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Дьенеш</a:t>
            </a:r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венгерский теоретик и практик так называемой "новой математики" ("</a:t>
            </a:r>
            <a:r>
              <a:rPr lang="ru-RU" b="1" i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new</a:t>
            </a:r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mathematics</a:t>
            </a:r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"). Суть этого подхода заключается в том, что математические знания дети получают не решая многочисленные примеры в тетрадках и читая скучные учебники, а играя.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2616200" cy="370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000"/>
                    </a14:imgEffect>
                    <a14:imgEffect>
                      <a14:saturation sat="6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463" y="700051"/>
            <a:ext cx="48965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n w="1905"/>
                <a:solidFill>
                  <a:srgbClr val="2E25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Игры с блоками доступны, на  наглядной основе  знакомят детей с формой, цветом</a:t>
            </a:r>
            <a:r>
              <a:rPr lang="ru-RU" i="1" u="sng" dirty="0">
                <a:ln w="1905"/>
                <a:solidFill>
                  <a:srgbClr val="2E25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, </a:t>
            </a:r>
            <a:r>
              <a:rPr lang="ru-RU" i="1" dirty="0">
                <a:ln w="1905"/>
                <a:solidFill>
                  <a:srgbClr val="2E25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размером и толщиной объектов, с математическими представлениями и начальными знаниями по информатике. Развивают у детей мыслительные операции (анализ, сравнение, </a:t>
            </a:r>
            <a:r>
              <a:rPr lang="ru-RU" i="1" dirty="0" smtClean="0">
                <a:ln w="1905"/>
                <a:solidFill>
                  <a:srgbClr val="2E25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классификацию, </a:t>
            </a:r>
            <a:r>
              <a:rPr lang="ru-RU" i="1" dirty="0">
                <a:ln w="1905"/>
                <a:solidFill>
                  <a:srgbClr val="2E25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обобщение), логическое мышление, творческие способности и познавательные процессы (восприятие, память, внимание и воображение). Играя с блоками </a:t>
            </a:r>
            <a:r>
              <a:rPr lang="ru-RU" i="1" dirty="0" err="1">
                <a:ln w="1905"/>
                <a:solidFill>
                  <a:srgbClr val="2E25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Дьенеша</a:t>
            </a:r>
            <a:r>
              <a:rPr lang="ru-RU" i="1" dirty="0">
                <a:ln w="1905"/>
                <a:solidFill>
                  <a:srgbClr val="2E25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, ребенок выполняет разнообразные предметные действия </a:t>
            </a:r>
            <a:r>
              <a:rPr lang="ru-RU" i="1" dirty="0" smtClean="0">
                <a:ln w="1905"/>
                <a:solidFill>
                  <a:srgbClr val="2E25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(классификация, </a:t>
            </a:r>
            <a:r>
              <a:rPr lang="ru-RU" i="1" dirty="0">
                <a:ln w="1905"/>
                <a:solidFill>
                  <a:srgbClr val="2E255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" pitchFamily="34" charset="0"/>
              </a:rPr>
              <a:t>выкладывание по определенным правилам, перестроение и др.).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410445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4384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8" b="100000" l="3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69551"/>
            <a:ext cx="4091941" cy="2489214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44816" cy="52228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i="1" cap="none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Шесть стадий изучения математики </a:t>
            </a:r>
            <a:r>
              <a:rPr lang="ru-RU" i="1" cap="none" spc="150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золтана</a:t>
            </a:r>
            <a:r>
              <a:rPr lang="ru-RU" i="1" cap="none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i="1" cap="none" spc="150" dirty="0" err="1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дьёнеша</a:t>
            </a:r>
            <a:r>
              <a:rPr lang="ru-RU" i="1" cap="none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i="1" cap="none" spc="1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i="1" cap="none" spc="1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" r="4238"/>
          <a:stretch>
            <a:fillRect/>
          </a:stretch>
        </p:blipFill>
        <p:spPr>
          <a:xfrm>
            <a:off x="3505200" y="635496"/>
            <a:ext cx="5029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07504" y="620689"/>
            <a:ext cx="3456384" cy="6038076"/>
          </a:xfrm>
        </p:spPr>
        <p:txBody>
          <a:bodyPr>
            <a:noAutofit/>
          </a:bodyPr>
          <a:lstStyle/>
          <a:p>
            <a:r>
              <a:rPr lang="ru-RU" sz="1600" b="1" i="1" dirty="0"/>
              <a:t> </a:t>
            </a:r>
            <a:r>
              <a:rPr lang="ru-RU" sz="1800" b="1" i="1" dirty="0" err="1"/>
              <a:t>Золтан</a:t>
            </a:r>
            <a:r>
              <a:rPr lang="ru-RU" sz="1800" b="1" i="1" dirty="0"/>
              <a:t>  </a:t>
            </a:r>
            <a:r>
              <a:rPr lang="ru-RU" sz="1800" b="1" i="1" dirty="0" err="1"/>
              <a:t>Дьенеш</a:t>
            </a:r>
            <a:r>
              <a:rPr lang="ru-RU" sz="1800" b="1" i="1" dirty="0"/>
              <a:t> создал  теорию шести стадий изучения математики. </a:t>
            </a:r>
            <a:endParaRPr lang="ru-RU" sz="1800" i="1" dirty="0"/>
          </a:p>
          <a:p>
            <a:r>
              <a:rPr lang="ru-RU" sz="1800" b="1" i="1" dirty="0"/>
              <a:t>На первой стадии</a:t>
            </a:r>
            <a:r>
              <a:rPr lang="ru-RU" sz="1800" i="1" dirty="0"/>
              <a:t> большинство людей, встречаясь с незнакомой задачей, прибегают к методу проб и ошибок. Они просто пытаются делать что-нибудь. То есть какому-то систематическому перебору вариантов,  обязательно предшествуют хаотические попытки решить задачу. Это стадия свободной игры,  по мнению </a:t>
            </a:r>
            <a:r>
              <a:rPr lang="ru-RU" sz="1800" i="1" dirty="0" err="1"/>
              <a:t>Дьенеша</a:t>
            </a:r>
            <a:r>
              <a:rPr lang="ru-RU" sz="1800" i="1" dirty="0"/>
              <a:t>, - необходимое начало обучения. Так будущий ученик знакомится с ситуацией, которую ему предстоит разрешить. </a:t>
            </a:r>
          </a:p>
        </p:txBody>
      </p:sp>
    </p:spTree>
    <p:extLst>
      <p:ext uri="{BB962C8B-B14F-4D97-AF65-F5344CB8AC3E}">
        <p14:creationId xmlns:p14="http://schemas.microsoft.com/office/powerpoint/2010/main" val="94091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28343"/>
            <a:ext cx="43204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свободных экспериментов в попытках появляется какая-то повторяемость, "правила игры". Это символизирует переход на </a:t>
            </a:r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вторую</a:t>
            </a:r>
            <a:r>
              <a:rPr lang="ru-RU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стадию</a:t>
            </a:r>
            <a:r>
              <a:rPr lang="ru-RU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Как только становится понятно, что интересные занятия можно превратить в игру с помощью правил, человек делает большой шаг к созданию игры. У каждой игры есть правила, которые нужно изучить, прежде чем пройти от начала до конца.  Изучение правил - важнейший обучающий трюк. Дети хотят поиграть, но без правил сделать это невозможно. В правилах - то и закодировала "математическая", самая сложная часть обучения. Та информация, которую учитель хочет донести до учеников непременно.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8" b="89732" l="5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1960"/>
            <a:ext cx="4233103" cy="34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47" y="260649"/>
            <a:ext cx="4104456" cy="5222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Третья стадия </a:t>
            </a:r>
            <a:r>
              <a:rPr lang="ru-RU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стадия сравнения.  Как только мы с детьми сыграли в пару математических игр, наступает момент обсуждения, сравнения игр друг с другом. Обязательно надо учить детей играть в игры со сходной структурой правил, но разным материалом, обыгрывая одну и ту же задачу то на кубиках, то на пуговицах, то в вырезании снежинок, или игре в "классики". "Сердцевина" таких игр будет в таком случае очевидна, играющие со временем поймут, что то, чем и как играем в конечном итоге не так важно. Гораздо важнее, что у </a:t>
            </a:r>
            <a:r>
              <a:rPr lang="ru-RU" i="1" dirty="0" err="1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занималок</a:t>
            </a:r>
            <a:r>
              <a:rPr lang="ru-RU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похожая структура. Понимание это - непременный шаг на пути к понимаю абстракций.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82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2409825" cy="1619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30" y="3140967"/>
            <a:ext cx="4873305" cy="365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242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На четвертой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- репрезентативной стадии ученик  понимает абстрактное содержание чисел в разных играх, тут как нельзя кстати приходятся разного рода диаграммы и таблицы, помогающие понять то общее, что есть в играх. Можно нарисовать карту каждой игры.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429000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Пятую стадию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Золтан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Дьенеш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называет символической. На ней ребенок приходит к открытию, что две или несколько серии шагов приводят к одному результату. Чтобы описать карту игры, нужен специальный язык, как правило, это символы. Пытаясь экспериментировать с этим языком, можно создавать новые символические системы.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06" b="86471" l="4745" r="95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2609850" cy="161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9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1621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39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И, наконец</a:t>
            </a:r>
            <a:r>
              <a:rPr lang="ru-RU" b="1" i="1" dirty="0"/>
              <a:t>, шестая стадия</a:t>
            </a:r>
            <a:r>
              <a:rPr lang="ru-RU" i="1" dirty="0"/>
              <a:t> формализации  длится дольше всех. На этом этапе можно предложить несколько вариантов описания карты, определить определенные правила, которые позволят сделать подобные выводы. В этом случае, мы делаем первые шаги к пониманию того, что первые описания могут быть АКСИОМАМИ, а другие - выводы к которым мы пришли, - ТЕОРЕМАМИ, и как, собственно, переходить от аксиом к теоремам.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1700808"/>
            <a:ext cx="4355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Именно игры с логическими блоками позволяют пройти все шесть вышеперечисленных стадий. Дидактический набор "Логические блоки" состоит из 48 объемных геометрических фигур, различающихся по форме, цвету, размеру и толщине. Таким образом, каждая фигура характеризуется четырьмя свойствами. Все фигуры в наборе разные.   Логические блоки представляют собой эталоны форм  и являются прекрасным средством ознакомления маленьких детей с формами предметов и геометрическими фигурами.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06" b="84706" l="23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68534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94" b="90000" l="23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" t="-1" r="1077" b="22187"/>
          <a:stretch/>
        </p:blipFill>
        <p:spPr>
          <a:xfrm>
            <a:off x="6588224" y="-63074"/>
            <a:ext cx="2195840" cy="170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4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и упражнения с блоками </a:t>
            </a:r>
            <a:r>
              <a:rPr lang="ru-RU" dirty="0" err="1" smtClean="0"/>
              <a:t>дьёнеша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1763524"/>
            <a:ext cx="3240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Строим дорожки и цепочки</a:t>
            </a:r>
          </a:p>
        </p:txBody>
      </p:sp>
      <p:pic>
        <p:nvPicPr>
          <p:cNvPr id="1027" name="Рисунок 7" descr="http://shkola7gnomov.ru/upload/image/7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59" y="1443090"/>
            <a:ext cx="1905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508012"/>
            <a:ext cx="3757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Выкладываем цепочку из блоков </a:t>
            </a:r>
            <a:r>
              <a:rPr lang="ru-RU" dirty="0" err="1"/>
              <a:t>Дьенеша</a:t>
            </a:r>
            <a:r>
              <a:rPr lang="ru-RU" dirty="0"/>
              <a:t>, чтобы рядом не было фигур одинаковых по форме и цвету (по цвету и размеру; по размеру и форме, по толщине и цвету и т.д..).</a:t>
            </a:r>
          </a:p>
        </p:txBody>
      </p:sp>
      <p:pic>
        <p:nvPicPr>
          <p:cNvPr id="1029" name="Picture 5" descr="http://chitariki.ru/images/stories/dyenesh/809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97" y="2651750"/>
            <a:ext cx="29051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826" y="4322931"/>
            <a:ext cx="4703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Угости игрушку</a:t>
            </a:r>
            <a:r>
              <a:rPr lang="ru-RU" dirty="0"/>
              <a:t>. Ребенку нужно разложить фигуры таким образом, чтобы у каждой игрушки  были фигуры только одинаковой толщины, одного размера и т. п.  «Например: медвежонок любит синие </a:t>
            </a:r>
            <a:r>
              <a:rPr lang="ru-RU" dirty="0" err="1"/>
              <a:t>печенюшки</a:t>
            </a:r>
            <a:r>
              <a:rPr lang="ru-RU" dirty="0"/>
              <a:t> (кусочки колбаски…), а зайчик красные. Положи медвежонку печенье в красную тарелочку, а зайке в желтую.</a:t>
            </a:r>
          </a:p>
        </p:txBody>
      </p:sp>
      <p:pic>
        <p:nvPicPr>
          <p:cNvPr id="1030" name="Picture 6" descr="HPIM53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36836"/>
            <a:ext cx="319722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17875</TotalTime>
  <Words>930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Использование блоков Дьёнеша с целью развития логико – математических представлений у детей дошкольного                                        возраста.</vt:lpstr>
      <vt:lpstr>Презентация PowerPoint</vt:lpstr>
      <vt:lpstr>Презентация PowerPoint</vt:lpstr>
      <vt:lpstr>Шесть стадий изучения математики золтана дьёнеша 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и упражнения с блоками дьёнеша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Использование блоков Дьёнеша с целью развития логико – математических представлений у детей дошкольного                                        возраста.</dc:title>
  <dc:creator>us</dc:creator>
  <cp:lastModifiedBy>us</cp:lastModifiedBy>
  <cp:revision>39</cp:revision>
  <cp:lastPrinted>2015-09-29T09:19:23Z</cp:lastPrinted>
  <dcterms:created xsi:type="dcterms:W3CDTF">2015-07-26T17:47:43Z</dcterms:created>
  <dcterms:modified xsi:type="dcterms:W3CDTF">2015-09-29T09:52:16Z</dcterms:modified>
</cp:coreProperties>
</file>