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3" r:id="rId17"/>
    <p:sldId id="272" r:id="rId18"/>
    <p:sldId id="270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60E87E-53DE-46E0-BAF7-35EA48C0880A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886077-D6D6-4FCE-93AC-1C05F503C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1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86077-D6D6-4FCE-93AC-1C05F503C3A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751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922BC-DD05-498D-9342-2876F1FDD201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931F-A080-4EA5-8CCC-CF71E24369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667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922BC-DD05-498D-9342-2876F1FDD201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931F-A080-4EA5-8CCC-CF71E24369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9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922BC-DD05-498D-9342-2876F1FDD201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931F-A080-4EA5-8CCC-CF71E24369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289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922BC-DD05-498D-9342-2876F1FDD201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931F-A080-4EA5-8CCC-CF71E24369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295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922BC-DD05-498D-9342-2876F1FDD201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931F-A080-4EA5-8CCC-CF71E24369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963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922BC-DD05-498D-9342-2876F1FDD201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931F-A080-4EA5-8CCC-CF71E24369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688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922BC-DD05-498D-9342-2876F1FDD201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931F-A080-4EA5-8CCC-CF71E24369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421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922BC-DD05-498D-9342-2876F1FDD201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931F-A080-4EA5-8CCC-CF71E24369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15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922BC-DD05-498D-9342-2876F1FDD201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931F-A080-4EA5-8CCC-CF71E24369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065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922BC-DD05-498D-9342-2876F1FDD201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931F-A080-4EA5-8CCC-CF71E24369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300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922BC-DD05-498D-9342-2876F1FDD201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931F-A080-4EA5-8CCC-CF71E24369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3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922BC-DD05-498D-9342-2876F1FDD201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0931F-A080-4EA5-8CCC-CF71E24369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957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52" y="22944"/>
            <a:ext cx="9163035" cy="683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7772400" cy="1470025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FFFF00"/>
                </a:solidFill>
              </a:rPr>
              <a:t>Муниципальное автономное дошкольное образовательное учреждение детский сад №3 г. Курганинска. </a:t>
            </a:r>
            <a:endParaRPr lang="ru-RU" sz="18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988840"/>
            <a:ext cx="8712968" cy="453650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Тема: «Знакомство детей с изобразительным искусством»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pPr algn="r"/>
            <a:endParaRPr lang="ru-RU" sz="1600" dirty="0" smtClean="0">
              <a:solidFill>
                <a:schemeClr val="tx1"/>
              </a:solidFill>
            </a:endParaRPr>
          </a:p>
          <a:p>
            <a:pPr algn="r"/>
            <a:endParaRPr lang="ru-RU" sz="1600" dirty="0">
              <a:solidFill>
                <a:schemeClr val="tx1"/>
              </a:solidFill>
            </a:endParaRPr>
          </a:p>
          <a:p>
            <a:pPr algn="r"/>
            <a:endParaRPr lang="ru-RU" sz="1600" dirty="0" smtClean="0">
              <a:solidFill>
                <a:schemeClr val="tx1"/>
              </a:solidFill>
            </a:endParaRPr>
          </a:p>
          <a:p>
            <a:pPr algn="r"/>
            <a:endParaRPr lang="ru-RU" sz="1600" dirty="0">
              <a:solidFill>
                <a:schemeClr val="tx1"/>
              </a:solidFill>
            </a:endParaRPr>
          </a:p>
          <a:p>
            <a:pPr algn="r"/>
            <a:endParaRPr lang="ru-RU" sz="1600" dirty="0" smtClean="0">
              <a:solidFill>
                <a:schemeClr val="tx1"/>
              </a:solidFill>
            </a:endParaRPr>
          </a:p>
          <a:p>
            <a:pPr algn="r"/>
            <a:endParaRPr lang="ru-RU" sz="1600" dirty="0">
              <a:solidFill>
                <a:schemeClr val="tx1"/>
              </a:solidFill>
            </a:endParaRPr>
          </a:p>
          <a:p>
            <a:pPr algn="r"/>
            <a:r>
              <a:rPr lang="ru-RU" sz="1800" dirty="0" smtClean="0">
                <a:solidFill>
                  <a:srgbClr val="FFFF00"/>
                </a:solidFill>
              </a:rPr>
              <a:t>Выполнила воспитатель </a:t>
            </a:r>
            <a:r>
              <a:rPr lang="ru-RU" sz="1800" dirty="0" smtClean="0">
                <a:solidFill>
                  <a:srgbClr val="FFFF00"/>
                </a:solidFill>
              </a:rPr>
              <a:t>Бреднева Е.Н.</a:t>
            </a:r>
            <a:r>
              <a:rPr lang="ru-RU" sz="1600" dirty="0" smtClean="0">
                <a:solidFill>
                  <a:srgbClr val="FFFF00"/>
                </a:solidFill>
              </a:rPr>
              <a:t>.</a:t>
            </a:r>
            <a:endParaRPr lang="ru-RU" sz="1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18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диск д\Лена\картинки\художники\1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1274">
            <a:off x="291423" y="2191784"/>
            <a:ext cx="5391643" cy="40050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6150" name="Picture 6" descr="Графика. Рисунки и наброски карандашом и акварелью Наброски Крымская сосн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8" r="5477" b="7271"/>
          <a:stretch/>
        </p:blipFill>
        <p:spPr bwMode="auto">
          <a:xfrm>
            <a:off x="5750896" y="2060154"/>
            <a:ext cx="3173950" cy="44162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16632"/>
            <a:ext cx="7772400" cy="1470025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Пейзаж, </a:t>
            </a:r>
            <a:r>
              <a:rPr lang="ru-RU" sz="1600" dirty="0" smtClean="0"/>
              <a:t>это картина, на которой изображена природа, или описание природы в литературном произведении.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124744"/>
            <a:ext cx="8784976" cy="864096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/>
                </a:solidFill>
              </a:rPr>
              <a:t>Художник</a:t>
            </a:r>
            <a:r>
              <a:rPr lang="ru-RU" sz="1600" dirty="0">
                <a:solidFill>
                  <a:schemeClr val="tx1"/>
                </a:solidFill>
              </a:rPr>
              <a:t>, чтобы запомнить и рассказать увиденное другим, вовсе не записывает в блокнот, а быстро зарисовывает, потому что на зарисовку карандашом он тратит намного меньше времени чем, если бы он писал словами. И называется эта зарисовка </a:t>
            </a:r>
            <a:r>
              <a:rPr lang="ru-RU" sz="1600" dirty="0" smtClean="0">
                <a:solidFill>
                  <a:schemeClr val="tx1"/>
                </a:solidFill>
              </a:rPr>
              <a:t>– </a:t>
            </a:r>
            <a:r>
              <a:rPr lang="ru-RU" sz="1600" b="1" dirty="0" smtClean="0">
                <a:solidFill>
                  <a:schemeClr val="tx1"/>
                </a:solidFill>
              </a:rPr>
              <a:t>набросок.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79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А еще художник всегда берет с собой небольшой деревянный ящик, который называется </a:t>
            </a:r>
            <a:r>
              <a:rPr lang="ru-RU" sz="1800" b="1" dirty="0" smtClean="0"/>
              <a:t>этюдник.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 rot="21189873">
            <a:off x="4171927" y="2124813"/>
            <a:ext cx="4896544" cy="3363901"/>
          </a:xfrm>
        </p:spPr>
      </p:pic>
      <p:pic>
        <p:nvPicPr>
          <p:cNvPr id="8194" name="Picture 2" descr="C:\диск д\Лена\картинки\художники\351491_1_bi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7" t="3322" r="5360" b="13250"/>
          <a:stretch/>
        </p:blipFill>
        <p:spPr bwMode="auto">
          <a:xfrm>
            <a:off x="0" y="1124744"/>
            <a:ext cx="4248472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05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диск д\Лена\картинки\художники\75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573016"/>
            <a:ext cx="3816424" cy="280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229600" cy="6813376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Чтобы собрать этюдник, художнику необходимо взять с собой: </a:t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>                   Холст                                                                                                             Подрамник</a:t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err="1" smtClean="0"/>
              <a:t>Подрамник</a:t>
            </a:r>
            <a:r>
              <a:rPr lang="ru-RU" sz="1600" b="1" dirty="0" smtClean="0"/>
              <a:t> с Холстом </a:t>
            </a:r>
            <a:br>
              <a:rPr lang="ru-RU" sz="1600" b="1" dirty="0" smtClean="0"/>
            </a:br>
            <a:endParaRPr lang="ru-RU" sz="16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2" y="908720"/>
            <a:ext cx="3965241" cy="2520280"/>
          </a:xfrm>
        </p:spPr>
      </p:pic>
      <p:pic>
        <p:nvPicPr>
          <p:cNvPr id="9218" name="Picture 2" descr="C:\диск д\Лена\картинки\художники\554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764704"/>
            <a:ext cx="4256473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55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C:\диск д\Лена\картинки\художники\1241870679_paint_vector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509120"/>
            <a:ext cx="4762500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"/>
            <a:ext cx="7772400" cy="836711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А также:</a:t>
            </a: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3886200"/>
            <a:ext cx="8568952" cy="2855168"/>
          </a:xfrm>
        </p:spPr>
        <p:txBody>
          <a:bodyPr>
            <a:normAutofit fontScale="92500" lnSpcReduction="20000"/>
          </a:bodyPr>
          <a:lstStyle/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Краски                                         Кисти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Палитра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1266" name="Picture 2" descr="C:\диск д\Лена\картинки\художники\157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40977">
            <a:off x="38712" y="1424654"/>
            <a:ext cx="4431261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диск д\Лена\картинки\художники\1310461649651_bullet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9579">
            <a:off x="4838765" y="1288693"/>
            <a:ext cx="432048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33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диск д\Лена\картинки\художники\i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412776"/>
            <a:ext cx="3960440" cy="297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диск д\Лена\картинки\художники\bore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3384376" cy="449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диск д\Лена\картинки\художники\moskva-kanctovary_bumaga_a4_ruchki_karandashi_fayly_283063_4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4009" b="12590"/>
          <a:stretch/>
        </p:blipFill>
        <p:spPr bwMode="auto">
          <a:xfrm>
            <a:off x="4214988" y="4032384"/>
            <a:ext cx="4459306" cy="258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88024" y="2130425"/>
            <a:ext cx="3670176" cy="1470025"/>
          </a:xfrm>
        </p:spPr>
        <p:txBody>
          <a:bodyPr>
            <a:normAutofit/>
          </a:bodyPr>
          <a:lstStyle/>
          <a:p>
            <a:r>
              <a:rPr lang="ru-RU" sz="1800" dirty="0" smtClean="0"/>
              <a:t>.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806" y="8161"/>
            <a:ext cx="8623934" cy="1296144"/>
          </a:xfrm>
        </p:spPr>
        <p:txBody>
          <a:bodyPr>
            <a:normAutofit fontScale="55000" lnSpcReduction="20000"/>
          </a:bodyPr>
          <a:lstStyle/>
          <a:p>
            <a:endParaRPr lang="ru-RU" b="1" dirty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Карандаши и ластик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tx1"/>
                </a:solidFill>
              </a:rPr>
              <a:t>Практически ни один художник, не может обойтись без графитового карандаша  и ластика- это по-настоящему незаменимые инструменты для создания набросков, перед тем, как начинать писать картину красками.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9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 smtClean="0"/>
              <a:t>Ну, вот этюдник собран, можно отправляться в путь, осталось взять с собой волшебный ключ, который поможет нам вести диалог с пейзажами.</a:t>
            </a:r>
            <a:br>
              <a:rPr lang="ru-RU" sz="1800" dirty="0" smtClean="0"/>
            </a:br>
            <a:r>
              <a:rPr lang="ru-RU" sz="1800" dirty="0" smtClean="0"/>
              <a:t>В руки его взять нельзя, а вот научиться, им пользоваться можно, т.к. это наше воображение, наша фантазия. Для этого мы отправляемся в картинную галерею. </a:t>
            </a:r>
            <a:endParaRPr lang="ru-RU" sz="1800" dirty="0"/>
          </a:p>
        </p:txBody>
      </p:sp>
      <p:pic>
        <p:nvPicPr>
          <p:cNvPr id="14342" name="Picture 6" descr="Здравствуй детство!!! Сказки и все о ни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284" y="1412776"/>
            <a:ext cx="6667500" cy="470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54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диск д\Лена\картинки\художники\На севере диком... (Шишкин Иван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4968552" cy="659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868144" y="692696"/>
            <a:ext cx="28756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/>
              <a:t>«На севере диком».</a:t>
            </a:r>
          </a:p>
          <a:p>
            <a:pPr algn="ctr"/>
            <a:r>
              <a:rPr lang="ru-RU" sz="2400" b="1" dirty="0" smtClean="0"/>
              <a:t>Иван Шишкин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05590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«Золотая осень» Исаак Левитан</a:t>
            </a:r>
            <a:endParaRPr lang="ru-RU" dirty="0"/>
          </a:p>
        </p:txBody>
      </p:sp>
      <p:pic>
        <p:nvPicPr>
          <p:cNvPr id="4" name="Picture 4" descr="C:\диск д\Лена\картинки\художники\n Золотая осень (Левитан Исаак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5" y="953344"/>
            <a:ext cx="9053136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23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диск д\Лена\картинки\художники\И. Шишкина «Зима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7233929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sz="2800" b="1" dirty="0" smtClean="0">
                <a:solidFill>
                  <a:prstClr val="black"/>
                </a:solidFill>
              </a:rPr>
              <a:t>Иван </a:t>
            </a:r>
            <a:r>
              <a:rPr lang="ru-RU" sz="2800" b="1" dirty="0">
                <a:solidFill>
                  <a:prstClr val="black"/>
                </a:solidFill>
              </a:rPr>
              <a:t>Шишкин «Зима»</a:t>
            </a:r>
            <a:br>
              <a:rPr lang="ru-RU" sz="2800" b="1" dirty="0">
                <a:solidFill>
                  <a:prstClr val="black"/>
                </a:solidFill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96336" y="1988840"/>
            <a:ext cx="1368152" cy="367240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ru-RU" sz="18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ru-RU" sz="1400" b="1" i="1" dirty="0" smtClean="0"/>
              <a:t>Сосны </a:t>
            </a:r>
            <a:r>
              <a:rPr lang="ru-RU" sz="1400" b="1" i="1" dirty="0"/>
              <a:t>до неба хотят дорасти.</a:t>
            </a:r>
          </a:p>
          <a:p>
            <a:pPr marL="0" lvl="0" indent="0">
              <a:buNone/>
            </a:pPr>
            <a:r>
              <a:rPr lang="ru-RU" sz="1400" b="1" i="1" dirty="0"/>
              <a:t>Ветвями небо хотят подмести,</a:t>
            </a:r>
          </a:p>
          <a:p>
            <a:pPr marL="0" lvl="0" indent="0">
              <a:buNone/>
            </a:pPr>
            <a:r>
              <a:rPr lang="ru-RU" sz="1400" b="1" i="1" dirty="0"/>
              <a:t>Чтобы в течение года,</a:t>
            </a:r>
          </a:p>
          <a:p>
            <a:pPr marL="0" lvl="0" indent="0">
              <a:buNone/>
            </a:pPr>
            <a:r>
              <a:rPr lang="ru-RU" sz="1400" b="1" i="1" dirty="0"/>
              <a:t>Ясной стояла погода.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324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4625"/>
            <a:ext cx="7772400" cy="720079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Иван Шишкин «Зимнее утро»</a:t>
            </a:r>
            <a:endParaRPr lang="ru-RU" sz="2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8304" y="1556792"/>
            <a:ext cx="1760240" cy="3984848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ru-RU" dirty="0">
                <a:solidFill>
                  <a:schemeClr val="tx1"/>
                </a:solidFill>
              </a:rPr>
              <a:t>Под голубыми небесами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Великолепными коврами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Блестя на солнце, снег лежит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Прозрачный лес один чернеет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И ель сквозь иней зеленеет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И речка подо льдом блестит</a:t>
            </a:r>
          </a:p>
        </p:txBody>
      </p:sp>
      <p:pic>
        <p:nvPicPr>
          <p:cNvPr id="17410" name="Picture 2" descr="C:\диск д\Лена\картинки\художники\Шишкин Зимнее утр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60" y="620688"/>
            <a:ext cx="7217644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16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9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5818658"/>
          </a:xfrm>
        </p:spPr>
        <p:txBody>
          <a:bodyPr>
            <a:noAutofit/>
          </a:bodyPr>
          <a:lstStyle/>
          <a:p>
            <a:pPr lvl="0" algn="l"/>
            <a:r>
              <a:rPr lang="ru-RU" sz="1600" dirty="0" smtClean="0"/>
              <a:t>			</a:t>
            </a:r>
            <a:r>
              <a:rPr lang="ru-RU" sz="1800" b="1" dirty="0" smtClean="0">
                <a:solidFill>
                  <a:schemeClr val="bg1"/>
                </a:solidFill>
              </a:rPr>
              <a:t>Цель: </a:t>
            </a:r>
            <a:br>
              <a:rPr lang="ru-RU" sz="1800" b="1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/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- Закрепить </a:t>
            </a:r>
            <a:r>
              <a:rPr lang="ru-RU" sz="1800" dirty="0">
                <a:solidFill>
                  <a:schemeClr val="bg1"/>
                </a:solidFill>
              </a:rPr>
              <a:t>знания о живописи, как об одном из видов</a:t>
            </a:r>
            <a:br>
              <a:rPr lang="ru-RU" sz="1800" dirty="0">
                <a:solidFill>
                  <a:schemeClr val="bg1"/>
                </a:solidFill>
              </a:rPr>
            </a:br>
            <a:r>
              <a:rPr lang="ru-RU" sz="1800" dirty="0">
                <a:solidFill>
                  <a:schemeClr val="bg1"/>
                </a:solidFill>
              </a:rPr>
              <a:t>изобразительного искусства.</a:t>
            </a:r>
            <a:br>
              <a:rPr lang="ru-RU" sz="1800" dirty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- Закрепить </a:t>
            </a:r>
            <a:r>
              <a:rPr lang="ru-RU" sz="1800" dirty="0">
                <a:solidFill>
                  <a:schemeClr val="bg1"/>
                </a:solidFill>
              </a:rPr>
              <a:t>виды живописи: пейзаж, портрет, натюрморт.</a:t>
            </a:r>
            <a:br>
              <a:rPr lang="ru-RU" sz="1800" dirty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- Познакомить </a:t>
            </a:r>
            <a:r>
              <a:rPr lang="ru-RU" sz="1800" dirty="0">
                <a:solidFill>
                  <a:schemeClr val="bg1"/>
                </a:solidFill>
              </a:rPr>
              <a:t>детей с картинами художников - </a:t>
            </a:r>
            <a:r>
              <a:rPr lang="ru-RU" sz="1800" dirty="0" smtClean="0">
                <a:solidFill>
                  <a:schemeClr val="bg1"/>
                </a:solidFill>
              </a:rPr>
              <a:t>живописцев.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- Развивать </a:t>
            </a:r>
            <a:r>
              <a:rPr lang="ru-RU" sz="1800" dirty="0">
                <a:solidFill>
                  <a:schemeClr val="bg1"/>
                </a:solidFill>
              </a:rPr>
              <a:t>внимательность, наблюдательность при рассматривании</a:t>
            </a:r>
            <a:br>
              <a:rPr lang="ru-RU" sz="1800" dirty="0">
                <a:solidFill>
                  <a:schemeClr val="bg1"/>
                </a:solidFill>
              </a:rPr>
            </a:br>
            <a:r>
              <a:rPr lang="ru-RU" sz="1800" dirty="0">
                <a:solidFill>
                  <a:schemeClr val="bg1"/>
                </a:solidFill>
              </a:rPr>
              <a:t>картин.</a:t>
            </a:r>
            <a:br>
              <a:rPr lang="ru-RU" sz="1800" dirty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- Воспитывать </a:t>
            </a:r>
            <a:r>
              <a:rPr lang="ru-RU" sz="1800" dirty="0">
                <a:solidFill>
                  <a:schemeClr val="bg1"/>
                </a:solidFill>
              </a:rPr>
              <a:t>любовь к природе.</a:t>
            </a:r>
            <a:br>
              <a:rPr lang="ru-RU" sz="1800" dirty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- Развивать </a:t>
            </a:r>
            <a:r>
              <a:rPr lang="ru-RU" sz="1800" dirty="0">
                <a:solidFill>
                  <a:schemeClr val="bg1"/>
                </a:solidFill>
              </a:rPr>
              <a:t>эстетические чувства</a:t>
            </a:r>
            <a:br>
              <a:rPr lang="ru-RU" sz="1800" dirty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- Вызвать </a:t>
            </a:r>
            <a:r>
              <a:rPr lang="ru-RU" sz="1800" dirty="0">
                <a:solidFill>
                  <a:schemeClr val="bg1"/>
                </a:solidFill>
              </a:rPr>
              <a:t>эмоциональный отклик от посещения </a:t>
            </a:r>
            <a:r>
              <a:rPr lang="ru-RU" sz="1800" dirty="0" smtClean="0">
                <a:solidFill>
                  <a:schemeClr val="bg1"/>
                </a:solidFill>
              </a:rPr>
              <a:t>«картинной</a:t>
            </a:r>
            <a:r>
              <a:rPr lang="ru-RU" sz="1800" dirty="0">
                <a:solidFill>
                  <a:schemeClr val="bg1"/>
                </a:solidFill>
              </a:rPr>
              <a:t/>
            </a:r>
            <a:br>
              <a:rPr lang="ru-RU" sz="1800" dirty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галереи</a:t>
            </a:r>
            <a:r>
              <a:rPr lang="ru-RU" sz="1800" dirty="0">
                <a:solidFill>
                  <a:schemeClr val="bg1"/>
                </a:solidFill>
              </a:rPr>
              <a:t>».</a:t>
            </a:r>
            <a:br>
              <a:rPr lang="ru-RU" sz="1800" dirty="0">
                <a:solidFill>
                  <a:schemeClr val="bg1"/>
                </a:solidFill>
              </a:rPr>
            </a:br>
            <a:endParaRPr lang="ru-RU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26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s55.radikal.ru/i147/0906/2c/3d4291a79bc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32240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48264" y="1988840"/>
            <a:ext cx="2172302" cy="3456384"/>
          </a:xfrm>
        </p:spPr>
        <p:txBody>
          <a:bodyPr>
            <a:noAutofit/>
          </a:bodyPr>
          <a:lstStyle/>
          <a:p>
            <a:pPr algn="l"/>
            <a:r>
              <a:rPr lang="ru-RU" sz="1800" dirty="0" smtClean="0"/>
              <a:t>Ярко </a:t>
            </a:r>
            <a:r>
              <a:rPr lang="ru-RU" sz="1800" dirty="0"/>
              <a:t>солнце светит</a:t>
            </a:r>
            <a:br>
              <a:rPr lang="ru-RU" sz="1800" dirty="0"/>
            </a:br>
            <a:r>
              <a:rPr lang="ru-RU" sz="1800" dirty="0"/>
              <a:t>В воздухе тепло</a:t>
            </a:r>
            <a:br>
              <a:rPr lang="ru-RU" sz="1800" dirty="0"/>
            </a:br>
            <a:r>
              <a:rPr lang="ru-RU" sz="1800" dirty="0"/>
              <a:t>И куда не глянешь,</a:t>
            </a:r>
            <a:br>
              <a:rPr lang="ru-RU" sz="1800" dirty="0"/>
            </a:br>
            <a:r>
              <a:rPr lang="ru-RU" sz="1800" dirty="0"/>
              <a:t>Все кругом светло,</a:t>
            </a:r>
            <a:br>
              <a:rPr lang="ru-RU" sz="1800" dirty="0"/>
            </a:br>
            <a:r>
              <a:rPr lang="ru-RU" sz="1800" dirty="0" smtClean="0"/>
              <a:t>По </a:t>
            </a:r>
            <a:r>
              <a:rPr lang="ru-RU" sz="1800" dirty="0"/>
              <a:t>лугу пестреют</a:t>
            </a:r>
            <a:br>
              <a:rPr lang="ru-RU" sz="1800" dirty="0"/>
            </a:br>
            <a:r>
              <a:rPr lang="ru-RU" sz="1800" dirty="0" smtClean="0"/>
              <a:t>Яркие </a:t>
            </a:r>
            <a:r>
              <a:rPr lang="ru-RU" sz="1800" dirty="0"/>
              <a:t>цветы,</a:t>
            </a:r>
            <a:br>
              <a:rPr lang="ru-RU" sz="1800" dirty="0"/>
            </a:br>
            <a:r>
              <a:rPr lang="ru-RU" sz="1800" dirty="0"/>
              <a:t>Золотом облиты</a:t>
            </a:r>
            <a:br>
              <a:rPr lang="ru-RU" sz="1800" dirty="0"/>
            </a:br>
            <a:r>
              <a:rPr lang="ru-RU" sz="1800" dirty="0"/>
              <a:t>Темные листы</a:t>
            </a:r>
            <a:br>
              <a:rPr lang="ru-RU" sz="1800" dirty="0"/>
            </a:br>
            <a:r>
              <a:rPr lang="ru-RU" sz="1800" dirty="0"/>
              <a:t>Дремлет лес, ни звука,</a:t>
            </a:r>
            <a:br>
              <a:rPr lang="ru-RU" sz="1800" dirty="0"/>
            </a:br>
            <a:r>
              <a:rPr lang="ru-RU" sz="1800" dirty="0"/>
              <a:t>Лист не шелестит.</a:t>
            </a:r>
            <a:br>
              <a:rPr lang="ru-RU" sz="1800" dirty="0"/>
            </a:br>
            <a:r>
              <a:rPr lang="ru-RU" sz="1800" dirty="0"/>
              <a:t>Только жаворонок</a:t>
            </a:r>
            <a:br>
              <a:rPr lang="ru-RU" sz="1800" dirty="0"/>
            </a:br>
            <a:r>
              <a:rPr lang="ru-RU" sz="1800" dirty="0"/>
              <a:t>В воздухе звенит</a:t>
            </a:r>
            <a:r>
              <a:rPr lang="ru-RU" sz="1800" dirty="0" smtClean="0"/>
              <a:t>.</a:t>
            </a:r>
            <a:br>
              <a:rPr lang="ru-RU" sz="1800" dirty="0" smtClean="0"/>
            </a:br>
            <a:r>
              <a:rPr lang="ru-RU" sz="1800" dirty="0" smtClean="0"/>
              <a:t>                                                      </a:t>
            </a:r>
            <a:br>
              <a:rPr lang="ru-RU" sz="1800" dirty="0" smtClean="0"/>
            </a:br>
            <a:r>
              <a:rPr lang="ru-RU" sz="1800" dirty="0" smtClean="0"/>
              <a:t>Иван Суриков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3600" b="1" dirty="0" smtClean="0"/>
              <a:t>КОНЕЦ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93468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6120680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cs typeface="Times New Roman" pitchFamily="18" charset="0"/>
              </a:rPr>
              <a:t/>
            </a:r>
            <a:br>
              <a:rPr lang="ru-RU" sz="1800" b="1" dirty="0" smtClean="0">
                <a:cs typeface="Times New Roman" pitchFamily="18" charset="0"/>
              </a:rPr>
            </a:br>
            <a:r>
              <a:rPr lang="ru-RU" sz="1800" b="1" dirty="0">
                <a:cs typeface="Times New Roman" pitchFamily="18" charset="0"/>
              </a:rPr>
              <a:t/>
            </a:r>
            <a:br>
              <a:rPr lang="ru-RU" sz="1800" b="1" dirty="0">
                <a:cs typeface="Times New Roman" pitchFamily="18" charset="0"/>
              </a:rPr>
            </a:br>
            <a:r>
              <a:rPr lang="ru-RU" sz="1800" b="1" dirty="0" smtClean="0">
                <a:cs typeface="Times New Roman" pitchFamily="18" charset="0"/>
              </a:rPr>
              <a:t>Портрет</a:t>
            </a:r>
            <a:r>
              <a:rPr lang="ru-RU" sz="1800" b="1" dirty="0">
                <a:cs typeface="Times New Roman" pitchFamily="18" charset="0"/>
              </a:rPr>
              <a:t>, </a:t>
            </a:r>
            <a:r>
              <a:rPr lang="ru-RU" sz="1800" dirty="0">
                <a:cs typeface="Times New Roman" pitchFamily="18" charset="0"/>
              </a:rPr>
              <a:t>это изображение человека на картине или </a:t>
            </a:r>
            <a:r>
              <a:rPr lang="ru-RU" sz="1800" dirty="0" smtClean="0">
                <a:cs typeface="Times New Roman" pitchFamily="18" charset="0"/>
              </a:rPr>
              <a:t>фотографии</a:t>
            </a:r>
            <a:r>
              <a:rPr lang="ru-RU" sz="1800" dirty="0" smtClean="0"/>
              <a:t>.</a:t>
            </a:r>
            <a:br>
              <a:rPr lang="ru-RU" sz="1800" dirty="0" smtClean="0"/>
            </a:br>
            <a:r>
              <a:rPr lang="ru-RU" sz="1800" b="1" dirty="0" smtClean="0"/>
              <a:t>Художник  </a:t>
            </a:r>
            <a:r>
              <a:rPr lang="ru-RU" sz="1800" b="1" dirty="0" smtClean="0">
                <a:solidFill>
                  <a:prstClr val="black"/>
                </a:solidFill>
              </a:rPr>
              <a:t>Никитин </a:t>
            </a:r>
            <a:r>
              <a:rPr lang="ru-RU" sz="1800" b="1" dirty="0">
                <a:solidFill>
                  <a:prstClr val="black"/>
                </a:solidFill>
              </a:rPr>
              <a:t>Иван </a:t>
            </a:r>
            <a:r>
              <a:rPr lang="ru-RU" sz="1800" b="1" dirty="0" smtClean="0">
                <a:solidFill>
                  <a:prstClr val="black"/>
                </a:solidFill>
              </a:rPr>
              <a:t>Никитич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Портрет Елизаветы Петровны ребенком                                          Портрет царевны  Прасковьи                     						Иоанновны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										</a:t>
            </a: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64705"/>
            <a:ext cx="3560246" cy="496893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468" y="764704"/>
            <a:ext cx="3769988" cy="496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61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877272"/>
            <a:ext cx="7941568" cy="78296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/>
              <a:t>Молодая девушка о </a:t>
            </a:r>
            <a:r>
              <a:rPr lang="ru-RU" sz="1800" dirty="0"/>
              <a:t>чем-то </a:t>
            </a:r>
            <a:r>
              <a:rPr lang="ru-RU" sz="1800" dirty="0" smtClean="0"/>
              <a:t>мечтает. У </a:t>
            </a:r>
            <a:r>
              <a:rPr lang="ru-RU" sz="1800" dirty="0"/>
              <a:t>нее задумчивый взгляд и легкая улыбка на губах.</a:t>
            </a:r>
          </a:p>
        </p:txBody>
      </p:sp>
      <p:pic>
        <p:nvPicPr>
          <p:cNvPr id="2050" name="Picture 2" descr="C:\диск д\Лена\картинки\художники\Валентин Серов «Портрет княгини Ольги Орловой», 19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6632"/>
            <a:ext cx="3744416" cy="581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85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589240"/>
            <a:ext cx="8157592" cy="121500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Портрет </a:t>
            </a:r>
            <a:r>
              <a:rPr lang="ru-RU" sz="1800" dirty="0"/>
              <a:t>маленькой </a:t>
            </a:r>
            <a:r>
              <a:rPr lang="ru-RU" sz="1800" dirty="0" smtClean="0"/>
              <a:t>девочки. </a:t>
            </a:r>
            <a:r>
              <a:rPr lang="ru-RU" sz="1800" dirty="0"/>
              <a:t>О</a:t>
            </a:r>
            <a:r>
              <a:rPr lang="ru-RU" sz="1800" dirty="0" smtClean="0"/>
              <a:t>на </a:t>
            </a:r>
            <a:r>
              <a:rPr lang="ru-RU" sz="1800" dirty="0"/>
              <a:t>печальна, волосы слегка </a:t>
            </a:r>
            <a:r>
              <a:rPr lang="ru-RU" sz="1800" dirty="0" smtClean="0"/>
              <a:t>растрёпаны </a:t>
            </a:r>
            <a:r>
              <a:rPr lang="ru-RU" sz="1800" dirty="0"/>
              <a:t>, может </a:t>
            </a:r>
            <a:r>
              <a:rPr lang="ru-RU" sz="1800" dirty="0" smtClean="0"/>
              <a:t>быть, </a:t>
            </a:r>
            <a:r>
              <a:rPr lang="ru-RU" sz="1800" dirty="0"/>
              <a:t>она целый день провела на аттракционах и теперь грустит, что </a:t>
            </a:r>
            <a:r>
              <a:rPr lang="ru-RU" sz="1800" dirty="0" smtClean="0"/>
              <a:t>пришлось вернуться домой</a:t>
            </a:r>
            <a:r>
              <a:rPr lang="ru-RU" sz="1800" dirty="0"/>
              <a:t>.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4" name="Picture 3" descr="C:\диск д\Лена\картинки\художники\Портрет Маргариты, дочери Филиппа IV - Диего Веласкес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6632"/>
            <a:ext cx="5976664" cy="537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10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568952" cy="720080"/>
          </a:xfrm>
        </p:spPr>
        <p:txBody>
          <a:bodyPr>
            <a:normAutofit fontScale="90000"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Тропинин В. А.</a:t>
            </a:r>
            <a:br>
              <a:rPr lang="ru-RU" sz="1600" b="1" dirty="0" smtClean="0"/>
            </a:br>
            <a:r>
              <a:rPr lang="ru-RU" sz="1600" b="1" dirty="0" smtClean="0"/>
              <a:t> Портрет Пушкина Александра Сергеевича</a:t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dirty="0" smtClean="0"/>
              <a:t>Художник  </a:t>
            </a:r>
            <a:r>
              <a:rPr lang="ru-RU" sz="1600" dirty="0"/>
              <a:t>писал портрет своего друга и очень хотел видеть на портрете Пушкина таким, какой он есть на самом деле. Обратите внимание, мы видим поэта в домашнем халате, слегка неопрятным, с легкой улыбкой на лице, он наверное придумывает сюжет новой сказки для ребят.</a:t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484784"/>
            <a:ext cx="4056179" cy="5184576"/>
          </a:xfrm>
        </p:spPr>
      </p:pic>
    </p:spTree>
    <p:extLst>
      <p:ext uri="{BB962C8B-B14F-4D97-AF65-F5344CB8AC3E}">
        <p14:creationId xmlns:p14="http://schemas.microsoft.com/office/powerpoint/2010/main" val="24202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539" y="61468"/>
            <a:ext cx="8229600" cy="750116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Натюрморт</a:t>
            </a:r>
            <a:r>
              <a:rPr lang="ru-RU" sz="1600" dirty="0"/>
              <a:t>, это картина, на которой крупным планом изображены различные </a:t>
            </a:r>
            <a:r>
              <a:rPr lang="ru-RU" sz="1600" dirty="0" smtClean="0"/>
              <a:t>предметы.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4088" y="908721"/>
            <a:ext cx="3600400" cy="331236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6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/>
              <a:t>Картина </a:t>
            </a:r>
            <a:r>
              <a:rPr lang="ru-RU" sz="1600" dirty="0"/>
              <a:t>Винсента Ван Гога из </a:t>
            </a:r>
            <a:r>
              <a:rPr lang="ru-RU" sz="1600" b="1" dirty="0"/>
              <a:t>цикла натюрмортов с подсолнухами</a:t>
            </a:r>
            <a:r>
              <a:rPr lang="ru-RU" sz="1600" dirty="0"/>
              <a:t> — яркая, </a:t>
            </a:r>
            <a:r>
              <a:rPr lang="ru-RU" sz="1600" dirty="0" smtClean="0"/>
              <a:t>жизнерадостная, насыщенная цветом.</a:t>
            </a:r>
            <a:endParaRPr lang="ru-RU" dirty="0"/>
          </a:p>
        </p:txBody>
      </p:sp>
      <p:pic>
        <p:nvPicPr>
          <p:cNvPr id="3074" name="Picture 2" descr="C:\диск д\Лена\картинки\художники\Винсент Ван Гогаи натюрморт с подсолнухам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53" y="692696"/>
            <a:ext cx="4824536" cy="604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50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16632"/>
            <a:ext cx="8229600" cy="6336704"/>
          </a:xfrm>
        </p:spPr>
        <p:txBody>
          <a:bodyPr>
            <a:normAutofit fontScale="90000"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>Исаак Левитан </a:t>
            </a:r>
            <a:r>
              <a:rPr lang="ru-RU" sz="1600" dirty="0"/>
              <a:t>часто писал натюрморты. Его работы в этом жанре позволяют ощутить любовь художника к </a:t>
            </a:r>
            <a:r>
              <a:rPr lang="ru-RU" sz="1600" dirty="0" smtClean="0"/>
              <a:t>природе, </a:t>
            </a:r>
            <a:r>
              <a:rPr lang="ru-RU" sz="1600" dirty="0"/>
              <a:t>его чуткость к цветению, солнечным началам природы в </a:t>
            </a:r>
            <a:r>
              <a:rPr lang="ru-RU" sz="1600" dirty="0" smtClean="0"/>
              <a:t>самом </a:t>
            </a:r>
            <a:r>
              <a:rPr lang="ru-RU" sz="1600" dirty="0"/>
              <a:t>простом полевом цветке</a:t>
            </a:r>
            <a:r>
              <a:rPr lang="ru-RU" sz="1600" dirty="0" smtClean="0"/>
              <a:t>.</a:t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>                          «Васильки»                                                                    «Лесные фиалки и незабудки»</a:t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2887">
            <a:off x="444147" y="983840"/>
            <a:ext cx="3917927" cy="4930970"/>
          </a:xfrm>
        </p:spPr>
      </p:pic>
      <p:pic>
        <p:nvPicPr>
          <p:cNvPr id="4098" name="Picture 2" descr="C:\диск д\Лена\картинки\художники\Исаак Левитан    Лесные фиалки и незабудки,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7461">
            <a:off x="4991573" y="1082516"/>
            <a:ext cx="3648640" cy="491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0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Александр </a:t>
            </a:r>
            <a:r>
              <a:rPr lang="ru-RU" sz="1600" b="1" dirty="0"/>
              <a:t>Иванович </a:t>
            </a:r>
            <a:r>
              <a:rPr lang="ru-RU" sz="1600" b="1" i="1" dirty="0" smtClean="0"/>
              <a:t>Лактионов. Натюрморт «</a:t>
            </a:r>
            <a:r>
              <a:rPr lang="ru-RU" sz="1600" b="1" i="1" dirty="0"/>
              <a:t>Февраль</a:t>
            </a:r>
            <a:r>
              <a:rPr lang="ru-RU" sz="1600" b="1" i="1" dirty="0" smtClean="0"/>
              <a:t>»</a:t>
            </a:r>
            <a:endParaRPr lang="ru-RU" sz="1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52120" y="1600200"/>
            <a:ext cx="303468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 smtClean="0"/>
              <a:t>На подоконнике в горшке цветет прекрасный цветок, но если вы внимательно посмотрите на картину, то увидите, что за окном заснеженные деревья, почувствуете холод, стужу. На улице февраль, но, глядя, как в теплой, уютной комнате на окне растет цветочек, на душе сразу становится тепло и радостно, скоро придет весна.</a:t>
            </a:r>
          </a:p>
          <a:p>
            <a:endParaRPr lang="ru-RU" dirty="0"/>
          </a:p>
        </p:txBody>
      </p:sp>
      <p:pic>
        <p:nvPicPr>
          <p:cNvPr id="5123" name="Picture 3" descr="C:\диск д\Лена\картинки\художники\АЛЕКСАНДР ИВАНОВИЧ ЛАКТИОНОВ. ФЕВРАЛ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26" y="620689"/>
            <a:ext cx="4849370" cy="611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03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</TotalTime>
  <Words>348</Words>
  <Application>Microsoft Office PowerPoint</Application>
  <PresentationFormat>Экран (4:3)</PresentationFormat>
  <Paragraphs>55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Муниципальное автономное дошкольное образовательное учреждение детский сад №3 г. Курганинска. </vt:lpstr>
      <vt:lpstr>   Цель:   - Закрепить знания о живописи, как об одном из видов изобразительного искусства. - Закрепить виды живописи: пейзаж, портрет, натюрморт. - Познакомить детей с картинами художников - живописцев. - Развивать внимательность, наблюдательность при рассматривании картин. - Воспитывать любовь к природе. - Развивать эстетические чувства - Вызвать эмоциональный отклик от посещения «картинной галереи». </vt:lpstr>
      <vt:lpstr>  Портрет, это изображение человека на картине или фотографии. Художник  Никитин Иван Никитич                       Портрет Елизаветы Петровны ребенком                                          Портрет царевны  Прасковьи                           Иоанновны            </vt:lpstr>
      <vt:lpstr>Молодая девушка о чем-то мечтает. У нее задумчивый взгляд и легкая улыбка на губах.</vt:lpstr>
      <vt:lpstr>Портрет маленькой девочки. Она печальна, волосы слегка растрёпаны , может быть, она целый день провела на аттракционах и теперь грустит, что пришлось вернуться домой. </vt:lpstr>
      <vt:lpstr>    Тропинин В. А.  Портрет Пушкина Александра Сергеевича  Художник  писал портрет своего друга и очень хотел видеть на портрете Пушкина таким, какой он есть на самом деле. Обратите внимание, мы видим поэта в домашнем халате, слегка неопрятным, с легкой улыбкой на лице, он наверное придумывает сюжет новой сказки для ребят. </vt:lpstr>
      <vt:lpstr>Натюрморт, это картина, на которой крупным планом изображены различные предметы.</vt:lpstr>
      <vt:lpstr>  Исаак Левитан часто писал натюрморты. Его работы в этом жанре позволяют ощутить любовь художника к природе, его чуткость к цветению, солнечным началам природы в самом простом полевом цветке.                                                     «Васильки»                                                                    «Лесные фиалки и незабудки» </vt:lpstr>
      <vt:lpstr>Александр Иванович Лактионов. Натюрморт «Февраль»</vt:lpstr>
      <vt:lpstr>Пейзаж, это картина, на которой изображена природа, или описание природы в литературном произведении.</vt:lpstr>
      <vt:lpstr>А еще художник всегда берет с собой небольшой деревянный ящик, который называется этюдник.</vt:lpstr>
      <vt:lpstr>Чтобы собрать этюдник, художнику необходимо взять с собой:                                  Холст                                                                                                             Подрамник           Подрамник с Холстом  </vt:lpstr>
      <vt:lpstr>А также:</vt:lpstr>
      <vt:lpstr>. </vt:lpstr>
      <vt:lpstr>Ну, вот этюдник собран, можно отправляться в путь, осталось взять с собой волшебный ключ, который поможет нам вести диалог с пейзажами. В руки его взять нельзя, а вот научиться, им пользоваться можно, т.к. это наше воображение, наша фантазия. Для этого мы отправляемся в картинную галерею. </vt:lpstr>
      <vt:lpstr>Презентация PowerPoint</vt:lpstr>
      <vt:lpstr>«Золотая осень» Исаак Левитан</vt:lpstr>
      <vt:lpstr>Иван Шишкин «Зима» </vt:lpstr>
      <vt:lpstr>Иван Шишкин «Зимнее утро»</vt:lpstr>
      <vt:lpstr>Ярко солнце светит В воздухе тепло И куда не глянешь, Все кругом светло, По лугу пестреют Яркие цветы, Золотом облиты Темные листы Дремлет лес, ни звука, Лист не шелестит. Только жаворонок В воздухе звенит.                                                        Иван Суриков  КОНЕЦ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детский сад №3 г. Курганинска.</dc:title>
  <dc:creator>Windows User</dc:creator>
  <cp:lastModifiedBy>Windows User</cp:lastModifiedBy>
  <cp:revision>22</cp:revision>
  <dcterms:created xsi:type="dcterms:W3CDTF">2014-10-31T20:38:40Z</dcterms:created>
  <dcterms:modified xsi:type="dcterms:W3CDTF">2014-11-04T18:34:14Z</dcterms:modified>
</cp:coreProperties>
</file>