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05.10.2015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05.10.2015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05.10.2015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05.10.2015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ru-RU" dirty="0" smtClean="0">
                <a:solidFill>
                  <a:srgbClr val="002060"/>
                </a:solidFill>
              </a:rPr>
              <a:t>МБДОУ № 17 «</a:t>
            </a:r>
            <a:r>
              <a:rPr lang="ru-RU" dirty="0" err="1" smtClean="0">
                <a:solidFill>
                  <a:srgbClr val="002060"/>
                </a:solidFill>
              </a:rPr>
              <a:t>Журавушка</a:t>
            </a:r>
            <a:r>
              <a:rPr lang="ru-RU" dirty="0" smtClean="0">
                <a:solidFill>
                  <a:srgbClr val="002060"/>
                </a:solidFill>
              </a:rPr>
              <a:t>» г. Тихорецка</a:t>
            </a:r>
          </a:p>
          <a:p>
            <a:pPr algn="r"/>
            <a:r>
              <a:rPr lang="ru-RU" dirty="0" smtClean="0">
                <a:solidFill>
                  <a:srgbClr val="002060"/>
                </a:solidFill>
              </a:rPr>
              <a:t> Краснодарского края</a:t>
            </a:r>
          </a:p>
          <a:p>
            <a:pPr algn="r"/>
            <a:r>
              <a:rPr lang="ru-RU" dirty="0" smtClean="0">
                <a:solidFill>
                  <a:srgbClr val="002060"/>
                </a:solidFill>
              </a:rPr>
              <a:t>Воспитатель: СПЕСИВЦЕВА ЕВГЕНИЯ ЛЕОНИДОВНА</a:t>
            </a:r>
            <a:endParaRPr lang="ru-RU" dirty="0">
              <a:solidFill>
                <a:srgbClr val="002060"/>
              </a:solidFill>
            </a:endParaRPr>
          </a:p>
        </p:txBody>
      </p:sp>
      <p:sp>
        <p:nvSpPr>
          <p:cNvPr id="2" name="Заголовок 1"/>
          <p:cNvSpPr>
            <a:spLocks noGrp="1"/>
          </p:cNvSpPr>
          <p:nvPr>
            <p:ph type="ctrTitle"/>
          </p:nvPr>
        </p:nvSpPr>
        <p:spPr/>
        <p:txBody>
          <a:bodyPr/>
          <a:lstStyle/>
          <a:p>
            <a:r>
              <a:rPr lang="ru-RU" sz="9600" dirty="0" smtClean="0">
                <a:solidFill>
                  <a:srgbClr val="FF0000"/>
                </a:solidFill>
              </a:rPr>
              <a:t>Дети и дорога!</a:t>
            </a:r>
            <a:endParaRPr lang="ru-RU" sz="96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r>
              <a:rPr lang="ru-RU" sz="2800" b="1" dirty="0" smtClean="0">
                <a:solidFill>
                  <a:srgbClr val="002060"/>
                </a:solidFill>
              </a:rPr>
              <a:t>Учить ребенка безопасному поведению нужно как можно раньше, буквально с первых шагов за ручку по улице. И главенствующую роль в этом играет семья. Прежде всего потому, что модель грамотного, безопасного для него самого и окружающих поведения на улице и дороге ребенок усваивает в дошкольном возрасте, когда рядом с ним самые близкие люди - родители. В первую очередь - мама. </a:t>
            </a:r>
            <a:endParaRPr lang="ru-RU" sz="2800" dirty="0">
              <a:solidFill>
                <a:srgbClr val="002060"/>
              </a:solidFill>
            </a:endParaRPr>
          </a:p>
        </p:txBody>
      </p:sp>
      <p:sp>
        <p:nvSpPr>
          <p:cNvPr id="3" name="Заголовок 2"/>
          <p:cNvSpPr>
            <a:spLocks noGrp="1"/>
          </p:cNvSpPr>
          <p:nvPr>
            <p:ph type="title"/>
          </p:nvPr>
        </p:nvSpPr>
        <p:spPr/>
        <p:txBody>
          <a:bodyPr>
            <a:normAutofit fontScale="90000"/>
          </a:bodyPr>
          <a:lstStyle/>
          <a:p>
            <a:r>
              <a:rPr lang="ru-RU" b="1" dirty="0" smtClean="0">
                <a:solidFill>
                  <a:srgbClr val="FF0000"/>
                </a:solidFill>
              </a:rPr>
              <a:t>Сохранить жизнь и здоровье детей - значит сохранить будущее </a:t>
            </a:r>
            <a:r>
              <a:rPr lang="ru-RU" b="1" dirty="0" smtClean="0">
                <a:solidFill>
                  <a:srgbClr val="FF0000"/>
                </a:solidFill>
              </a:rPr>
              <a:t>нации!</a:t>
            </a:r>
            <a:endParaRPr lang="ru-RU"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sz="2800" b="1" dirty="0" smtClean="0">
                <a:solidFill>
                  <a:srgbClr val="002060"/>
                </a:solidFill>
              </a:rPr>
              <a:t>Не многим известно, что 95% детей, пострадавших на дорогах в дорожных происшествиях, были сбиты автомобилями в повторяющихся ситуациях, так называемых дорожных "ловушках". Дорожная "ловушка" - это ситуация обманчивой безопасности. Такие "ловушки" надо уметь разгадать и избегать их.</a:t>
            </a:r>
            <a:r>
              <a:rPr lang="ru-RU" sz="2800" b="1" dirty="0" smtClean="0"/>
              <a:t> </a:t>
            </a:r>
            <a:r>
              <a:rPr lang="ru-RU" sz="2800" b="1" dirty="0" smtClean="0">
                <a:solidFill>
                  <a:srgbClr val="002060"/>
                </a:solidFill>
              </a:rPr>
              <a:t>Как же научить ребенка безопасному поведению на дороге? Разберите вместе с ним типичные опасные дорожные ситуации, объясните, почему в первый момент ему показалось, что ситуация безопасная, в чем он ошибся. Закрепите знания рисунками, разыгрывайте ситуации на макете с игрушками. Помните: одних объяснений совершенно не достаточно.</a:t>
            </a:r>
            <a:endParaRPr lang="ru-RU" sz="2800" dirty="0" smtClean="0">
              <a:solidFill>
                <a:srgbClr val="002060"/>
              </a:solidFill>
            </a:endParaRPr>
          </a:p>
          <a:p>
            <a:endParaRPr lang="ru-RU" dirty="0"/>
          </a:p>
        </p:txBody>
      </p:sp>
      <p:sp>
        <p:nvSpPr>
          <p:cNvPr id="3" name="Заголовок 2"/>
          <p:cNvSpPr>
            <a:spLocks noGrp="1"/>
          </p:cNvSpPr>
          <p:nvPr>
            <p:ph type="title"/>
          </p:nvPr>
        </p:nvSpPr>
        <p:spPr/>
        <p:txBody>
          <a:bodyPr>
            <a:normAutofit fontScale="90000"/>
          </a:bodyPr>
          <a:lstStyle/>
          <a:p>
            <a:r>
              <a:rPr lang="ru-RU" sz="4400" b="1" dirty="0" smtClean="0">
                <a:solidFill>
                  <a:srgbClr val="FF0000"/>
                </a:solidFill>
              </a:rPr>
              <a:t>Что такое «дорожные ловушки»?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solidFill>
                  <a:srgbClr val="FF0000"/>
                </a:solidFill>
              </a:rPr>
              <a:t>КОГДА РЕБЕНОК СПЕШИТ НА АВТОБУС, ОН НЕ ВИДИТ НИЧЕГО </a:t>
            </a:r>
            <a:r>
              <a:rPr lang="ru-RU" sz="3200" b="1" dirty="0" smtClean="0">
                <a:solidFill>
                  <a:srgbClr val="FF0000"/>
                </a:solidFill>
              </a:rPr>
              <a:t>ВОКРУГ.</a:t>
            </a:r>
            <a:endParaRPr lang="ru-RU" sz="3200" dirty="0">
              <a:solidFill>
                <a:srgbClr val="FF0000"/>
              </a:solidFill>
            </a:endParaRPr>
          </a:p>
        </p:txBody>
      </p:sp>
      <p:sp>
        <p:nvSpPr>
          <p:cNvPr id="3" name="Содержимое 2"/>
          <p:cNvSpPr>
            <a:spLocks noGrp="1"/>
          </p:cNvSpPr>
          <p:nvPr>
            <p:ph sz="half" idx="1"/>
          </p:nvPr>
        </p:nvSpPr>
        <p:spPr>
          <a:xfrm>
            <a:off x="0" y="1524000"/>
            <a:ext cx="4644008" cy="4572000"/>
          </a:xfrm>
        </p:spPr>
        <p:txBody>
          <a:bodyPr>
            <a:normAutofit lnSpcReduction="10000"/>
          </a:bodyPr>
          <a:lstStyle/>
          <a:p>
            <a:endParaRPr lang="ru-RU" sz="1800" dirty="0" smtClean="0">
              <a:solidFill>
                <a:srgbClr val="002060"/>
              </a:solidFill>
            </a:endParaRPr>
          </a:p>
          <a:p>
            <a:endParaRPr lang="ru-RU" sz="1800" dirty="0" smtClean="0">
              <a:solidFill>
                <a:srgbClr val="002060"/>
              </a:solidFill>
            </a:endParaRPr>
          </a:p>
          <a:p>
            <a:endParaRPr lang="ru-RU" dirty="0"/>
          </a:p>
        </p:txBody>
      </p:sp>
      <p:sp>
        <p:nvSpPr>
          <p:cNvPr id="4" name="Содержимое 3"/>
          <p:cNvSpPr>
            <a:spLocks noGrp="1"/>
          </p:cNvSpPr>
          <p:nvPr>
            <p:ph sz="half" idx="2"/>
          </p:nvPr>
        </p:nvSpPr>
        <p:spPr/>
        <p:txBody>
          <a:bodyPr>
            <a:normAutofit lnSpcReduction="10000"/>
          </a:bodyPr>
          <a:lstStyle/>
          <a:p>
            <a:r>
              <a:rPr lang="ru-RU" sz="4400" b="1" dirty="0" smtClean="0">
                <a:solidFill>
                  <a:srgbClr val="002060"/>
                </a:solidFill>
              </a:rPr>
              <a:t>Научите ребенка быть особенно осторожным в этой ситуации.</a:t>
            </a:r>
            <a:endParaRPr lang="ru-RU" sz="4400" dirty="0" smtClean="0">
              <a:solidFill>
                <a:srgbClr val="002060"/>
              </a:solidFill>
            </a:endParaRPr>
          </a:p>
          <a:p>
            <a:endParaRPr lang="ru-RU" dirty="0"/>
          </a:p>
        </p:txBody>
      </p:sp>
      <p:pic>
        <p:nvPicPr>
          <p:cNvPr id="1026" name="Рисунок 1" descr="dety_01-1"/>
          <p:cNvPicPr>
            <a:picLocks noChangeAspect="1" noChangeArrowheads="1"/>
          </p:cNvPicPr>
          <p:nvPr/>
        </p:nvPicPr>
        <p:blipFill>
          <a:blip r:embed="rId2" cstate="print"/>
          <a:srcRect/>
          <a:stretch>
            <a:fillRect/>
          </a:stretch>
        </p:blipFill>
        <p:spPr bwMode="auto">
          <a:xfrm>
            <a:off x="251520" y="1556792"/>
            <a:ext cx="4248472" cy="2232248"/>
          </a:xfrm>
          <a:prstGeom prst="rect">
            <a:avLst/>
          </a:prstGeom>
          <a:noFill/>
          <a:ln w="9525">
            <a:noFill/>
            <a:miter lim="800000"/>
            <a:headEnd/>
            <a:tailEnd/>
          </a:ln>
        </p:spPr>
      </p:pic>
      <p:pic>
        <p:nvPicPr>
          <p:cNvPr id="1027" name="Рисунок 2" descr="dety_01-2"/>
          <p:cNvPicPr>
            <a:picLocks noChangeAspect="1" noChangeArrowheads="1"/>
          </p:cNvPicPr>
          <p:nvPr/>
        </p:nvPicPr>
        <p:blipFill>
          <a:blip r:embed="rId3" cstate="print"/>
          <a:srcRect/>
          <a:stretch>
            <a:fillRect/>
          </a:stretch>
        </p:blipFill>
        <p:spPr bwMode="auto">
          <a:xfrm>
            <a:off x="251521" y="3933056"/>
            <a:ext cx="4248471" cy="244827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075240" cy="1038944"/>
          </a:xfrm>
        </p:spPr>
        <p:txBody>
          <a:bodyPr>
            <a:noAutofit/>
          </a:bodyPr>
          <a:lstStyle/>
          <a:p>
            <a:pPr algn="ct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dirty="0" smtClean="0"/>
              <a:t/>
            </a:r>
            <a:br>
              <a:rPr lang="ru-RU" sz="2800" dirty="0" smtClean="0"/>
            </a:br>
            <a:r>
              <a:rPr lang="ru-RU" sz="3200" b="1" dirty="0" smtClean="0">
                <a:solidFill>
                  <a:srgbClr val="FF0000"/>
                </a:solidFill>
              </a:rPr>
              <a:t>ОСТАНОВКА - МЕСТО, ГДЕ ДЕТИ ЧАЩЕ ВСЕГО ПОПАДАЮТ ПОД </a:t>
            </a:r>
            <a:r>
              <a:rPr lang="ru-RU" sz="3200" b="1" dirty="0" smtClean="0">
                <a:solidFill>
                  <a:srgbClr val="FF0000"/>
                </a:solidFill>
              </a:rPr>
              <a:t>МАШИНУ.</a:t>
            </a:r>
            <a:endParaRPr lang="ru-RU" sz="3200" dirty="0">
              <a:solidFill>
                <a:srgbClr val="FF0000"/>
              </a:solidFill>
            </a:endParaRPr>
          </a:p>
        </p:txBody>
      </p:sp>
      <p:sp>
        <p:nvSpPr>
          <p:cNvPr id="4" name="Содержимое 3"/>
          <p:cNvSpPr>
            <a:spLocks noGrp="1"/>
          </p:cNvSpPr>
          <p:nvPr>
            <p:ph sz="half" idx="2"/>
          </p:nvPr>
        </p:nvSpPr>
        <p:spPr/>
        <p:txBody>
          <a:bodyPr>
            <a:normAutofit fontScale="92500"/>
          </a:bodyPr>
          <a:lstStyle/>
          <a:p>
            <a:r>
              <a:rPr lang="ru-RU" b="1" dirty="0" smtClean="0">
                <a:solidFill>
                  <a:srgbClr val="002060"/>
                </a:solidFill>
              </a:rPr>
              <a:t>Где опаснее всего переходить улицу: в зоне остановки или на перекрестке? Задайте этот вопрос ребенку. Обычно дети говорят: "На перекрестке опаснее". Это не так. В зоне остановки попадают под машину в три раза больше детей, чем на перекрестке.</a:t>
            </a:r>
            <a:endParaRPr lang="ru-RU" dirty="0" smtClean="0">
              <a:solidFill>
                <a:srgbClr val="002060"/>
              </a:solidFill>
            </a:endParaRPr>
          </a:p>
          <a:p>
            <a:endParaRPr lang="ru-RU" dirty="0"/>
          </a:p>
        </p:txBody>
      </p:sp>
      <p:pic>
        <p:nvPicPr>
          <p:cNvPr id="2050" name="Рисунок 29" descr="dety_03-2"/>
          <p:cNvPicPr>
            <a:picLocks noGrp="1" noChangeAspect="1" noChangeArrowheads="1"/>
          </p:cNvPicPr>
          <p:nvPr>
            <p:ph sz="half" idx="1"/>
          </p:nvPr>
        </p:nvPicPr>
        <p:blipFill>
          <a:blip r:embed="rId2" cstate="print"/>
          <a:srcRect/>
          <a:stretch>
            <a:fillRect/>
          </a:stretch>
        </p:blipFill>
        <p:spPr bwMode="auto">
          <a:xfrm>
            <a:off x="395536" y="1484784"/>
            <a:ext cx="4248472" cy="1656184"/>
          </a:xfrm>
          <a:prstGeom prst="rect">
            <a:avLst/>
          </a:prstGeom>
          <a:noFill/>
          <a:ln w="9525">
            <a:noFill/>
            <a:miter lim="800000"/>
            <a:headEnd/>
            <a:tailEnd/>
          </a:ln>
        </p:spPr>
      </p:pic>
      <p:pic>
        <p:nvPicPr>
          <p:cNvPr id="2051" name="Рисунок 28" descr="dety_03-1"/>
          <p:cNvPicPr>
            <a:picLocks noChangeAspect="1" noChangeArrowheads="1"/>
          </p:cNvPicPr>
          <p:nvPr/>
        </p:nvPicPr>
        <p:blipFill>
          <a:blip r:embed="rId3" cstate="print"/>
          <a:srcRect/>
          <a:stretch>
            <a:fillRect/>
          </a:stretch>
        </p:blipFill>
        <p:spPr bwMode="auto">
          <a:xfrm>
            <a:off x="395536" y="3068960"/>
            <a:ext cx="4248472" cy="1584176"/>
          </a:xfrm>
          <a:prstGeom prst="rect">
            <a:avLst/>
          </a:prstGeom>
          <a:noFill/>
          <a:ln w="9525">
            <a:noFill/>
            <a:miter lim="800000"/>
            <a:headEnd/>
            <a:tailEnd/>
          </a:ln>
        </p:spPr>
      </p:pic>
      <p:pic>
        <p:nvPicPr>
          <p:cNvPr id="2052" name="Рисунок 30" descr="dety_03-3"/>
          <p:cNvPicPr>
            <a:picLocks noChangeAspect="1" noChangeArrowheads="1"/>
          </p:cNvPicPr>
          <p:nvPr/>
        </p:nvPicPr>
        <p:blipFill>
          <a:blip r:embed="rId4" cstate="print"/>
          <a:srcRect/>
          <a:stretch>
            <a:fillRect/>
          </a:stretch>
        </p:blipFill>
        <p:spPr bwMode="auto">
          <a:xfrm>
            <a:off x="395536" y="4581128"/>
            <a:ext cx="4248472" cy="1800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19256" cy="1371600"/>
          </a:xfrm>
        </p:spPr>
        <p:txBody>
          <a:bodyPr>
            <a:noAutofit/>
          </a:bodyPr>
          <a:lstStyle/>
          <a:p>
            <a:pPr algn="ct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solidFill>
                  <a:srgbClr val="FF0000"/>
                </a:solidFill>
              </a:rPr>
              <a:t>УЧИТЕ </a:t>
            </a:r>
            <a:r>
              <a:rPr lang="ru-RU" sz="2800" b="1" dirty="0" smtClean="0">
                <a:solidFill>
                  <a:srgbClr val="FF0000"/>
                </a:solidFill>
              </a:rPr>
              <a:t>ДЕТЕЙ НАБЛЮДАТЬ ЗА ДОРОГОЙ, ВИДЕТЬ И ПРЕДВИДЕТЬ ОПАСНОСТИ</a:t>
            </a:r>
            <a:r>
              <a:rPr lang="ru-RU" sz="2800" dirty="0" smtClean="0">
                <a:solidFill>
                  <a:srgbClr val="FF0000"/>
                </a:solidFill>
              </a:rPr>
              <a:t/>
            </a:r>
            <a:br>
              <a:rPr lang="ru-RU" sz="2800" dirty="0" smtClean="0">
                <a:solidFill>
                  <a:srgbClr val="FF0000"/>
                </a:solidFill>
              </a:rPr>
            </a:br>
            <a:endParaRPr lang="ru-RU" sz="2800" dirty="0">
              <a:solidFill>
                <a:srgbClr val="FF0000"/>
              </a:solidFill>
            </a:endParaRPr>
          </a:p>
        </p:txBody>
      </p:sp>
      <p:sp>
        <p:nvSpPr>
          <p:cNvPr id="4" name="Содержимое 3"/>
          <p:cNvSpPr>
            <a:spLocks noGrp="1"/>
          </p:cNvSpPr>
          <p:nvPr>
            <p:ph sz="half" idx="2"/>
          </p:nvPr>
        </p:nvSpPr>
        <p:spPr/>
        <p:txBody>
          <a:bodyPr/>
          <a:lstStyle/>
          <a:p>
            <a:r>
              <a:rPr lang="ru-RU" sz="4000" b="1" dirty="0" smtClean="0">
                <a:solidFill>
                  <a:srgbClr val="002060"/>
                </a:solidFill>
              </a:rPr>
              <a:t>Дети попадают под машину в типичных дорожных "ловушках".</a:t>
            </a:r>
            <a:endParaRPr lang="ru-RU" sz="4000" dirty="0" smtClean="0">
              <a:solidFill>
                <a:srgbClr val="002060"/>
              </a:solidFill>
            </a:endParaRPr>
          </a:p>
          <a:p>
            <a:endParaRPr lang="ru-RU" dirty="0"/>
          </a:p>
        </p:txBody>
      </p:sp>
      <p:pic>
        <p:nvPicPr>
          <p:cNvPr id="3074" name="Рисунок 75" descr="dety_04-4"/>
          <p:cNvPicPr>
            <a:picLocks noGrp="1" noChangeAspect="1" noChangeArrowheads="1"/>
          </p:cNvPicPr>
          <p:nvPr>
            <p:ph sz="half" idx="1"/>
          </p:nvPr>
        </p:nvPicPr>
        <p:blipFill>
          <a:blip r:embed="rId2" cstate="print"/>
          <a:srcRect/>
          <a:stretch>
            <a:fillRect/>
          </a:stretch>
        </p:blipFill>
        <p:spPr bwMode="auto">
          <a:xfrm>
            <a:off x="251520" y="1556792"/>
            <a:ext cx="4392488" cy="2232248"/>
          </a:xfrm>
          <a:prstGeom prst="rect">
            <a:avLst/>
          </a:prstGeom>
          <a:noFill/>
          <a:ln w="9525">
            <a:noFill/>
            <a:miter lim="800000"/>
            <a:headEnd/>
            <a:tailEnd/>
          </a:ln>
        </p:spPr>
      </p:pic>
      <p:pic>
        <p:nvPicPr>
          <p:cNvPr id="3075" name="Рисунок 74" descr="dety_04-3"/>
          <p:cNvPicPr>
            <a:picLocks noChangeAspect="1" noChangeArrowheads="1"/>
          </p:cNvPicPr>
          <p:nvPr/>
        </p:nvPicPr>
        <p:blipFill>
          <a:blip r:embed="rId3" cstate="print"/>
          <a:srcRect/>
          <a:stretch>
            <a:fillRect/>
          </a:stretch>
        </p:blipFill>
        <p:spPr bwMode="auto">
          <a:xfrm>
            <a:off x="251520" y="4077072"/>
            <a:ext cx="4392488" cy="216024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dirty="0" smtClean="0">
                <a:solidFill>
                  <a:srgbClr val="FF0000"/>
                </a:solidFill>
              </a:rPr>
              <a:t>ОБЫЧНО ДЕТИ, ПРОПУСТИВ МАШИНУ, ТУТ ЖЕ БЕГУТ ЧЕРЕЗ ДОРОГУ. </a:t>
            </a:r>
            <a:r>
              <a:rPr lang="ru-RU" sz="2400" b="1" dirty="0" smtClean="0">
                <a:solidFill>
                  <a:srgbClr val="FF0000"/>
                </a:solidFill>
              </a:rPr>
              <a:t>ЭТО ОЧЕНЬ ОПАСНО!</a:t>
            </a:r>
            <a:r>
              <a:rPr lang="ru-RU" sz="2400" dirty="0" smtClean="0">
                <a:solidFill>
                  <a:srgbClr val="FF0000"/>
                </a:solidFill>
              </a:rPr>
              <a:t/>
            </a:r>
            <a:br>
              <a:rPr lang="ru-RU" sz="2400" dirty="0" smtClean="0">
                <a:solidFill>
                  <a:srgbClr val="FF0000"/>
                </a:solidFill>
              </a:rPr>
            </a:br>
            <a:endParaRPr lang="ru-RU" sz="2400" dirty="0">
              <a:solidFill>
                <a:srgbClr val="FF0000"/>
              </a:solidFill>
            </a:endParaRPr>
          </a:p>
        </p:txBody>
      </p:sp>
      <p:sp>
        <p:nvSpPr>
          <p:cNvPr id="4" name="Содержимое 3"/>
          <p:cNvSpPr>
            <a:spLocks noGrp="1"/>
          </p:cNvSpPr>
          <p:nvPr>
            <p:ph sz="half" idx="2"/>
          </p:nvPr>
        </p:nvSpPr>
        <p:spPr/>
        <p:txBody>
          <a:bodyPr>
            <a:normAutofit fontScale="47500" lnSpcReduction="20000"/>
          </a:bodyPr>
          <a:lstStyle/>
          <a:p>
            <a:r>
              <a:rPr lang="ru-RU" sz="4200" b="1" dirty="0" smtClean="0">
                <a:solidFill>
                  <a:srgbClr val="002060"/>
                </a:solidFill>
              </a:rPr>
              <a:t>В первые мгновения только что проехавший автомобиль нередко закрывает собой встречную машину. Под нее может попасть ребенок, если он, пропустив первый автомобиль, сразу побежит через дорогу. Показывайте ребенку на дороге, как только что проехавшая машина закрыла собой идущую в противоположном направлении, и объясняйте ему, как он должен вести себя в подобных обстоятельствах.</a:t>
            </a:r>
            <a:endParaRPr lang="ru-RU" sz="4200" dirty="0" smtClean="0">
              <a:solidFill>
                <a:srgbClr val="002060"/>
              </a:solidFill>
            </a:endParaRPr>
          </a:p>
          <a:p>
            <a:endParaRPr lang="ru-RU" dirty="0"/>
          </a:p>
        </p:txBody>
      </p:sp>
      <p:pic>
        <p:nvPicPr>
          <p:cNvPr id="6" name="Рисунок 76" descr="dety_05-1"/>
          <p:cNvPicPr>
            <a:picLocks noGrp="1" noChangeAspect="1" noChangeArrowheads="1"/>
          </p:cNvPicPr>
          <p:nvPr>
            <p:ph sz="half" idx="1"/>
          </p:nvPr>
        </p:nvPicPr>
        <p:blipFill>
          <a:blip r:embed="rId2" cstate="print"/>
          <a:srcRect/>
          <a:stretch>
            <a:fillRect/>
          </a:stretch>
        </p:blipFill>
        <p:spPr bwMode="auto">
          <a:xfrm>
            <a:off x="251520" y="1988840"/>
            <a:ext cx="4464496" cy="37444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229600" cy="1219200"/>
          </a:xfrm>
        </p:spPr>
        <p:txBody>
          <a:bodyPr>
            <a:noAutofit/>
          </a:bodyPr>
          <a:lstStyle/>
          <a:p>
            <a:pPr algn="ctr"/>
            <a:r>
              <a:rPr lang="ru-RU" sz="2400" b="1" dirty="0" smtClean="0">
                <a:solidFill>
                  <a:srgbClr val="FF0000"/>
                </a:solidFill>
              </a:rPr>
              <a:t>УЧИТЕ РЕБЕНКА НАБЛЮДАТЬ ЗА ДОРОЖНОЙ ОБСТАНОВКОЙ СЛЕВА И СПРАВА, КОГДА СТОИТЕ НА ОСЕВОЙ </a:t>
            </a:r>
            <a:r>
              <a:rPr lang="ru-RU" sz="2400" b="1" dirty="0" smtClean="0">
                <a:solidFill>
                  <a:srgbClr val="FF0000"/>
                </a:solidFill>
              </a:rPr>
              <a:t>ЛИНИИ.</a:t>
            </a:r>
            <a:r>
              <a:rPr lang="ru-RU" sz="2400" dirty="0" smtClean="0">
                <a:solidFill>
                  <a:srgbClr val="FF0000"/>
                </a:solidFill>
              </a:rPr>
              <a:t/>
            </a:r>
            <a:br>
              <a:rPr lang="ru-RU" sz="2400" dirty="0" smtClean="0">
                <a:solidFill>
                  <a:srgbClr val="FF0000"/>
                </a:solidFill>
              </a:rPr>
            </a:br>
            <a:endParaRPr lang="ru-RU" sz="2400" dirty="0">
              <a:solidFill>
                <a:srgbClr val="FF0000"/>
              </a:solidFill>
            </a:endParaRPr>
          </a:p>
        </p:txBody>
      </p:sp>
      <p:sp>
        <p:nvSpPr>
          <p:cNvPr id="3" name="Содержимое 2"/>
          <p:cNvSpPr>
            <a:spLocks noGrp="1"/>
          </p:cNvSpPr>
          <p:nvPr>
            <p:ph sz="half" idx="1"/>
          </p:nvPr>
        </p:nvSpPr>
        <p:spPr/>
        <p:txBody>
          <a:bodyPr>
            <a:normAutofit fontScale="77500" lnSpcReduction="20000"/>
          </a:bodyPr>
          <a:lstStyle/>
          <a:p>
            <a:endParaRPr lang="ru-RU" dirty="0"/>
          </a:p>
        </p:txBody>
      </p:sp>
      <p:sp>
        <p:nvSpPr>
          <p:cNvPr id="4" name="Содержимое 3"/>
          <p:cNvSpPr>
            <a:spLocks noGrp="1"/>
          </p:cNvSpPr>
          <p:nvPr>
            <p:ph sz="half" idx="2"/>
          </p:nvPr>
        </p:nvSpPr>
        <p:spPr/>
        <p:txBody>
          <a:bodyPr>
            <a:normAutofit fontScale="77500" lnSpcReduction="20000"/>
          </a:bodyPr>
          <a:lstStyle/>
          <a:p>
            <a:r>
              <a:rPr lang="ru-RU" b="1" dirty="0" smtClean="0">
                <a:solidFill>
                  <a:srgbClr val="002060"/>
                </a:solidFill>
              </a:rPr>
              <a:t>Остановившись на осевой линии, дети следят, как правило, лишь за теми автомобилями, которые подъезжают к ним справа, и не думают о машинах, идущих у них за спиной. Испугавшись, ребенок может сделать шаг назад - прямо под колеса автомобиля, подъехавшего к нему слева. Покажите своему ребенку на дороге, что, если стоят на осевой, машины приближаются с обеих сторон, и объясните ему, как он должен вести себя</a:t>
            </a:r>
            <a:endParaRPr lang="ru-RU" dirty="0">
              <a:solidFill>
                <a:srgbClr val="002060"/>
              </a:solidFill>
            </a:endParaRPr>
          </a:p>
        </p:txBody>
      </p:sp>
      <p:pic>
        <p:nvPicPr>
          <p:cNvPr id="5122" name="Рисунок 77" descr="dety_06-1"/>
          <p:cNvPicPr>
            <a:picLocks noChangeAspect="1" noChangeArrowheads="1"/>
          </p:cNvPicPr>
          <p:nvPr/>
        </p:nvPicPr>
        <p:blipFill>
          <a:blip r:embed="rId2" cstate="print"/>
          <a:srcRect/>
          <a:stretch>
            <a:fillRect/>
          </a:stretch>
        </p:blipFill>
        <p:spPr bwMode="auto">
          <a:xfrm>
            <a:off x="251520" y="1556792"/>
            <a:ext cx="4320480" cy="44644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sz="2700" b="1" dirty="0" smtClean="0">
                <a:solidFill>
                  <a:srgbClr val="FF0000"/>
                </a:solidFill>
              </a:rPr>
              <a:t>РЕБЕНОК ЧАСТО НЕ ПОДОЗРЕВАЕТ, ЧТО ЗА ОДНОЙ МАШИНОЙ МОЖЕТ БЫТЬ СКРЫТА </a:t>
            </a:r>
            <a:r>
              <a:rPr lang="ru-RU" sz="2700" b="1" dirty="0" smtClean="0">
                <a:solidFill>
                  <a:srgbClr val="FF0000"/>
                </a:solidFill>
              </a:rPr>
              <a:t>ДРУГАЯ.</a:t>
            </a:r>
            <a:r>
              <a:rPr lang="ru-RU" sz="2700" dirty="0" smtClean="0">
                <a:solidFill>
                  <a:srgbClr val="FF0000"/>
                </a:solidFill>
              </a:rPr>
              <a:t/>
            </a:r>
            <a:br>
              <a:rPr lang="ru-RU" sz="2700" dirty="0" smtClean="0">
                <a:solidFill>
                  <a:srgbClr val="FF0000"/>
                </a:solidFill>
              </a:rPr>
            </a:br>
            <a:endParaRPr lang="ru-RU" sz="2700" dirty="0">
              <a:solidFill>
                <a:srgbClr val="FF0000"/>
              </a:solidFill>
            </a:endParaRPr>
          </a:p>
        </p:txBody>
      </p:sp>
      <p:sp>
        <p:nvSpPr>
          <p:cNvPr id="4" name="Содержимое 3"/>
          <p:cNvSpPr>
            <a:spLocks noGrp="1"/>
          </p:cNvSpPr>
          <p:nvPr>
            <p:ph sz="half" idx="2"/>
          </p:nvPr>
        </p:nvSpPr>
        <p:spPr/>
        <p:txBody>
          <a:bodyPr>
            <a:normAutofit fontScale="47500" lnSpcReduction="20000"/>
          </a:bodyPr>
          <a:lstStyle/>
          <a:p>
            <a:r>
              <a:rPr lang="ru-RU" b="1" dirty="0" smtClean="0"/>
              <a:t>«</a:t>
            </a:r>
            <a:r>
              <a:rPr lang="ru-RU" sz="5100" b="1" dirty="0" smtClean="0">
                <a:solidFill>
                  <a:srgbClr val="002060"/>
                </a:solidFill>
              </a:rPr>
              <a:t>Машина медленно идет, успею перебежать», - думает ребенок... и попадает под автомобиль. Показывайте своему ребенку подобные ситуации, объясняйте ему на улице, почему медленно приближающаяся машина может скрывать за собой опасное!</a:t>
            </a:r>
            <a:endParaRPr lang="ru-RU" sz="5100" dirty="0" smtClean="0">
              <a:solidFill>
                <a:srgbClr val="002060"/>
              </a:solidFill>
            </a:endParaRPr>
          </a:p>
          <a:p>
            <a:r>
              <a:rPr lang="ru-RU" b="1" dirty="0" smtClean="0"/>
              <a:t/>
            </a:r>
            <a:br>
              <a:rPr lang="ru-RU" b="1" dirty="0" smtClean="0"/>
            </a:br>
            <a:endParaRPr lang="ru-RU" dirty="0"/>
          </a:p>
        </p:txBody>
      </p:sp>
      <p:pic>
        <p:nvPicPr>
          <p:cNvPr id="6146" name="Рисунок 3" descr="dety_02-1"/>
          <p:cNvPicPr>
            <a:picLocks noGrp="1" noChangeAspect="1" noChangeArrowheads="1"/>
          </p:cNvPicPr>
          <p:nvPr>
            <p:ph sz="half" idx="1"/>
          </p:nvPr>
        </p:nvPicPr>
        <p:blipFill>
          <a:blip r:embed="rId2" cstate="print"/>
          <a:srcRect/>
          <a:stretch>
            <a:fillRect/>
          </a:stretch>
        </p:blipFill>
        <p:spPr bwMode="auto">
          <a:xfrm>
            <a:off x="323528" y="1772816"/>
            <a:ext cx="4248472" cy="396044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solidFill>
                  <a:srgbClr val="FF0000"/>
                </a:solidFill>
              </a:rPr>
              <a:t/>
            </a:r>
            <a:br>
              <a:rPr lang="ru-RU" sz="2800" b="1" dirty="0" smtClean="0">
                <a:solidFill>
                  <a:srgbClr val="FF0000"/>
                </a:solidFill>
              </a:rPr>
            </a:br>
            <a:r>
              <a:rPr lang="ru-RU" sz="2800" b="1" dirty="0" smtClean="0">
                <a:solidFill>
                  <a:srgbClr val="FF0000"/>
                </a:solidFill>
              </a:rPr>
              <a:t/>
            </a:r>
            <a:br>
              <a:rPr lang="ru-RU" sz="2800" b="1" dirty="0" smtClean="0">
                <a:solidFill>
                  <a:srgbClr val="FF0000"/>
                </a:solidFill>
              </a:rPr>
            </a:br>
            <a:r>
              <a:rPr lang="ru-RU" sz="2800" b="1" dirty="0" smtClean="0">
                <a:solidFill>
                  <a:srgbClr val="FF0000"/>
                </a:solidFill>
              </a:rPr>
              <a:t/>
            </a:r>
            <a:br>
              <a:rPr lang="ru-RU" sz="2800" b="1" dirty="0" smtClean="0">
                <a:solidFill>
                  <a:srgbClr val="FF0000"/>
                </a:solidFill>
              </a:rPr>
            </a:br>
            <a:r>
              <a:rPr lang="ru-RU" sz="2800" b="1" dirty="0" smtClean="0">
                <a:solidFill>
                  <a:srgbClr val="FF0000"/>
                </a:solidFill>
              </a:rPr>
              <a:t>РЕБЕНОК </a:t>
            </a:r>
            <a:r>
              <a:rPr lang="ru-RU" sz="2800" b="1" dirty="0" smtClean="0">
                <a:solidFill>
                  <a:srgbClr val="FF0000"/>
                </a:solidFill>
              </a:rPr>
              <a:t>НЕ УМЕЕТ ПРЕДВИДЕТЬ СКРЫТУЮ </a:t>
            </a:r>
            <a:r>
              <a:rPr lang="ru-RU" sz="2800" b="1" dirty="0" smtClean="0">
                <a:solidFill>
                  <a:srgbClr val="FF0000"/>
                </a:solidFill>
              </a:rPr>
              <a:t>ОПАСНОСТЬ.</a:t>
            </a:r>
            <a:r>
              <a:rPr lang="ru-RU" sz="2800" dirty="0" smtClean="0">
                <a:solidFill>
                  <a:srgbClr val="FF0000"/>
                </a:solidFill>
              </a:rPr>
              <a:t/>
            </a:r>
            <a:br>
              <a:rPr lang="ru-RU" sz="2800" dirty="0" smtClean="0">
                <a:solidFill>
                  <a:srgbClr val="FF0000"/>
                </a:solidFill>
              </a:rPr>
            </a:br>
            <a:endParaRPr lang="ru-RU" sz="2800" dirty="0">
              <a:solidFill>
                <a:srgbClr val="FF0000"/>
              </a:solidFill>
            </a:endParaRPr>
          </a:p>
        </p:txBody>
      </p:sp>
      <p:sp>
        <p:nvSpPr>
          <p:cNvPr id="4" name="Содержимое 3"/>
          <p:cNvSpPr>
            <a:spLocks noGrp="1"/>
          </p:cNvSpPr>
          <p:nvPr>
            <p:ph sz="half" idx="2"/>
          </p:nvPr>
        </p:nvSpPr>
        <p:spPr/>
        <p:txBody>
          <a:bodyPr>
            <a:normAutofit fontScale="85000" lnSpcReduction="20000"/>
          </a:bodyPr>
          <a:lstStyle/>
          <a:p>
            <a:r>
              <a:rPr lang="ru-RU" b="1" dirty="0" smtClean="0">
                <a:solidFill>
                  <a:srgbClr val="002060"/>
                </a:solidFill>
              </a:rPr>
              <a:t>Чем может быть опасна стоящая машина? Ваш ребенок не знает правильного ответа. За стоящей машиной часто бывает скрыта другая, движущаяся. Понаблюдайте вместе с ребенком за стоящими у края проезжей части машинами и фиксируйте его внимание на моменте, когда из-за стоящей внезапно появляется другая машин</a:t>
            </a:r>
            <a:r>
              <a:rPr lang="ru-RU" b="1" dirty="0" smtClean="0">
                <a:solidFill>
                  <a:srgbClr val="002060"/>
                </a:solidFill>
              </a:rPr>
              <a:t>..</a:t>
            </a:r>
            <a:endParaRPr lang="ru-RU" dirty="0">
              <a:solidFill>
                <a:srgbClr val="002060"/>
              </a:solidFill>
            </a:endParaRPr>
          </a:p>
        </p:txBody>
      </p:sp>
      <p:pic>
        <p:nvPicPr>
          <p:cNvPr id="6" name="Рисунок 78" descr="dety_07-1"/>
          <p:cNvPicPr>
            <a:picLocks noGrp="1" noChangeAspect="1" noChangeArrowheads="1"/>
          </p:cNvPicPr>
          <p:nvPr>
            <p:ph sz="half" idx="1"/>
          </p:nvPr>
        </p:nvPicPr>
        <p:blipFill>
          <a:blip r:embed="rId2" cstate="print"/>
          <a:srcRect/>
          <a:stretch>
            <a:fillRect/>
          </a:stretch>
        </p:blipFill>
        <p:spPr bwMode="auto">
          <a:xfrm>
            <a:off x="251520" y="1700808"/>
            <a:ext cx="4608512" cy="403244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549</Words>
  <Application>Microsoft Office PowerPoint</Application>
  <PresentationFormat>Экран (4:3)</PresentationFormat>
  <Paragraphs>24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Бумажная</vt:lpstr>
      <vt:lpstr>Дети и дорога!</vt:lpstr>
      <vt:lpstr>Что такое «дорожные ловушки»?</vt:lpstr>
      <vt:lpstr>КОГДА РЕБЕНОК СПЕШИТ НА АВТОБУС, ОН НЕ ВИДИТ НИЧЕГО ВОКРУГ.</vt:lpstr>
      <vt:lpstr>       ОСТАНОВКА - МЕСТО, ГДЕ ДЕТИ ЧАЩЕ ВСЕГО ПОПАДАЮТ ПОД МАШИНУ.</vt:lpstr>
      <vt:lpstr>   УЧИТЕ ДЕТЕЙ НАБЛЮДАТЬ ЗА ДОРОГОЙ, ВИДЕТЬ И ПРЕДВИДЕТЬ ОПАСНОСТИ </vt:lpstr>
      <vt:lpstr>ОБЫЧНО ДЕТИ, ПРОПУСТИВ МАШИНУ, ТУТ ЖЕ БЕГУТ ЧЕРЕЗ ДОРОГУ. ЭТО ОЧЕНЬ ОПАСНО! </vt:lpstr>
      <vt:lpstr>УЧИТЕ РЕБЕНКА НАБЛЮДАТЬ ЗА ДОРОЖНОЙ ОБСТАНОВКОЙ СЛЕВА И СПРАВА, КОГДА СТОИТЕ НА ОСЕВОЙ ЛИНИИ. </vt:lpstr>
      <vt:lpstr> РЕБЕНОК ЧАСТО НЕ ПОДОЗРЕВАЕТ, ЧТО ЗА ОДНОЙ МАШИНОЙ МОЖЕТ БЫТЬ СКРЫТА ДРУГАЯ. </vt:lpstr>
      <vt:lpstr>   РЕБЕНОК НЕ УМЕЕТ ПРЕДВИДЕТЬ СКРЫТУЮ ОПАСНОСТЬ. </vt:lpstr>
      <vt:lpstr>Сохранить жизнь и здоровье детей - значит сохранить будущее нации!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Дети и дорога!</dc:title>
  <dc:creator>1</dc:creator>
  <cp:lastModifiedBy>ДЕВЯНИНА</cp:lastModifiedBy>
  <cp:revision>7</cp:revision>
  <dcterms:created xsi:type="dcterms:W3CDTF">2015-10-05T07:26:27Z</dcterms:created>
  <dcterms:modified xsi:type="dcterms:W3CDTF">2015-10-05T08:33:02Z</dcterms:modified>
</cp:coreProperties>
</file>