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75" r:id="rId4"/>
    <p:sldId id="258" r:id="rId5"/>
    <p:sldId id="257" r:id="rId6"/>
    <p:sldId id="268" r:id="rId7"/>
    <p:sldId id="269" r:id="rId8"/>
    <p:sldId id="282" r:id="rId9"/>
    <p:sldId id="283" r:id="rId10"/>
    <p:sldId id="284" r:id="rId11"/>
    <p:sldId id="28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9EC05-0FEA-42DD-BC5B-F6138164414C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ECC88-C32C-4D33-B749-4266783F9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514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6975A-6C45-4395-B624-3942FDB45EC2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3A4BF-EA98-443E-ABDE-C96FC2A01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93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6E89-B93D-42A0-8121-F8CB5F58E35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DEA45-681A-412C-93FE-46BBB9A85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hyperlink" Target="http://www.smayli.ru/smile/detia-67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hyperlink" Target="http://www.smayli.ru/smile/detia-860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1.gif"/><Relationship Id="rId2" Type="http://schemas.openxmlformats.org/officeDocument/2006/relationships/hyperlink" Target="http://www.smayli.ru/smile/detia-67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mayli.ru/smile/detia-797.html" TargetMode="External"/><Relationship Id="rId5" Type="http://schemas.openxmlformats.org/officeDocument/2006/relationships/image" Target="../media/image7.gif"/><Relationship Id="rId4" Type="http://schemas.openxmlformats.org/officeDocument/2006/relationships/hyperlink" Target="http://www.smayli.ru/smile/detia-860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05064"/>
            <a:ext cx="5021750" cy="2567208"/>
          </a:xfrm>
        </p:spPr>
        <p:txBody>
          <a:bodyPr>
            <a:normAutofit/>
          </a:bodyPr>
          <a:lstStyle/>
          <a:p>
            <a:pPr algn="r"/>
            <a:r>
              <a:rPr lang="ru-RU" i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</a:p>
          <a:p>
            <a:endParaRPr lang="ru-RU" dirty="0"/>
          </a:p>
        </p:txBody>
      </p:sp>
      <p:pic>
        <p:nvPicPr>
          <p:cNvPr id="4" name="Picture 4" descr="H:\клипарт\417d36f1712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760787"/>
            <a:ext cx="3033713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H:\клипарт\69261035_04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308304" y="4005064"/>
            <a:ext cx="15113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0"/>
            <a:ext cx="7560840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Муниципальное казенное дошкольное образовательное учреждение </a:t>
            </a:r>
          </a:p>
          <a:p>
            <a:pPr algn="ctr"/>
            <a:r>
              <a:rPr lang="ru-RU" sz="1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детский сад  «Сказка»</a:t>
            </a: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Тема: Адаптация ребенка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 детскому саду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685799"/>
            <a:ext cx="4187957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Ребенок должен приспособиться к новым условиям, т.е. 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           Адаптироваться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66" y="2071678"/>
            <a:ext cx="6048671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СПАСИБО ЗА ВНИМАНИЕ!!!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060848"/>
            <a:ext cx="4764021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57" y="1307826"/>
            <a:ext cx="3809295" cy="5079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1143000"/>
          </a:xfrm>
        </p:spPr>
        <p:txBody>
          <a:bodyPr/>
          <a:lstStyle/>
          <a:p>
            <a:r>
              <a:rPr lang="ru-RU" sz="6000" b="1" smtClean="0">
                <a:solidFill>
                  <a:srgbClr val="FF3300"/>
                </a:solidFill>
              </a:rPr>
              <a:t>         Адаптация</a:t>
            </a:r>
            <a:r>
              <a:rPr lang="ru-RU" sz="6000" b="1" smtClean="0">
                <a:solidFill>
                  <a:srgbClr val="FFFF66"/>
                </a:solidFill>
              </a:rPr>
              <a:t>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535785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3300"/>
                </a:solidFill>
              </a:rPr>
              <a:t>                 </a:t>
            </a:r>
            <a:endParaRPr lang="ru-RU" b="1" dirty="0" smtClean="0">
              <a:solidFill>
                <a:srgbClr val="FFFF66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66"/>
                </a:solidFill>
              </a:rPr>
              <a:t>  </a:t>
            </a:r>
            <a:r>
              <a:rPr lang="ru-RU" b="1" dirty="0" smtClean="0"/>
              <a:t>- это приспособление организма к новой обстановке, а для ребенка детский садик несомненно является новым, еще неизвестным пространством, с новым окружением и новыми отношениями.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659256"/>
            <a:ext cx="3803916" cy="2852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091" y="1155001"/>
            <a:ext cx="3323861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9144000" cy="5572164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адаптации : </a:t>
            </a:r>
            <a:r>
              <a:rPr lang="ru-RU" sz="3600" dirty="0" smtClean="0"/>
              <a:t>создать благоприятные условия социальной адаптации ребенка к условиям дошкольного учреждения.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800" dirty="0" smtClean="0"/>
              <a:t>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  <a:latin typeface="+mn-lt"/>
                <a:cs typeface="Times New Roman" pitchFamily="18" charset="0"/>
              </a:rPr>
              <a:t>Основой для хорошей адаптации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latin typeface="+mn-lt"/>
                <a:cs typeface="Times New Roman" pitchFamily="18" charset="0"/>
              </a:rPr>
              <a:t>служат благоприятные условия, соблюдение режима  дня, доброжелательные  взаимоотношения, гигиенические навыки, чистота, свежий воздух  и многое другое.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адаптации</a:t>
            </a:r>
            <a:endParaRPr lang="ru-RU" dirty="0"/>
          </a:p>
        </p:txBody>
      </p:sp>
      <p:sp>
        <p:nvSpPr>
          <p:cNvPr id="9" name="Содержимое 8"/>
          <p:cNvSpPr txBox="1">
            <a:spLocks noGrp="1" noChangeArrowheads="1"/>
          </p:cNvSpPr>
          <p:nvPr>
            <p:ph idx="1"/>
          </p:nvPr>
        </p:nvSpPr>
        <p:spPr bwMode="auto">
          <a:xfrm>
            <a:off x="214282" y="1214423"/>
            <a:ext cx="5500726" cy="184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ЛЕГКАЯ СТЕПЕНЬ АДАПТАЦИИ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сдвиги нормализуются в течение 10—15 дней, ребенок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прибавляет в весе, адекватно ведет себя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в коллективе, болеет не чаще обычного;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520" y="3000372"/>
            <a:ext cx="54292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СРЕДНЯЯ </a:t>
            </a:r>
            <a:r>
              <a:rPr lang="ru-RU" sz="2800" b="1" dirty="0">
                <a:solidFill>
                  <a:srgbClr val="FF0000"/>
                </a:solidFill>
                <a:latin typeface="Franklin Gothic Book" pitchFamily="34" charset="0"/>
              </a:rPr>
              <a:t>СТЕПЕНЬ </a:t>
            </a: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АДАПТАЦИИ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сдвиги нормализуются в течение месяца, при этом ребенок на короткое время теряет  в   весе, может наступить заболевание длительностью 5—7 дней, есть признаки психического стресса;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4797152"/>
            <a:ext cx="57150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   ТЯЖЁЛАЯ </a:t>
            </a:r>
            <a:r>
              <a:rPr lang="ru-RU" sz="2800" b="1" dirty="0">
                <a:solidFill>
                  <a:srgbClr val="FF0000"/>
                </a:solidFill>
                <a:latin typeface="Franklin Gothic Book" pitchFamily="34" charset="0"/>
              </a:rPr>
              <a:t>СТЕПЕНЬ </a:t>
            </a: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АДАПТАЦИИ</a:t>
            </a:r>
          </a:p>
          <a:p>
            <a:pPr marL="514350" indent="-514350" algn="just"/>
            <a:r>
              <a:rPr lang="ru-RU" sz="1600" dirty="0" smtClean="0">
                <a:solidFill>
                  <a:schemeClr val="bg1"/>
                </a:solidFill>
              </a:rPr>
              <a:t>     длится </a:t>
            </a:r>
            <a:r>
              <a:rPr lang="ru-RU" sz="1600" dirty="0">
                <a:solidFill>
                  <a:schemeClr val="bg1"/>
                </a:solidFill>
              </a:rPr>
              <a:t>от 2 до 6 месяцев, ребенок часто болеет</a:t>
            </a:r>
            <a:r>
              <a:rPr lang="ru-RU" sz="1600" dirty="0" smtClean="0">
                <a:solidFill>
                  <a:schemeClr val="bg1"/>
                </a:solidFill>
              </a:rPr>
              <a:t>,</a:t>
            </a:r>
          </a:p>
          <a:p>
            <a:pPr marL="514350" indent="-514350" algn="just"/>
            <a:r>
              <a:rPr lang="ru-RU" sz="1600" dirty="0" smtClean="0">
                <a:solidFill>
                  <a:schemeClr val="bg1"/>
                </a:solidFill>
              </a:rPr>
              <a:t>     ребёнок трудно  преодолевает адаптационные</a:t>
            </a:r>
          </a:p>
          <a:p>
            <a:pPr marL="514350" indent="-514350" algn="just"/>
            <a:r>
              <a:rPr lang="ru-RU" sz="1600" dirty="0" smtClean="0">
                <a:solidFill>
                  <a:schemeClr val="bg1"/>
                </a:solidFill>
              </a:rPr>
              <a:t>     </a:t>
            </a:r>
            <a:r>
              <a:rPr lang="ru-RU" sz="1600" dirty="0">
                <a:solidFill>
                  <a:schemeClr val="bg1"/>
                </a:solidFill>
              </a:rPr>
              <a:t>процессы, теряет </a:t>
            </a:r>
            <a:r>
              <a:rPr lang="ru-RU" sz="1600" dirty="0" smtClean="0">
                <a:solidFill>
                  <a:schemeClr val="bg1"/>
                </a:solidFill>
              </a:rPr>
              <a:t>уже имеющиеся </a:t>
            </a:r>
            <a:r>
              <a:rPr lang="ru-RU" sz="1600" dirty="0">
                <a:solidFill>
                  <a:schemeClr val="bg1"/>
                </a:solidFill>
              </a:rPr>
              <a:t>навыки, </a:t>
            </a:r>
            <a:r>
              <a:rPr lang="ru-RU" sz="1600" dirty="0" smtClean="0">
                <a:solidFill>
                  <a:schemeClr val="bg1"/>
                </a:solidFill>
              </a:rPr>
              <a:t>может</a:t>
            </a:r>
          </a:p>
          <a:p>
            <a:pPr marL="514350" indent="-514350" algn="just"/>
            <a:r>
              <a:rPr lang="ru-RU" sz="1600" dirty="0" smtClean="0">
                <a:solidFill>
                  <a:schemeClr val="bg1"/>
                </a:solidFill>
              </a:rPr>
              <a:t>     </a:t>
            </a:r>
            <a:r>
              <a:rPr lang="ru-RU" sz="1600" dirty="0">
                <a:solidFill>
                  <a:schemeClr val="bg1"/>
                </a:solidFill>
              </a:rPr>
              <a:t>наступить </a:t>
            </a:r>
            <a:r>
              <a:rPr lang="ru-RU" sz="1600" dirty="0" smtClean="0">
                <a:solidFill>
                  <a:schemeClr val="bg1"/>
                </a:solidFill>
              </a:rPr>
              <a:t>как физическое</a:t>
            </a:r>
            <a:r>
              <a:rPr lang="ru-RU" sz="1600" dirty="0">
                <a:solidFill>
                  <a:schemeClr val="bg1"/>
                </a:solidFill>
              </a:rPr>
              <a:t>, так </a:t>
            </a:r>
            <a:r>
              <a:rPr lang="ru-RU" sz="1600" dirty="0" smtClean="0">
                <a:solidFill>
                  <a:schemeClr val="bg1"/>
                </a:solidFill>
              </a:rPr>
              <a:t>и психическое</a:t>
            </a:r>
          </a:p>
          <a:p>
            <a:pPr marL="514350" indent="-514350" algn="just"/>
            <a:r>
              <a:rPr lang="ru-RU" sz="1600" dirty="0" smtClean="0">
                <a:solidFill>
                  <a:schemeClr val="bg1"/>
                </a:solidFill>
              </a:rPr>
              <a:t>     </a:t>
            </a:r>
            <a:r>
              <a:rPr lang="ru-RU" sz="1600" dirty="0">
                <a:solidFill>
                  <a:schemeClr val="bg1"/>
                </a:solidFill>
              </a:rPr>
              <a:t>истощение организма.</a:t>
            </a:r>
            <a:endParaRPr lang="ru-RU" sz="16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10" name="Picture 2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285875" cy="1247775"/>
          </a:xfrm>
          <a:prstGeom prst="rect">
            <a:avLst/>
          </a:prstGeom>
          <a:noFill/>
        </p:spPr>
      </p:pic>
      <p:pic>
        <p:nvPicPr>
          <p:cNvPr id="11" name="Picture 2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0"/>
            <a:ext cx="1524000" cy="1219201"/>
          </a:xfrm>
          <a:prstGeom prst="rect">
            <a:avLst/>
          </a:prstGeom>
          <a:noFill/>
        </p:spPr>
      </p:pic>
      <p:pic>
        <p:nvPicPr>
          <p:cNvPr id="13" name="Picture 7" descr="15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1500174"/>
            <a:ext cx="1285884" cy="1214446"/>
          </a:xfrm>
          <a:prstGeom prst="rect">
            <a:avLst/>
          </a:prstGeom>
          <a:noFill/>
        </p:spPr>
      </p:pic>
      <p:pic>
        <p:nvPicPr>
          <p:cNvPr id="14" name="Picture 5" descr="j0283630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3071810"/>
            <a:ext cx="1071570" cy="1000132"/>
          </a:xfrm>
          <a:prstGeom prst="rect">
            <a:avLst/>
          </a:prstGeom>
          <a:noFill/>
        </p:spPr>
      </p:pic>
      <p:pic>
        <p:nvPicPr>
          <p:cNvPr id="15" name="Picture 4" descr="C09-15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714884"/>
            <a:ext cx="1000132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2286016" cy="2614617"/>
          </a:xfrm>
        </p:spPr>
        <p:txBody>
          <a:bodyPr>
            <a:normAutofit/>
          </a:bodyPr>
          <a:lstStyle/>
          <a:p>
            <a:pPr marL="521208" indent="-457200" algn="just">
              <a:buNone/>
            </a:pPr>
            <a:r>
              <a:rPr lang="ru-RU" sz="2000" b="1" i="1" dirty="0" smtClean="0">
                <a:solidFill>
                  <a:srgbClr val="7030A0"/>
                </a:solidFill>
              </a:rPr>
              <a:t>      </a:t>
            </a:r>
            <a:endParaRPr lang="ru-RU" sz="2000" i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19655770">
            <a:off x="2119824" y="1147913"/>
            <a:ext cx="1593267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0918951">
            <a:off x="2777211" y="2182956"/>
            <a:ext cx="118756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357435">
            <a:off x="2719661" y="3164044"/>
            <a:ext cx="12861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828020">
            <a:off x="2198199" y="4200241"/>
            <a:ext cx="1523583" cy="6322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43306" y="500042"/>
            <a:ext cx="2667000" cy="725487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Возраст</a:t>
            </a:r>
          </a:p>
          <a:p>
            <a:pPr algn="ctr">
              <a:defRPr/>
            </a:pPr>
            <a:endParaRPr lang="ru-RU" sz="2400" b="1" dirty="0">
              <a:solidFill>
                <a:srgbClr val="7030A0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143372" y="1928802"/>
            <a:ext cx="3378200" cy="681037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Состояние здоровья</a:t>
            </a:r>
          </a:p>
          <a:p>
            <a:pPr algn="ctr">
              <a:defRPr/>
            </a:pP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071934" y="3071810"/>
            <a:ext cx="4500594" cy="857256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</a:rPr>
              <a:t>Умение общаться со взрослыми и сверстниками</a:t>
            </a:r>
            <a:endParaRPr lang="ru-RU" sz="2400" b="1" dirty="0">
              <a:solidFill>
                <a:srgbClr val="7030A0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714744" y="4429133"/>
            <a:ext cx="5143536" cy="785818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ru-RU" sz="2400" b="1" dirty="0">
                <a:solidFill>
                  <a:srgbClr val="7030A0"/>
                </a:solidFill>
              </a:rPr>
              <a:t>Сформированность </a:t>
            </a:r>
            <a:r>
              <a:rPr lang="ru-RU" sz="2400" b="1" dirty="0" smtClean="0">
                <a:solidFill>
                  <a:srgbClr val="7030A0"/>
                </a:solidFill>
              </a:rPr>
              <a:t>предметной</a:t>
            </a:r>
          </a:p>
          <a:p>
            <a:pPr algn="just"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      и </a:t>
            </a:r>
            <a:r>
              <a:rPr lang="ru-RU" sz="2400" b="1" dirty="0">
                <a:solidFill>
                  <a:srgbClr val="7030A0"/>
                </a:solidFill>
              </a:rPr>
              <a:t>игровой деятельности</a:t>
            </a:r>
            <a:endParaRPr lang="ru-RU" sz="2400" b="1" dirty="0">
              <a:solidFill>
                <a:srgbClr val="7030A0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2956690">
            <a:off x="1358896" y="4894097"/>
            <a:ext cx="1556363" cy="718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786050" y="5572140"/>
            <a:ext cx="5643602" cy="928694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7030A0"/>
                </a:solidFill>
              </a:rPr>
              <a:t>Приближённость домашнего режима к режиму детского сада</a:t>
            </a:r>
          </a:p>
          <a:p>
            <a:pPr>
              <a:defRPr/>
            </a:pPr>
            <a:r>
              <a:rPr lang="ru-RU" sz="1600" dirty="0"/>
              <a:t> </a:t>
            </a:r>
          </a:p>
          <a:p>
            <a:pPr algn="ctr">
              <a:defRPr/>
            </a:pP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charset="0"/>
            </a:endParaRPr>
          </a:p>
        </p:txBody>
      </p:sp>
      <p:pic>
        <p:nvPicPr>
          <p:cNvPr id="14" name="Picture 2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285875" cy="1247775"/>
          </a:xfrm>
          <a:prstGeom prst="rect">
            <a:avLst/>
          </a:prstGeom>
          <a:noFill/>
        </p:spPr>
      </p:pic>
      <p:pic>
        <p:nvPicPr>
          <p:cNvPr id="15" name="Picture 2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214290"/>
            <a:ext cx="1524000" cy="1219201"/>
          </a:xfrm>
          <a:prstGeom prst="rect">
            <a:avLst/>
          </a:prstGeom>
          <a:noFill/>
        </p:spPr>
      </p:pic>
      <p:pic>
        <p:nvPicPr>
          <p:cNvPr id="16" name="Picture 6" descr="Анимашки Дети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5072074"/>
            <a:ext cx="1524000" cy="1428750"/>
          </a:xfrm>
          <a:prstGeom prst="rect">
            <a:avLst/>
          </a:prstGeom>
          <a:noFill/>
        </p:spPr>
      </p:pic>
      <p:sp>
        <p:nvSpPr>
          <p:cNvPr id="17" name="Полилиния 16"/>
          <p:cNvSpPr/>
          <p:nvPr/>
        </p:nvSpPr>
        <p:spPr>
          <a:xfrm>
            <a:off x="0" y="1857364"/>
            <a:ext cx="2714612" cy="2643206"/>
          </a:xfrm>
          <a:custGeom>
            <a:avLst/>
            <a:gdLst>
              <a:gd name="connsiteX0" fmla="*/ 1 w 2714612"/>
              <a:gd name="connsiteY0" fmla="*/ 660802 h 2643206"/>
              <a:gd name="connsiteX1" fmla="*/ 904863 w 2714612"/>
              <a:gd name="connsiteY1" fmla="*/ 660790 h 2643206"/>
              <a:gd name="connsiteX2" fmla="*/ 1357306 w 2714612"/>
              <a:gd name="connsiteY2" fmla="*/ 0 h 2643206"/>
              <a:gd name="connsiteX3" fmla="*/ 1809749 w 2714612"/>
              <a:gd name="connsiteY3" fmla="*/ 660790 h 2643206"/>
              <a:gd name="connsiteX4" fmla="*/ 2714611 w 2714612"/>
              <a:gd name="connsiteY4" fmla="*/ 660802 h 2643206"/>
              <a:gd name="connsiteX5" fmla="*/ 2262191 w 2714612"/>
              <a:gd name="connsiteY5" fmla="*/ 1321603 h 2643206"/>
              <a:gd name="connsiteX6" fmla="*/ 2714611 w 2714612"/>
              <a:gd name="connsiteY6" fmla="*/ 1982405 h 2643206"/>
              <a:gd name="connsiteX7" fmla="*/ 1809749 w 2714612"/>
              <a:gd name="connsiteY7" fmla="*/ 1982416 h 2643206"/>
              <a:gd name="connsiteX8" fmla="*/ 1357306 w 2714612"/>
              <a:gd name="connsiteY8" fmla="*/ 2643206 h 2643206"/>
              <a:gd name="connsiteX9" fmla="*/ 904863 w 2714612"/>
              <a:gd name="connsiteY9" fmla="*/ 1982416 h 2643206"/>
              <a:gd name="connsiteX10" fmla="*/ 1 w 2714612"/>
              <a:gd name="connsiteY10" fmla="*/ 1982405 h 2643206"/>
              <a:gd name="connsiteX11" fmla="*/ 452421 w 2714612"/>
              <a:gd name="connsiteY11" fmla="*/ 1321603 h 2643206"/>
              <a:gd name="connsiteX12" fmla="*/ 1 w 2714612"/>
              <a:gd name="connsiteY12" fmla="*/ 660802 h 264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4612" h="2643206">
                <a:moveTo>
                  <a:pt x="1" y="660802"/>
                </a:moveTo>
                <a:lnTo>
                  <a:pt x="904863" y="660790"/>
                </a:lnTo>
                <a:lnTo>
                  <a:pt x="1357306" y="0"/>
                </a:lnTo>
                <a:lnTo>
                  <a:pt x="1809749" y="660790"/>
                </a:lnTo>
                <a:lnTo>
                  <a:pt x="2714611" y="660802"/>
                </a:lnTo>
                <a:lnTo>
                  <a:pt x="2262191" y="1321603"/>
                </a:lnTo>
                <a:lnTo>
                  <a:pt x="2714611" y="1982405"/>
                </a:lnTo>
                <a:lnTo>
                  <a:pt x="1809749" y="1982416"/>
                </a:lnTo>
                <a:lnTo>
                  <a:pt x="1357306" y="2643206"/>
                </a:lnTo>
                <a:lnTo>
                  <a:pt x="904863" y="1982416"/>
                </a:lnTo>
                <a:lnTo>
                  <a:pt x="1" y="1982405"/>
                </a:lnTo>
                <a:lnTo>
                  <a:pt x="452421" y="1321603"/>
                </a:lnTo>
                <a:lnTo>
                  <a:pt x="1" y="660802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Факторы  от которых зависит течение адаптационного периода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85720" y="285729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/>
              <a:t>Продолжительность процесса адаптации может ограничиваться одним днем или быть очень длительной.</a:t>
            </a:r>
          </a:p>
          <a:p>
            <a:pPr>
              <a:defRPr/>
            </a:pPr>
            <a:r>
              <a:rPr lang="ru-RU" sz="2800" dirty="0" smtClean="0"/>
              <a:t>Уровень, т.е. успешность адаптации, выводиться из взаимосвязи продолжительности адаптационного периода и поведенческих реакций.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0" y="2968997"/>
            <a:ext cx="4165733" cy="3124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00" y="2963385"/>
            <a:ext cx="4365236" cy="3273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Основные факторы поведенческой адаптации: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4786346" cy="2357454"/>
          </a:xfrm>
        </p:spPr>
        <p:txBody>
          <a:bodyPr/>
          <a:lstStyle/>
          <a:p>
            <a:pPr>
              <a:buNone/>
              <a:defRPr/>
            </a:pPr>
            <a:r>
              <a:rPr lang="ru-RU" sz="2800" dirty="0"/>
              <a:t>1.Эмоциональное состояние;</a:t>
            </a:r>
          </a:p>
          <a:p>
            <a:pPr>
              <a:buNone/>
              <a:defRPr/>
            </a:pPr>
            <a:r>
              <a:rPr lang="ru-RU" sz="2800" dirty="0"/>
              <a:t>2.Коммуникабельность;</a:t>
            </a:r>
          </a:p>
          <a:p>
            <a:pPr>
              <a:buNone/>
              <a:defRPr/>
            </a:pPr>
            <a:r>
              <a:rPr lang="ru-RU" sz="2800" dirty="0"/>
              <a:t>3.Послеполуденный сон;</a:t>
            </a:r>
          </a:p>
          <a:p>
            <a:pPr>
              <a:buNone/>
              <a:defRPr/>
            </a:pPr>
            <a:r>
              <a:rPr lang="ru-RU" sz="2800" dirty="0"/>
              <a:t>4.Аппетит.</a:t>
            </a:r>
          </a:p>
          <a:p>
            <a:pPr eaLnBrk="1" hangingPunct="1">
              <a:buNone/>
              <a:defRPr/>
            </a:pPr>
            <a:endParaRPr lang="ru-RU" sz="20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234" y="3850720"/>
            <a:ext cx="3703239" cy="2777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0" y="3885216"/>
            <a:ext cx="3657244" cy="27429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660" y="1268760"/>
            <a:ext cx="3318385" cy="2488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u="sng" dirty="0" smtClean="0"/>
              <a:t>С поступлением ребенка в дошкольное учреждение в его жизни происходит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множество изменений</a:t>
            </a:r>
            <a:r>
              <a:rPr lang="ru-RU" sz="2400" dirty="0" smtClean="0"/>
              <a:t>: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строгий режим дня,</a:t>
            </a:r>
          </a:p>
          <a:p>
            <a:pPr>
              <a:defRPr/>
            </a:pPr>
            <a:r>
              <a:rPr lang="ru-RU" dirty="0" smtClean="0"/>
              <a:t>отсутствие родителей в течение девяти и более часов,</a:t>
            </a:r>
          </a:p>
          <a:p>
            <a:pPr>
              <a:defRPr/>
            </a:pPr>
            <a:r>
              <a:rPr lang="ru-RU" dirty="0" smtClean="0"/>
              <a:t>новые требования к поведению, </a:t>
            </a:r>
          </a:p>
          <a:p>
            <a:pPr>
              <a:defRPr/>
            </a:pPr>
            <a:r>
              <a:rPr lang="ru-RU" dirty="0" smtClean="0"/>
              <a:t>постоянный контакт со сверстниками,</a:t>
            </a:r>
          </a:p>
          <a:p>
            <a:pPr>
              <a:defRPr/>
            </a:pPr>
            <a:r>
              <a:rPr lang="ru-RU" dirty="0" smtClean="0"/>
              <a:t>новое помещение,</a:t>
            </a:r>
          </a:p>
          <a:p>
            <a:pPr>
              <a:defRPr/>
            </a:pPr>
            <a:r>
              <a:rPr lang="ru-RU" dirty="0" smtClean="0"/>
              <a:t>другой стиль общения.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Все эти изменения обрушиваются на ребенка </a:t>
            </a:r>
            <a:r>
              <a:rPr lang="ru-RU" sz="3200" b="1" u="sng" dirty="0" smtClean="0"/>
              <a:t>одновременно</a:t>
            </a:r>
            <a:r>
              <a:rPr lang="ru-RU" sz="3200" b="1" dirty="0" smtClean="0"/>
              <a:t>, создавая для него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        стрессовую ситуацию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dirty="0" smtClean="0"/>
              <a:t>которая без специальной организации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dirty="0" smtClean="0"/>
              <a:t>может привести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u="sng" dirty="0" smtClean="0"/>
              <a:t>к невротическим реакциям,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dirty="0" smtClean="0"/>
              <a:t>таким, как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/>
              <a:t>капризы,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/>
              <a:t>страхи,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/>
              <a:t>отказ от еды,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u="sng" dirty="0" smtClean="0"/>
              <a:t>частые болезни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dirty="0" smtClean="0"/>
              <a:t>и т.д. </a:t>
            </a: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01008"/>
            <a:ext cx="3035829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7116"/>
            <a:ext cx="313184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334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         Адаптация </vt:lpstr>
      <vt:lpstr>Цель адаптации : создать благоприятные условия социальной адаптации ребенка к условиям дошкольного учреждения.    Основой для хорошей адаптации служат благоприятные условия, соблюдение режима  дня, доброжелательные  взаимоотношения, гигиенические навыки, чистота, свежий воздух  и многое другое.  </vt:lpstr>
      <vt:lpstr>Степени адаптации</vt:lpstr>
      <vt:lpstr>Слайд 5</vt:lpstr>
      <vt:lpstr>Слайд 6</vt:lpstr>
      <vt:lpstr>Основные факторы поведенческой адаптации:</vt:lpstr>
      <vt:lpstr>С поступлением ребенка в дошкольное учреждение в его жизни происходит множество изменений: </vt:lpstr>
      <vt:lpstr>Все эти изменения обрушиваются на ребенка одновременно, создавая для него </vt:lpstr>
      <vt:lpstr>Ребенок должен приспособиться к новым условиям, т.е.  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B450</dc:creator>
  <cp:lastModifiedBy>Вера</cp:lastModifiedBy>
  <cp:revision>139</cp:revision>
  <dcterms:created xsi:type="dcterms:W3CDTF">2012-09-05T18:23:16Z</dcterms:created>
  <dcterms:modified xsi:type="dcterms:W3CDTF">2015-09-14T09:06:55Z</dcterms:modified>
</cp:coreProperties>
</file>