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0" r:id="rId4"/>
    <p:sldId id="257" r:id="rId5"/>
    <p:sldId id="268" r:id="rId6"/>
    <p:sldId id="269" r:id="rId7"/>
    <p:sldId id="270" r:id="rId8"/>
    <p:sldId id="271" r:id="rId9"/>
    <p:sldId id="272" r:id="rId10"/>
    <p:sldId id="261" r:id="rId11"/>
    <p:sldId id="262" r:id="rId12"/>
    <p:sldId id="263" r:id="rId13"/>
    <p:sldId id="264" r:id="rId14"/>
    <p:sldId id="265" r:id="rId15"/>
    <p:sldId id="266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81" d="100"/>
          <a:sy n="81" d="100"/>
        </p:scale>
        <p:origin x="2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8DEA4-AF90-464F-B1AE-D571FBC840A0}" type="datetimeFigureOut">
              <a:rPr lang="ru-RU" smtClean="0"/>
              <a:t>19.09.2015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2E512-32E5-4D04-ADDC-607873EDEC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2266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8DEA4-AF90-464F-B1AE-D571FBC840A0}" type="datetimeFigureOut">
              <a:rPr lang="ru-RU" smtClean="0"/>
              <a:t>19.09.2015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2E512-32E5-4D04-ADDC-607873EDEC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2958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8DEA4-AF90-464F-B1AE-D571FBC840A0}" type="datetimeFigureOut">
              <a:rPr lang="ru-RU" smtClean="0"/>
              <a:t>19.09.2015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2E512-32E5-4D04-ADDC-607873EDEC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2270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8DEA4-AF90-464F-B1AE-D571FBC840A0}" type="datetimeFigureOut">
              <a:rPr lang="ru-RU" smtClean="0"/>
              <a:t>19.09.2015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2E512-32E5-4D04-ADDC-607873EDEC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5346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8DEA4-AF90-464F-B1AE-D571FBC840A0}" type="datetimeFigureOut">
              <a:rPr lang="ru-RU" smtClean="0"/>
              <a:t>19.09.2015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2E512-32E5-4D04-ADDC-607873EDEC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3021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8DEA4-AF90-464F-B1AE-D571FBC840A0}" type="datetimeFigureOut">
              <a:rPr lang="ru-RU" smtClean="0"/>
              <a:t>19.09.2015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2E512-32E5-4D04-ADDC-607873EDEC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265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8DEA4-AF90-464F-B1AE-D571FBC840A0}" type="datetimeFigureOut">
              <a:rPr lang="ru-RU" smtClean="0"/>
              <a:t>19.09.2015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2E512-32E5-4D04-ADDC-607873EDEC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631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8DEA4-AF90-464F-B1AE-D571FBC840A0}" type="datetimeFigureOut">
              <a:rPr lang="ru-RU" smtClean="0"/>
              <a:t>19.09.2015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2E512-32E5-4D04-ADDC-607873EDEC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8906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8DEA4-AF90-464F-B1AE-D571FBC840A0}" type="datetimeFigureOut">
              <a:rPr lang="ru-RU" smtClean="0"/>
              <a:t>19.09.2015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2E512-32E5-4D04-ADDC-607873EDEC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4111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8DEA4-AF90-464F-B1AE-D571FBC840A0}" type="datetimeFigureOut">
              <a:rPr lang="ru-RU" smtClean="0"/>
              <a:t>19.09.2015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2E512-32E5-4D04-ADDC-607873EDEC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877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8DEA4-AF90-464F-B1AE-D571FBC840A0}" type="datetimeFigureOut">
              <a:rPr lang="ru-RU" smtClean="0"/>
              <a:t>19.09.2015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2E512-32E5-4D04-ADDC-607873EDEC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788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smCheck">
          <a:fgClr>
            <a:schemeClr val="accent2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58DEA4-AF90-464F-B1AE-D571FBC840A0}" type="datetimeFigureOut">
              <a:rPr lang="ru-RU" smtClean="0"/>
              <a:t>19.09.2015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B2E512-32E5-4D04-ADDC-607873EDEC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3522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14649" y="124835"/>
            <a:ext cx="9144000" cy="1347705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33CC"/>
                </a:solidFill>
              </a:rPr>
              <a:t>ФИТБОЛ-ГИМНАСТИКА ДЛЯ ДОШКОЛЬНИКОВ</a:t>
            </a:r>
            <a:endParaRPr lang="ru-RU" sz="4000" dirty="0">
              <a:solidFill>
                <a:srgbClr val="FF33CC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531" y="4429497"/>
            <a:ext cx="10818421" cy="1567542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rgbClr val="FF33CC"/>
                </a:solidFill>
              </a:rPr>
              <a:t>Строганова Марина Владимировна инструктор по физической культуре, физкультура, дети 5-7лет</a:t>
            </a:r>
            <a:endParaRPr lang="ru-RU" sz="1800" dirty="0">
              <a:solidFill>
                <a:srgbClr val="FF33CC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87" y="1472540"/>
            <a:ext cx="3647703" cy="2510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9193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srgbClr val="FF0000"/>
                </a:solidFill>
              </a:rPr>
              <a:t> </a:t>
            </a:r>
            <a:r>
              <a:rPr lang="ru-RU" sz="3200" dirty="0" smtClean="0">
                <a:solidFill>
                  <a:srgbClr val="FF0000"/>
                </a:solidFill>
              </a:rPr>
              <a:t>                              Занятия </a:t>
            </a:r>
            <a:r>
              <a:rPr lang="ru-RU" sz="3200" dirty="0" err="1" smtClean="0">
                <a:solidFill>
                  <a:srgbClr val="FF0000"/>
                </a:solidFill>
              </a:rPr>
              <a:t>фитбол</a:t>
            </a:r>
            <a:r>
              <a:rPr lang="ru-RU" sz="3200" dirty="0" smtClean="0">
                <a:solidFill>
                  <a:srgbClr val="FF0000"/>
                </a:solidFill>
              </a:rPr>
              <a:t> гимнастикой 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1317" y="1837500"/>
            <a:ext cx="10515600" cy="4351338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FF33CC"/>
                </a:solidFill>
              </a:rPr>
              <a:t>Занятия проходят 1 раз неделю</a:t>
            </a:r>
          </a:p>
          <a:p>
            <a:r>
              <a:rPr lang="ru-RU" sz="2000" dirty="0" smtClean="0">
                <a:solidFill>
                  <a:srgbClr val="FF33CC"/>
                </a:solidFill>
              </a:rPr>
              <a:t>Группы формируются с учётом возрастных, двигательных и индивидуальных особенностей детей</a:t>
            </a:r>
          </a:p>
          <a:p>
            <a:r>
              <a:rPr lang="ru-RU" sz="2000" dirty="0" smtClean="0">
                <a:solidFill>
                  <a:srgbClr val="FF33CC"/>
                </a:solidFill>
              </a:rPr>
              <a:t>Занятия подразделяются на 3 части: подготовительная, основная, заключительная</a:t>
            </a:r>
            <a:endParaRPr lang="ru-RU" sz="2000" dirty="0">
              <a:solidFill>
                <a:srgbClr val="FF33CC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57" y="4384713"/>
            <a:ext cx="2527885" cy="157154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234" y="4164130"/>
            <a:ext cx="2337117" cy="16725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1912" y="3879087"/>
            <a:ext cx="2168646" cy="2309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60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                                 Подготовительная часть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14400" lvl="2" indent="0">
              <a:buNone/>
            </a:pPr>
            <a:r>
              <a:rPr lang="ru-RU" sz="2400" dirty="0" smtClean="0">
                <a:solidFill>
                  <a:srgbClr val="FF33CC"/>
                </a:solidFill>
              </a:rPr>
              <a:t>Подготовка организма к основной части </a:t>
            </a:r>
            <a:r>
              <a:rPr lang="ru-RU" sz="2400" dirty="0" smtClean="0">
                <a:solidFill>
                  <a:srgbClr val="FF33CC"/>
                </a:solidFill>
              </a:rPr>
              <a:t>занятия</a:t>
            </a:r>
            <a:endParaRPr lang="ru-RU" sz="2400" dirty="0" smtClean="0">
              <a:solidFill>
                <a:srgbClr val="FF33CC"/>
              </a:solidFill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rgbClr val="FF33CC"/>
                </a:solidFill>
              </a:rPr>
              <a:t>              </a:t>
            </a:r>
            <a:r>
              <a:rPr lang="ru-RU" sz="2400" dirty="0" smtClean="0">
                <a:solidFill>
                  <a:srgbClr val="FF33CC"/>
                </a:solidFill>
              </a:rPr>
              <a:t>настрой </a:t>
            </a:r>
            <a:r>
              <a:rPr lang="ru-RU" sz="2400" dirty="0" smtClean="0">
                <a:solidFill>
                  <a:srgbClr val="FF33CC"/>
                </a:solidFill>
              </a:rPr>
              <a:t>детей на работу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165" y="3978234"/>
            <a:ext cx="4221774" cy="23399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466" y="3512780"/>
            <a:ext cx="4285433" cy="266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50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3792" y="748145"/>
            <a:ext cx="899592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FF33CC"/>
                </a:solidFill>
              </a:rPr>
              <a:t>В основной части происходит максимальная нагрузка на организм,</a:t>
            </a:r>
          </a:p>
          <a:p>
            <a:r>
              <a:rPr lang="ru-RU" sz="2400" dirty="0" smtClean="0">
                <a:solidFill>
                  <a:srgbClr val="FF33CC"/>
                </a:solidFill>
              </a:rPr>
              <a:t> которая должна быть оптимальной для детей.</a:t>
            </a:r>
          </a:p>
          <a:p>
            <a:r>
              <a:rPr lang="ru-RU" sz="2400" dirty="0" smtClean="0"/>
              <a:t>  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523" y="2226952"/>
            <a:ext cx="3072247" cy="23331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5813" y="3515095"/>
            <a:ext cx="3763954" cy="32479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6462" y="2226952"/>
            <a:ext cx="3040083" cy="20267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1583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                                 </a:t>
            </a:r>
            <a:r>
              <a:rPr lang="ru-RU" sz="3200" dirty="0" smtClean="0">
                <a:solidFill>
                  <a:srgbClr val="FF0000"/>
                </a:solidFill>
              </a:rPr>
              <a:t>Содержание занятия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FF33CC"/>
                </a:solidFill>
              </a:rPr>
              <a:t>Длительность 25-30минут</a:t>
            </a:r>
          </a:p>
          <a:p>
            <a:r>
              <a:rPr lang="ru-RU" sz="2000" dirty="0" smtClean="0">
                <a:solidFill>
                  <a:srgbClr val="FF33CC"/>
                </a:solidFill>
              </a:rPr>
              <a:t>Оборудование: мячи, магнитофон, диски с музыкой</a:t>
            </a:r>
          </a:p>
          <a:p>
            <a:r>
              <a:rPr lang="ru-RU" sz="2000" dirty="0" smtClean="0">
                <a:solidFill>
                  <a:srgbClr val="FF33CC"/>
                </a:solidFill>
              </a:rPr>
              <a:t>Выполняются упражнения подготовительной части(10мин): сидя на мяче с пружинящими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rgbClr val="FF33CC"/>
                </a:solidFill>
              </a:rPr>
              <a:t>движениями, упражнения для всех основных групп мышц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rgbClr val="FF33CC"/>
                </a:solidFill>
              </a:rPr>
              <a:t>Основная часть 15минминут: выполняются упражнения  положении сидя, стоя, лёжа на мяче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rgbClr val="FF33CC"/>
                </a:solidFill>
              </a:rPr>
              <a:t>(на спине, на животе). Заключительная часть 5 минут: выполняются дыхательные упражнения, сидя на мяче, лёжа на мяче и подвижные игры с </a:t>
            </a:r>
            <a:r>
              <a:rPr lang="ru-RU" sz="2000" dirty="0" err="1" smtClean="0">
                <a:solidFill>
                  <a:srgbClr val="FF33CC"/>
                </a:solidFill>
              </a:rPr>
              <a:t>фитболом</a:t>
            </a:r>
            <a:r>
              <a:rPr lang="ru-RU" sz="2000" dirty="0" smtClean="0">
                <a:solidFill>
                  <a:srgbClr val="FF33CC"/>
                </a:solidFill>
              </a:rPr>
              <a:t>.</a:t>
            </a:r>
            <a:endParaRPr lang="ru-RU" sz="2000" dirty="0">
              <a:solidFill>
                <a:srgbClr val="FF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85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0643" y="926275"/>
            <a:ext cx="1066971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Самое главное это положительные эмоции, радость и удовольствие </a:t>
            </a:r>
          </a:p>
          <a:p>
            <a:r>
              <a:rPr lang="ru-RU" sz="2800" dirty="0" smtClean="0">
                <a:solidFill>
                  <a:srgbClr val="FF0000"/>
                </a:solidFill>
              </a:rPr>
              <a:t>от занятия  </a:t>
            </a:r>
            <a:r>
              <a:rPr lang="ru-RU" sz="2800" dirty="0" err="1" smtClean="0">
                <a:solidFill>
                  <a:srgbClr val="FF0000"/>
                </a:solidFill>
              </a:rPr>
              <a:t>фитбол</a:t>
            </a:r>
            <a:r>
              <a:rPr lang="ru-RU" sz="2800" dirty="0" smtClean="0">
                <a:solidFill>
                  <a:srgbClr val="FF0000"/>
                </a:solidFill>
              </a:rPr>
              <a:t>-гимнастикой.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407" y="2438523"/>
            <a:ext cx="5316188" cy="3987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906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89413" y="973777"/>
            <a:ext cx="880734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rgbClr val="FF33CC"/>
                </a:solidFill>
              </a:rPr>
              <a:t>Заключительная часть занятия-игра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4586" y="4460116"/>
            <a:ext cx="2884145" cy="179302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681" y="2702308"/>
            <a:ext cx="3163786" cy="3075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8953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4027" y="628759"/>
            <a:ext cx="11763861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err="1" smtClean="0">
                <a:solidFill>
                  <a:srgbClr val="FF33CC"/>
                </a:solidFill>
              </a:rPr>
              <a:t>Фитбол</a:t>
            </a:r>
            <a:r>
              <a:rPr lang="ru-RU" sz="2000" dirty="0" smtClean="0">
                <a:solidFill>
                  <a:srgbClr val="FF33CC"/>
                </a:solidFill>
              </a:rPr>
              <a:t> (</a:t>
            </a:r>
            <a:r>
              <a:rPr lang="en-US" sz="2000" dirty="0" err="1" smtClean="0">
                <a:solidFill>
                  <a:srgbClr val="FF33CC"/>
                </a:solidFill>
              </a:rPr>
              <a:t>fitball</a:t>
            </a:r>
            <a:r>
              <a:rPr lang="en-US" sz="2000" dirty="0" smtClean="0">
                <a:solidFill>
                  <a:srgbClr val="FF33CC"/>
                </a:solidFill>
              </a:rPr>
              <a:t>, fit- </a:t>
            </a:r>
            <a:r>
              <a:rPr lang="ru-RU" sz="2000" dirty="0" smtClean="0">
                <a:solidFill>
                  <a:srgbClr val="FF33CC"/>
                </a:solidFill>
              </a:rPr>
              <a:t>оздоровление, </a:t>
            </a:r>
            <a:r>
              <a:rPr lang="en-US" sz="2000" dirty="0" smtClean="0">
                <a:solidFill>
                  <a:srgbClr val="FF33CC"/>
                </a:solidFill>
              </a:rPr>
              <a:t>ball- </a:t>
            </a:r>
            <a:r>
              <a:rPr lang="ru-RU" sz="2000" dirty="0" smtClean="0">
                <a:solidFill>
                  <a:srgbClr val="FF33CC"/>
                </a:solidFill>
              </a:rPr>
              <a:t>мяч) изобрёл швейцарский врач-физиотерапевт </a:t>
            </a:r>
            <a:r>
              <a:rPr lang="ru-RU" sz="2000" dirty="0" err="1" smtClean="0">
                <a:solidFill>
                  <a:srgbClr val="FF33CC"/>
                </a:solidFill>
              </a:rPr>
              <a:t>Сюзан</a:t>
            </a:r>
            <a:endParaRPr lang="ru-RU" sz="2000" dirty="0" smtClean="0">
              <a:solidFill>
                <a:srgbClr val="FF33CC"/>
              </a:solidFill>
            </a:endParaRPr>
          </a:p>
          <a:p>
            <a:r>
              <a:rPr lang="ru-RU" sz="2000" dirty="0" smtClean="0">
                <a:solidFill>
                  <a:srgbClr val="FF33CC"/>
                </a:solidFill>
              </a:rPr>
              <a:t> </a:t>
            </a:r>
            <a:r>
              <a:rPr lang="ru-RU" sz="2000" dirty="0" err="1" smtClean="0">
                <a:solidFill>
                  <a:srgbClr val="FF33CC"/>
                </a:solidFill>
              </a:rPr>
              <a:t>Кляйнфогельбах</a:t>
            </a:r>
            <a:r>
              <a:rPr lang="ru-RU" sz="2000" dirty="0" smtClean="0">
                <a:solidFill>
                  <a:srgbClr val="FF33CC"/>
                </a:solidFill>
              </a:rPr>
              <a:t> ещё в 50-х годах прошлого века с целью реабилитации больных ДЦП.</a:t>
            </a:r>
          </a:p>
          <a:p>
            <a:r>
              <a:rPr lang="ru-RU" sz="2000" dirty="0" smtClean="0">
                <a:solidFill>
                  <a:srgbClr val="FF33CC"/>
                </a:solidFill>
              </a:rPr>
              <a:t>Оздоровительный эффект был настолько </a:t>
            </a:r>
            <a:r>
              <a:rPr lang="ru-RU" sz="2000" dirty="0">
                <a:solidFill>
                  <a:srgbClr val="FF33CC"/>
                </a:solidFill>
              </a:rPr>
              <a:t>очевиден, что его начали рекомендовать</a:t>
            </a:r>
            <a:endParaRPr lang="ru-RU" sz="2000" dirty="0" smtClean="0">
              <a:solidFill>
                <a:srgbClr val="FF33CC"/>
              </a:solidFill>
            </a:endParaRPr>
          </a:p>
          <a:p>
            <a:r>
              <a:rPr lang="ru-RU" sz="2000" dirty="0" smtClean="0">
                <a:solidFill>
                  <a:srgbClr val="FF33CC"/>
                </a:solidFill>
              </a:rPr>
              <a:t>использовать в медицине для восстановления пациентов после перенесённых </a:t>
            </a:r>
            <a:r>
              <a:rPr lang="ru-RU" sz="2000" dirty="0">
                <a:solidFill>
                  <a:srgbClr val="FF33CC"/>
                </a:solidFill>
              </a:rPr>
              <a:t>травм </a:t>
            </a:r>
            <a:endParaRPr lang="ru-RU" sz="2000" dirty="0" smtClean="0">
              <a:solidFill>
                <a:srgbClr val="FF33CC"/>
              </a:solidFill>
            </a:endParaRPr>
          </a:p>
          <a:p>
            <a:r>
              <a:rPr lang="ru-RU" sz="2000" dirty="0" smtClean="0">
                <a:solidFill>
                  <a:srgbClr val="FF33CC"/>
                </a:solidFill>
              </a:rPr>
              <a:t>опорно-двигательного аппарата. Результаты удивили врачей: у больных,</a:t>
            </a:r>
            <a:r>
              <a:rPr lang="ru-RU" sz="2000" dirty="0">
                <a:solidFill>
                  <a:srgbClr val="FF33CC"/>
                </a:solidFill>
              </a:rPr>
              <a:t> </a:t>
            </a:r>
            <a:r>
              <a:rPr lang="ru-RU" sz="2000" dirty="0" smtClean="0">
                <a:solidFill>
                  <a:srgbClr val="FF33CC"/>
                </a:solidFill>
              </a:rPr>
              <a:t>выполняющих</a:t>
            </a:r>
          </a:p>
          <a:p>
            <a:r>
              <a:rPr lang="ru-RU" sz="2000" dirty="0" smtClean="0">
                <a:solidFill>
                  <a:srgbClr val="FF33CC"/>
                </a:solidFill>
              </a:rPr>
              <a:t>специальные упражнения на мячах, процессы регенерации в организме происходили интенсивнее, </a:t>
            </a:r>
          </a:p>
          <a:p>
            <a:r>
              <a:rPr lang="ru-RU" sz="2000" dirty="0">
                <a:solidFill>
                  <a:srgbClr val="FF33CC"/>
                </a:solidFill>
              </a:rPr>
              <a:t>у</a:t>
            </a:r>
            <a:r>
              <a:rPr lang="ru-RU" sz="2000" dirty="0" smtClean="0">
                <a:solidFill>
                  <a:srgbClr val="FF33CC"/>
                </a:solidFill>
              </a:rPr>
              <a:t>лучшалось </a:t>
            </a:r>
            <a:r>
              <a:rPr lang="ru-RU" sz="2000" dirty="0" err="1" smtClean="0">
                <a:solidFill>
                  <a:srgbClr val="FF33CC"/>
                </a:solidFill>
              </a:rPr>
              <a:t>крово</a:t>
            </a:r>
            <a:r>
              <a:rPr lang="ru-RU" sz="2000" dirty="0" smtClean="0">
                <a:solidFill>
                  <a:srgbClr val="FF33CC"/>
                </a:solidFill>
              </a:rPr>
              <a:t>- и </a:t>
            </a:r>
            <a:r>
              <a:rPr lang="ru-RU" sz="2000" dirty="0" err="1" smtClean="0">
                <a:solidFill>
                  <a:srgbClr val="FF33CC"/>
                </a:solidFill>
              </a:rPr>
              <a:t>лимфообращение</a:t>
            </a:r>
            <a:r>
              <a:rPr lang="ru-RU" sz="2000" dirty="0" smtClean="0">
                <a:solidFill>
                  <a:srgbClr val="FF33CC"/>
                </a:solidFill>
              </a:rPr>
              <a:t>, мышцы и ткани становились более эластичными, увеличивалась </a:t>
            </a:r>
          </a:p>
          <a:p>
            <a:r>
              <a:rPr lang="ru-RU" sz="2000" dirty="0">
                <a:solidFill>
                  <a:srgbClr val="FF33CC"/>
                </a:solidFill>
              </a:rPr>
              <a:t>п</a:t>
            </a:r>
            <a:r>
              <a:rPr lang="ru-RU" sz="2000" dirty="0" smtClean="0">
                <a:solidFill>
                  <a:srgbClr val="FF33CC"/>
                </a:solidFill>
              </a:rPr>
              <a:t>одвижность в суставах и межпозвонковых дисках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937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8195" y="305748"/>
            <a:ext cx="10515600" cy="1325563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                                           </a:t>
            </a:r>
            <a:r>
              <a:rPr lang="ru-RU" sz="2800" dirty="0" err="1" smtClean="0">
                <a:solidFill>
                  <a:srgbClr val="FF0000"/>
                </a:solidFill>
              </a:rPr>
              <a:t>Фитбол</a:t>
            </a:r>
            <a:r>
              <a:rPr lang="ru-RU" sz="2800" dirty="0" smtClean="0">
                <a:solidFill>
                  <a:srgbClr val="FF0000"/>
                </a:solidFill>
              </a:rPr>
              <a:t> мяч</a:t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>                                </a:t>
            </a:r>
            <a:r>
              <a:rPr lang="ru-RU" sz="2800" dirty="0">
                <a:solidFill>
                  <a:srgbClr val="FF0000"/>
                </a:solidFill>
              </a:rPr>
              <a:t>в</a:t>
            </a:r>
            <a:r>
              <a:rPr lang="ru-RU" sz="2800" dirty="0" smtClean="0">
                <a:solidFill>
                  <a:srgbClr val="FF0000"/>
                </a:solidFill>
              </a:rPr>
              <a:t>ибрационное воздействие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16329" y="1789999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solidFill>
                  <a:srgbClr val="FF33CC"/>
                </a:solidFill>
              </a:rPr>
              <a:t>Оздоровительное влияние </a:t>
            </a:r>
            <a:r>
              <a:rPr lang="ru-RU" sz="2400" dirty="0" err="1" smtClean="0">
                <a:solidFill>
                  <a:srgbClr val="FF33CC"/>
                </a:solidFill>
              </a:rPr>
              <a:t>фитбол</a:t>
            </a:r>
            <a:r>
              <a:rPr lang="ru-RU" sz="2400" dirty="0" smtClean="0">
                <a:solidFill>
                  <a:srgbClr val="FF33CC"/>
                </a:solidFill>
              </a:rPr>
              <a:t>-гимнастики на организм ребёнка достигается в первую очередь За счёт механической вибрации и амортизационной функции мяча, что приводит к улучшению обмена веществ, кровообращения позвоночника, суставов и внутренних органов. Доказано, что волны, возникающие при колебаниях мяча, передаются по всему позвоночнику к головному мозгу и вызывают положительные эмоции, избавляют от стресса и снимают напряжение</a:t>
            </a:r>
            <a:r>
              <a:rPr lang="ru-RU" sz="1800" dirty="0" smtClean="0">
                <a:solidFill>
                  <a:srgbClr val="FF33CC"/>
                </a:solidFill>
              </a:rPr>
              <a:t>.</a:t>
            </a:r>
            <a:endParaRPr lang="ru-RU" sz="1800" dirty="0">
              <a:solidFill>
                <a:srgbClr val="FF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83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7656" y="182245"/>
            <a:ext cx="10515600" cy="1325563"/>
          </a:xfrm>
        </p:spPr>
        <p:txBody>
          <a:bodyPr>
            <a:normAutofit/>
          </a:bodyPr>
          <a:lstStyle/>
          <a:p>
            <a:r>
              <a:rPr lang="ru-RU" sz="2800" dirty="0" err="1" smtClean="0">
                <a:solidFill>
                  <a:srgbClr val="FF0000"/>
                </a:solidFill>
              </a:rPr>
              <a:t>Фитбол</a:t>
            </a:r>
            <a:r>
              <a:rPr lang="ru-RU" sz="2800" dirty="0" smtClean="0">
                <a:solidFill>
                  <a:srgbClr val="FF0000"/>
                </a:solidFill>
              </a:rPr>
              <a:t> гимнастика – это занятия на больших упругих мячах которое                                                            позволяет решать следующие задачи:</a:t>
            </a:r>
            <a:br>
              <a:rPr lang="ru-RU" sz="2800" dirty="0" smtClean="0">
                <a:solidFill>
                  <a:srgbClr val="FF0000"/>
                </a:solidFill>
              </a:rPr>
            </a:b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solidFill>
                  <a:srgbClr val="FF33CC"/>
                </a:solidFill>
              </a:rPr>
              <a:t>Развитие двигательных качеств</a:t>
            </a:r>
          </a:p>
          <a:p>
            <a:r>
              <a:rPr lang="ru-RU" sz="1800" dirty="0" smtClean="0">
                <a:solidFill>
                  <a:srgbClr val="FF33CC"/>
                </a:solidFill>
              </a:rPr>
              <a:t>Обучение основным двигательным действиям</a:t>
            </a:r>
          </a:p>
          <a:p>
            <a:r>
              <a:rPr lang="ru-RU" sz="1800" dirty="0" smtClean="0">
                <a:solidFill>
                  <a:srgbClr val="FF33CC"/>
                </a:solidFill>
              </a:rPr>
              <a:t>Укрепление мышечного корсета, создание навыка правильной осанки</a:t>
            </a:r>
          </a:p>
          <a:p>
            <a:r>
              <a:rPr lang="ru-RU" sz="1800" dirty="0" smtClean="0">
                <a:solidFill>
                  <a:srgbClr val="FF33CC"/>
                </a:solidFill>
              </a:rPr>
              <a:t>Улучшение функционирования сердечно-сосудистой и дыхательных систем</a:t>
            </a:r>
          </a:p>
          <a:p>
            <a:r>
              <a:rPr lang="ru-RU" sz="1800" dirty="0" smtClean="0">
                <a:solidFill>
                  <a:srgbClr val="FF33CC"/>
                </a:solidFill>
              </a:rPr>
              <a:t>Нормализация работы нервной системы, стимуляция нервно-психического развития</a:t>
            </a:r>
          </a:p>
          <a:p>
            <a:r>
              <a:rPr lang="ru-RU" sz="1800" dirty="0" smtClean="0">
                <a:solidFill>
                  <a:srgbClr val="FF33CC"/>
                </a:solidFill>
              </a:rPr>
              <a:t>Улучшение коммуникативной и эмоционально-волевой сферы</a:t>
            </a:r>
          </a:p>
          <a:p>
            <a:r>
              <a:rPr lang="ru-RU" sz="1800" dirty="0" smtClean="0">
                <a:solidFill>
                  <a:srgbClr val="FF33CC"/>
                </a:solidFill>
              </a:rPr>
              <a:t>Развитие мелкой моторики</a:t>
            </a:r>
            <a:endParaRPr lang="en-US" sz="1800" dirty="0" smtClean="0">
              <a:solidFill>
                <a:srgbClr val="FF33CC"/>
              </a:solidFill>
            </a:endParaRPr>
          </a:p>
          <a:p>
            <a:r>
              <a:rPr lang="ru-RU" sz="1800" dirty="0" smtClean="0">
                <a:solidFill>
                  <a:srgbClr val="FF33CC"/>
                </a:solidFill>
              </a:rPr>
              <a:t>Совершенствование координационных способностей и равновесия</a:t>
            </a:r>
          </a:p>
          <a:p>
            <a:r>
              <a:rPr lang="ru-RU" sz="1800" dirty="0" smtClean="0">
                <a:solidFill>
                  <a:srgbClr val="FF33CC"/>
                </a:solidFill>
              </a:rPr>
              <a:t>Тренировка вестибулярного аппарата</a:t>
            </a:r>
          </a:p>
          <a:p>
            <a:r>
              <a:rPr lang="ru-RU" sz="1800" dirty="0" smtClean="0">
                <a:solidFill>
                  <a:srgbClr val="FF33CC"/>
                </a:solidFill>
              </a:rPr>
              <a:t>Развитие творческих способностей, грациозности и выразительности движений</a:t>
            </a:r>
            <a:endParaRPr lang="ru-RU" sz="1800" dirty="0">
              <a:solidFill>
                <a:srgbClr val="FF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53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3226" y="762000"/>
            <a:ext cx="10935814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FF33CC"/>
                </a:solidFill>
              </a:rPr>
              <a:t>В работе с детьми дошкольного возраста  можно использовать  следующие виды </a:t>
            </a:r>
          </a:p>
          <a:p>
            <a:r>
              <a:rPr lang="ru-RU" sz="2400" dirty="0" smtClean="0">
                <a:solidFill>
                  <a:srgbClr val="FF33CC"/>
                </a:solidFill>
              </a:rPr>
              <a:t>гимнастических </a:t>
            </a:r>
            <a:r>
              <a:rPr lang="ru-RU" sz="2400" dirty="0">
                <a:solidFill>
                  <a:srgbClr val="FF33CC"/>
                </a:solidFill>
              </a:rPr>
              <a:t>мячей, различающиеся  по </a:t>
            </a:r>
            <a:r>
              <a:rPr lang="ru-RU" sz="2400" dirty="0" smtClean="0">
                <a:solidFill>
                  <a:srgbClr val="FF33CC"/>
                </a:solidFill>
              </a:rPr>
              <a:t>форме</a:t>
            </a:r>
            <a:r>
              <a:rPr lang="ru-RU" sz="2400" dirty="0">
                <a:solidFill>
                  <a:srgbClr val="FF33CC"/>
                </a:solidFill>
              </a:rPr>
              <a:t>:, диаметру, упругости и </a:t>
            </a:r>
            <a:r>
              <a:rPr lang="ru-RU" sz="2400" dirty="0" smtClean="0">
                <a:solidFill>
                  <a:srgbClr val="FF33CC"/>
                </a:solidFill>
              </a:rPr>
              <a:t>цвету.</a:t>
            </a:r>
          </a:p>
          <a:p>
            <a:endParaRPr lang="ru-RU" sz="2400" dirty="0" smtClean="0">
              <a:solidFill>
                <a:srgbClr val="FF33CC"/>
              </a:solidFill>
            </a:endParaRPr>
          </a:p>
          <a:p>
            <a:r>
              <a:rPr lang="ru-RU" sz="2400" dirty="0" smtClean="0">
                <a:solidFill>
                  <a:srgbClr val="FF33CC"/>
                </a:solidFill>
              </a:rPr>
              <a:t>*</a:t>
            </a:r>
            <a:r>
              <a:rPr lang="ru-RU" sz="2400" dirty="0" err="1" smtClean="0">
                <a:solidFill>
                  <a:srgbClr val="FF33CC"/>
                </a:solidFill>
              </a:rPr>
              <a:t>фитболы</a:t>
            </a:r>
            <a:r>
              <a:rPr lang="ru-RU" sz="2400" dirty="0" smtClean="0">
                <a:solidFill>
                  <a:srgbClr val="FF33CC"/>
                </a:solidFill>
              </a:rPr>
              <a:t> с ручками( рожками) наиболее подходящие для занятий с детьми </a:t>
            </a:r>
          </a:p>
          <a:p>
            <a:r>
              <a:rPr lang="ru-RU" sz="2400" dirty="0">
                <a:solidFill>
                  <a:srgbClr val="FF33CC"/>
                </a:solidFill>
              </a:rPr>
              <a:t>д</a:t>
            </a:r>
            <a:r>
              <a:rPr lang="ru-RU" sz="2400" dirty="0" smtClean="0">
                <a:solidFill>
                  <a:srgbClr val="FF33CC"/>
                </a:solidFill>
              </a:rPr>
              <a:t>ошкольного возраста, так как они позволяют выполнять все виды </a:t>
            </a:r>
          </a:p>
          <a:p>
            <a:r>
              <a:rPr lang="ru-RU" sz="2400" dirty="0" smtClean="0">
                <a:solidFill>
                  <a:srgbClr val="FF33CC"/>
                </a:solidFill>
              </a:rPr>
              <a:t>Гимнастических упражнений и подвижных игр с мячами.</a:t>
            </a:r>
          </a:p>
          <a:p>
            <a:endParaRPr lang="ru-RU" sz="2400" dirty="0">
              <a:solidFill>
                <a:srgbClr val="FF33CC"/>
              </a:solidFill>
            </a:endParaRPr>
          </a:p>
          <a:p>
            <a:endParaRPr lang="ru-RU" sz="2400" dirty="0" smtClean="0">
              <a:solidFill>
                <a:srgbClr val="FF33CC"/>
              </a:solidFill>
            </a:endParaRPr>
          </a:p>
          <a:p>
            <a:endParaRPr lang="ru-RU" sz="2400" dirty="0" smtClean="0">
              <a:solidFill>
                <a:srgbClr val="FF33CC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996" y="3318163"/>
            <a:ext cx="3036455" cy="3036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88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35677" y="926473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04671" y="926473"/>
            <a:ext cx="375545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FF33CC"/>
                </a:solidFill>
              </a:rPr>
              <a:t>Круглый гладкий мяч предназначен для обучения разнообразным гимнастическим упражнениям и </a:t>
            </a:r>
          </a:p>
          <a:p>
            <a:r>
              <a:rPr lang="ru-RU" sz="2400" dirty="0">
                <a:solidFill>
                  <a:srgbClr val="FF33CC"/>
                </a:solidFill>
              </a:rPr>
              <a:t>подвижным играм, за исключением прыжковых движений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1813" y="2111333"/>
            <a:ext cx="6096000" cy="3276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0926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995" y="359743"/>
            <a:ext cx="97975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33CC"/>
                </a:solidFill>
              </a:rPr>
              <a:t>Овальный  </a:t>
            </a:r>
            <a:r>
              <a:rPr lang="ru-RU" sz="2400" dirty="0" err="1" smtClean="0">
                <a:solidFill>
                  <a:srgbClr val="FF33CC"/>
                </a:solidFill>
              </a:rPr>
              <a:t>фитбол</a:t>
            </a:r>
            <a:r>
              <a:rPr lang="ru-RU" sz="2400" dirty="0" smtClean="0">
                <a:solidFill>
                  <a:srgbClr val="FF33CC"/>
                </a:solidFill>
              </a:rPr>
              <a:t> характеризуют те же функциональные свойства, что и круглый, но он является более </a:t>
            </a:r>
            <a:r>
              <a:rPr lang="ru-RU" sz="2400" dirty="0">
                <a:solidFill>
                  <a:srgbClr val="FF33CC"/>
                </a:solidFill>
              </a:rPr>
              <a:t>устойчивым за счёт увеличенной </a:t>
            </a:r>
            <a:endParaRPr lang="ru-RU" sz="2400" dirty="0" smtClean="0">
              <a:solidFill>
                <a:srgbClr val="FF33CC"/>
              </a:solidFill>
            </a:endParaRPr>
          </a:p>
          <a:p>
            <a:r>
              <a:rPr lang="ru-RU" sz="2400" dirty="0" smtClean="0">
                <a:solidFill>
                  <a:srgbClr val="FF33CC"/>
                </a:solidFill>
              </a:rPr>
              <a:t>площади </a:t>
            </a:r>
            <a:r>
              <a:rPr lang="ru-RU" sz="2400" dirty="0" smtClean="0">
                <a:solidFill>
                  <a:srgbClr val="FF33CC"/>
                </a:solidFill>
              </a:rPr>
              <a:t>поверхности касания с полом. Такие мячи подойдут для детей с </a:t>
            </a:r>
            <a:r>
              <a:rPr lang="ru-RU" sz="2400" dirty="0">
                <a:solidFill>
                  <a:srgbClr val="FF33CC"/>
                </a:solidFill>
              </a:rPr>
              <a:t>недостаточным уровнем развития координации </a:t>
            </a:r>
            <a:endParaRPr lang="ru-RU" sz="2400" dirty="0" smtClean="0">
              <a:solidFill>
                <a:srgbClr val="FF33CC"/>
              </a:solidFill>
            </a:endParaRPr>
          </a:p>
          <a:p>
            <a:r>
              <a:rPr lang="ru-RU" sz="2400" dirty="0" smtClean="0">
                <a:solidFill>
                  <a:srgbClr val="FF33CC"/>
                </a:solidFill>
              </a:rPr>
              <a:t>и </a:t>
            </a:r>
            <a:r>
              <a:rPr lang="ru-RU" sz="2400" dirty="0" smtClean="0">
                <a:solidFill>
                  <a:srgbClr val="FF33CC"/>
                </a:solidFill>
              </a:rPr>
              <a:t>функции равновесия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93" t="2087" r="2293" b="18936"/>
          <a:stretch/>
        </p:blipFill>
        <p:spPr>
          <a:xfrm>
            <a:off x="4120738" y="2546269"/>
            <a:ext cx="4142756" cy="33320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2211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68283" y="938349"/>
            <a:ext cx="107932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>
                <a:solidFill>
                  <a:srgbClr val="FF33CC"/>
                </a:solidFill>
              </a:rPr>
              <a:t>Фитболы</a:t>
            </a:r>
            <a:r>
              <a:rPr lang="ru-RU" sz="2400" dirty="0" smtClean="0">
                <a:solidFill>
                  <a:srgbClr val="FF33CC"/>
                </a:solidFill>
              </a:rPr>
              <a:t> в форме животных(лошадок, дельфинов, олений и др.) отличаются повышенной устойчивостью </a:t>
            </a:r>
            <a:r>
              <a:rPr lang="ru-RU" sz="2400" dirty="0" smtClean="0">
                <a:solidFill>
                  <a:srgbClr val="FF33CC"/>
                </a:solidFill>
              </a:rPr>
              <a:t>и безопасностью </a:t>
            </a:r>
            <a:r>
              <a:rPr lang="ru-RU" sz="2400" dirty="0">
                <a:solidFill>
                  <a:srgbClr val="FF33CC"/>
                </a:solidFill>
              </a:rPr>
              <a:t>даже при выполнении </a:t>
            </a:r>
            <a:endParaRPr lang="ru-RU" sz="2400" dirty="0" smtClean="0">
              <a:solidFill>
                <a:srgbClr val="FF33CC"/>
              </a:solidFill>
            </a:endParaRPr>
          </a:p>
          <a:p>
            <a:r>
              <a:rPr lang="ru-RU" sz="2400" dirty="0" smtClean="0">
                <a:solidFill>
                  <a:srgbClr val="FF33CC"/>
                </a:solidFill>
              </a:rPr>
              <a:t>прыжковых </a:t>
            </a:r>
            <a:r>
              <a:rPr lang="ru-RU" sz="2400" dirty="0" smtClean="0">
                <a:solidFill>
                  <a:srgbClr val="FF33CC"/>
                </a:solidFill>
              </a:rPr>
              <a:t>движений, рекомендуются  детям раннего возраста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56" y="2746828"/>
            <a:ext cx="3343400" cy="22289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5787" y="3209305"/>
            <a:ext cx="3614057" cy="27105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7731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4811" y="702426"/>
            <a:ext cx="10240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33CC"/>
                </a:solidFill>
              </a:rPr>
              <a:t>Массажные гимнастические мячи имеют неровную , в форме пупырышек, </a:t>
            </a:r>
            <a:r>
              <a:rPr lang="ru-RU" sz="2400" dirty="0">
                <a:solidFill>
                  <a:srgbClr val="FF33CC"/>
                </a:solidFill>
              </a:rPr>
              <a:t>поверхность</a:t>
            </a:r>
            <a:r>
              <a:rPr lang="ru-RU" sz="2400" dirty="0" smtClean="0">
                <a:solidFill>
                  <a:srgbClr val="FF33CC"/>
                </a:solidFill>
              </a:rPr>
              <a:t>, поэтому кроме </a:t>
            </a:r>
            <a:r>
              <a:rPr lang="ru-RU" sz="2400" dirty="0">
                <a:solidFill>
                  <a:srgbClr val="FF33CC"/>
                </a:solidFill>
              </a:rPr>
              <a:t>нагрузки на </a:t>
            </a:r>
            <a:r>
              <a:rPr lang="ru-RU" sz="2400" dirty="0" smtClean="0">
                <a:solidFill>
                  <a:srgbClr val="FF33CC"/>
                </a:solidFill>
              </a:rPr>
              <a:t>мышцы,</a:t>
            </a:r>
            <a:r>
              <a:rPr lang="ru-RU" sz="2400" dirty="0">
                <a:solidFill>
                  <a:srgbClr val="FF33CC"/>
                </a:solidFill>
              </a:rPr>
              <a:t> обеспечивают массажный </a:t>
            </a:r>
            <a:endParaRPr lang="ru-RU" sz="2400" dirty="0" smtClean="0">
              <a:solidFill>
                <a:srgbClr val="FF33CC"/>
              </a:solidFill>
            </a:endParaRPr>
          </a:p>
          <a:p>
            <a:r>
              <a:rPr lang="ru-RU" sz="2400" dirty="0" smtClean="0">
                <a:solidFill>
                  <a:srgbClr val="FF33CC"/>
                </a:solidFill>
              </a:rPr>
              <a:t>эффект, улучшают </a:t>
            </a:r>
            <a:r>
              <a:rPr lang="ru-RU" sz="2400" dirty="0" smtClean="0">
                <a:solidFill>
                  <a:srgbClr val="FF33CC"/>
                </a:solidFill>
              </a:rPr>
              <a:t>обмен веществ и кровообращение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538846" y="2403269"/>
            <a:ext cx="4108368" cy="4108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910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</TotalTime>
  <Words>561</Words>
  <Application>Microsoft Office PowerPoint</Application>
  <PresentationFormat>Широкоэкранный</PresentationFormat>
  <Paragraphs>60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Тема Office</vt:lpstr>
      <vt:lpstr>ФИТБОЛ-ГИМНАСТИКА ДЛЯ ДОШКОЛЬНИКОВ</vt:lpstr>
      <vt:lpstr>Презентация PowerPoint</vt:lpstr>
      <vt:lpstr>                                           Фитбол мяч                                 вибрационное воздействие</vt:lpstr>
      <vt:lpstr>Фитбол гимнастика – это занятия на больших упругих мячах которое                                                            позволяет решать следующие задачи: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                Занятия фитбол гимнастикой </vt:lpstr>
      <vt:lpstr>                                 Подготовительная часть</vt:lpstr>
      <vt:lpstr>Презентация PowerPoint</vt:lpstr>
      <vt:lpstr>                                 Содержание занятия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ФИТБОЛ-ГИМНАСТИКА ДЛЯ ДОШКОЛЬНИКОВ</dc:title>
  <dc:creator>Лена Теребова</dc:creator>
  <cp:lastModifiedBy>Лена Теребова</cp:lastModifiedBy>
  <cp:revision>22</cp:revision>
  <dcterms:created xsi:type="dcterms:W3CDTF">2015-09-05T13:13:24Z</dcterms:created>
  <dcterms:modified xsi:type="dcterms:W3CDTF">2015-09-19T05:57:13Z</dcterms:modified>
</cp:coreProperties>
</file>