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81" r:id="rId4"/>
    <p:sldId id="280" r:id="rId5"/>
    <p:sldId id="279" r:id="rId6"/>
    <p:sldId id="301" r:id="rId7"/>
    <p:sldId id="30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8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97346"/>
            <a:ext cx="47149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Проведение занятий с использованием нетрадиционных техник:</a:t>
            </a:r>
            <a:endParaRPr lang="ru-RU" sz="11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способствует снятию детских страхов;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развивает уверенность в своих силах;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развивает пространственное мышление;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учит детей свободно выражать свой замысел;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побуждает детей к творческим поискам и решениям;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учит детей работать с разнообразным материалом;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развивает чувство композиции, ритма,  колорита,  </a:t>
            </a:r>
            <a:r>
              <a:rPr lang="ru-RU" sz="20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;      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чувство фактурности и объёмности;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развивает мелкую моторику рук;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развивает творческие способности, воображение и  полёт фантазии.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 время работы дети получают эстетическое удовольствие.</a:t>
            </a:r>
            <a:endParaRPr lang="ru-RU" sz="28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C:\Users\detsad\Pictures\img387.jpg"/>
          <p:cNvPicPr/>
          <p:nvPr/>
        </p:nvPicPr>
        <p:blipFill>
          <a:blip r:embed="rId3" cstate="print"/>
          <a:srcRect r="4829" b="15768"/>
          <a:stretch>
            <a:fillRect/>
          </a:stretch>
        </p:blipFill>
        <p:spPr bwMode="auto">
          <a:xfrm>
            <a:off x="5786446" y="428605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etsad\Pictures\img385.jpg"/>
          <p:cNvPicPr/>
          <p:nvPr/>
        </p:nvPicPr>
        <p:blipFill>
          <a:blip r:embed="rId4" cstate="print"/>
          <a:srcRect r="6433" b="7054"/>
          <a:stretch>
            <a:fillRect/>
          </a:stretch>
        </p:blipFill>
        <p:spPr bwMode="auto">
          <a:xfrm>
            <a:off x="6000760" y="3500438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14290"/>
            <a:ext cx="6858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Поставила перед собой следующие задачи:</a:t>
            </a:r>
            <a:endParaRPr lang="ru-RU" sz="12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666666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сформировать у детей технические навыки рисования: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познакомить детей с различными нетрадиционными техниками рисования.</a:t>
            </a:r>
            <a:endParaRPr lang="ru-RU" sz="11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научить создавать свой неповторимый образ, в рисунках по нетрадиционному рисованию используя различные техники.</a:t>
            </a:r>
            <a:endParaRPr lang="ru-RU" sz="11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развивать воображение и творческие способности детей.</a:t>
            </a:r>
            <a:endParaRPr lang="ru-RU" sz="11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  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обогащать и расширять художественный опыт детей.</a:t>
            </a:r>
            <a:endParaRPr lang="ru-RU" sz="11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побуждать ребенка экспериментировать.</a:t>
            </a:r>
            <a:endParaRPr lang="ru-RU" sz="11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поощрять и поддерживать творческие находки.</a:t>
            </a:r>
            <a:endParaRPr lang="ru-RU" sz="11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развивать целенаправленную деятельность детей и их стремление к созидательной активности.</a:t>
            </a:r>
            <a:endParaRPr lang="ru-RU" sz="11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воспитывать положительное отношение ребенка к сотрудничеству с взрослым, с детьми,  к собственной деятельности, ее результату.</a:t>
            </a:r>
            <a:endParaRPr lang="ru-RU" sz="11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-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способствовать возникновению у него ощущения, что продукт его деятельности интересен другим и ему самому</a:t>
            </a:r>
            <a:r>
              <a:rPr lang="ru-RU" sz="1100" b="1" dirty="0" smtClean="0">
                <a:latin typeface="Monotype Corsiva" pitchFamily="66" charset="0"/>
                <a:cs typeface="Arial" pitchFamily="34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285728"/>
            <a:ext cx="671517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 детьми младшего дошкольного возраста рекомендуется использовать:</a:t>
            </a:r>
            <a:endParaRPr lang="ru-RU" sz="12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666666"/>
                </a:solidFill>
                <a:ea typeface="Times New Roman" pitchFamily="18" charset="0"/>
                <a:cs typeface="Arial" pitchFamily="34" charset="0"/>
              </a:rPr>
              <a:t>·</a:t>
            </a:r>
            <a:r>
              <a:rPr lang="ru-RU" sz="800" dirty="0" smtClean="0">
                <a:solidFill>
                  <a:srgbClr val="6666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785926"/>
            <a:ext cx="3071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рисование  жесткой полусухой кистью 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-рисование пальчиком 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-рисование ладошкой 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 рисование ватной палочкой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-печатками из картофеля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180975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-оттиск пробкой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9" name="Рисунок 8" descr="C:\Users\detsad\Pictures\img384.jpg"/>
          <p:cNvPicPr/>
          <p:nvPr/>
        </p:nvPicPr>
        <p:blipFill>
          <a:blip r:embed="rId3" cstate="print"/>
          <a:srcRect l="801" r="9158" b="4772"/>
          <a:stretch>
            <a:fillRect/>
          </a:stretch>
        </p:blipFill>
        <p:spPr bwMode="auto">
          <a:xfrm>
            <a:off x="4786314" y="1428736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etsad\Pictures\img386.jpg"/>
          <p:cNvPicPr/>
          <p:nvPr/>
        </p:nvPicPr>
        <p:blipFill>
          <a:blip r:embed="rId4" cstate="print"/>
          <a:srcRect r="6336" b="16597"/>
          <a:stretch>
            <a:fillRect/>
          </a:stretch>
        </p:blipFill>
        <p:spPr bwMode="auto">
          <a:xfrm>
            <a:off x="4929190" y="4143380"/>
            <a:ext cx="2857520" cy="234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07236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Детей среднего дошкольного возраста можно знакомить с более сложными техниками:</a:t>
            </a:r>
            <a:endParaRPr lang="ru-RU" sz="1200" b="1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666666"/>
                </a:solidFill>
                <a:ea typeface="Times New Roman" pitchFamily="18" charset="0"/>
                <a:cs typeface="Arial" pitchFamily="34" charset="0"/>
              </a:rPr>
              <a:t>·</a:t>
            </a:r>
            <a:r>
              <a:rPr lang="ru-RU" sz="800" dirty="0" smtClean="0">
                <a:solidFill>
                  <a:srgbClr val="6666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71613"/>
            <a:ext cx="41434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-печать поролоном;</a:t>
            </a:r>
            <a:endParaRPr lang="ru-RU" sz="3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-печать пробками;</a:t>
            </a:r>
            <a:endParaRPr lang="ru-RU" sz="32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-восковые мелки + акварель;</a:t>
            </a:r>
            <a:endParaRPr lang="ru-RU" sz="3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-свеча + акварель;</a:t>
            </a:r>
            <a:endParaRPr lang="ru-RU" sz="3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-отпечатки листьев;</a:t>
            </a:r>
            <a:endParaRPr lang="ru-RU" sz="3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-рисунки из ладошки;</a:t>
            </a:r>
            <a:endParaRPr lang="ru-RU" sz="3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-рисование ватными палочками;</a:t>
            </a:r>
            <a:endParaRPr lang="ru-RU" sz="3200" b="1" dirty="0" smtClean="0"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 волшебные веревочки;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-монотипия предметная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2" name="Рисунок 11" descr="C:\Users\detsad\Pictures\img383.jpg"/>
          <p:cNvPicPr/>
          <p:nvPr/>
        </p:nvPicPr>
        <p:blipFill>
          <a:blip r:embed="rId3" cstate="print"/>
          <a:srcRect l="1283" r="8926" b="4979"/>
          <a:stretch>
            <a:fillRect/>
          </a:stretch>
        </p:blipFill>
        <p:spPr bwMode="auto">
          <a:xfrm>
            <a:off x="5715008" y="4143380"/>
            <a:ext cx="285752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detsad\Pictures\img380.jpg"/>
          <p:cNvPicPr/>
          <p:nvPr/>
        </p:nvPicPr>
        <p:blipFill>
          <a:blip r:embed="rId4" cstate="print"/>
          <a:srcRect l="6895" t="4772"/>
          <a:stretch>
            <a:fillRect/>
          </a:stretch>
        </p:blipFill>
        <p:spPr bwMode="auto">
          <a:xfrm>
            <a:off x="5643569" y="1500174"/>
            <a:ext cx="292895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214290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старшем дошкольном возрасте дети могут освоить еще более трудные методы и техники: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142984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монотипия пейзажная;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-рисование зубной щеткой; 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-расчесывание краски;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набрызг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;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кляксография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с трубочкой; 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-фотокопия – рисование свечой;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граттаж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черно- белый, цветной;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-рисование нитками;</a:t>
            </a:r>
            <a:endParaRPr lang="ru-RU" sz="2000" b="1" dirty="0" smtClean="0">
              <a:latin typeface="Monotype Corsiva" pitchFamily="66" charset="0"/>
            </a:endParaRP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-рисование солью, рисование песком;</a:t>
            </a: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-печать по трафарету;</a:t>
            </a: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пластилинография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;</a:t>
            </a: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-рисование мыльными пузырями:</a:t>
            </a: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кляксография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обычная;</a:t>
            </a:r>
          </a:p>
          <a:p>
            <a:pPr eaLnBrk="0" hangingPunct="0">
              <a:buClr>
                <a:srgbClr val="FFFF00"/>
              </a:buClr>
              <a:tabLst>
                <a:tab pos="368300" algn="l"/>
              </a:tabLst>
              <a:defRPr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-пуантилизм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9" name="Рисунок 8" descr="C:\Users\detsad\Pictures\img398.jpg"/>
          <p:cNvPicPr/>
          <p:nvPr/>
        </p:nvPicPr>
        <p:blipFill>
          <a:blip r:embed="rId3" cstate="print"/>
          <a:srcRect r="1141" b="7469"/>
          <a:stretch>
            <a:fillRect/>
          </a:stretch>
        </p:blipFill>
        <p:spPr bwMode="auto">
          <a:xfrm>
            <a:off x="5214943" y="3786191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etsad\Pictures\img391.jpg"/>
          <p:cNvPicPr/>
          <p:nvPr/>
        </p:nvPicPr>
        <p:blipFill>
          <a:blip r:embed="rId4" cstate="print"/>
          <a:srcRect l="4329" r="1549" b="3102"/>
          <a:stretch>
            <a:fillRect/>
          </a:stretch>
        </p:blipFill>
        <p:spPr bwMode="auto">
          <a:xfrm>
            <a:off x="5214942" y="1285860"/>
            <a:ext cx="26432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pic>
        <p:nvPicPr>
          <p:cNvPr id="1026" name="Picture 2" descr="C:\Users\detsad\Desktop\для Воеводиной\в печать\для Пешехоновой\фото Пешехонова\Фото с РМО Пешехонова\101MSDCF\DSC02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1857388" cy="2388070"/>
          </a:xfrm>
          <a:prstGeom prst="rect">
            <a:avLst/>
          </a:prstGeom>
          <a:noFill/>
        </p:spPr>
      </p:pic>
      <p:pic>
        <p:nvPicPr>
          <p:cNvPr id="1028" name="Picture 4" descr="C:\Users\detsad\Desktop\для Воеводиной\в печать\для Пешехоновой\фото Пешехонова\Фото с РМО Пешехонова\101MSDCF\DSC02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04"/>
            <a:ext cx="2707124" cy="2428892"/>
          </a:xfrm>
          <a:prstGeom prst="rect">
            <a:avLst/>
          </a:prstGeom>
          <a:noFill/>
        </p:spPr>
      </p:pic>
      <p:pic>
        <p:nvPicPr>
          <p:cNvPr id="1029" name="Picture 5" descr="C:\Users\detsad\Desktop\для Воеводиной\в печать\для Пешехоновой\фото Пешехонова\Фото с РМО Пешехонова\101MSDCF\DSC02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429132"/>
            <a:ext cx="2428892" cy="2231960"/>
          </a:xfrm>
          <a:prstGeom prst="rect">
            <a:avLst/>
          </a:prstGeom>
          <a:noFill/>
        </p:spPr>
      </p:pic>
      <p:pic>
        <p:nvPicPr>
          <p:cNvPr id="1030" name="Picture 6" descr="C:\Users\detsad\Desktop\для Воеводиной\в печать\для Пешехоновой\фото Пешехонова\Фото с РМО Пешехонова\101MSDCF\DSC027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571744"/>
            <a:ext cx="2250321" cy="2000264"/>
          </a:xfrm>
          <a:prstGeom prst="rect">
            <a:avLst/>
          </a:prstGeom>
          <a:noFill/>
        </p:spPr>
      </p:pic>
      <p:pic>
        <p:nvPicPr>
          <p:cNvPr id="1031" name="Picture 7" descr="C:\Users\detsad\Desktop\для Воеводиной\в печать\для Пешехоновой\фото Пешехонова\Фото с РМО Пешехонова\101MSDCF\DSC027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357694"/>
            <a:ext cx="2500298" cy="2222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Работа\Моя работа 1\шаблоны для презентаций\shablony_prezentazi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66"/>
            <a:ext cx="9144000" cy="68334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4597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Предметно-развивающая среда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6" name="Picture 2" descr="D:\Работа\Моя работа\фото и видео\фото- помещения ДОУ\Изображение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2500330" cy="2162425"/>
          </a:xfrm>
          <a:prstGeom prst="rect">
            <a:avLst/>
          </a:prstGeom>
          <a:noFill/>
        </p:spPr>
      </p:pic>
      <p:pic>
        <p:nvPicPr>
          <p:cNvPr id="1028" name="Picture 4" descr="D:\Работа\Моя работа\фото и видео\фото- помещения ДОУ\Изображение 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14356"/>
            <a:ext cx="2143140" cy="2903609"/>
          </a:xfrm>
          <a:prstGeom prst="rect">
            <a:avLst/>
          </a:prstGeom>
          <a:noFill/>
        </p:spPr>
      </p:pic>
      <p:pic>
        <p:nvPicPr>
          <p:cNvPr id="1029" name="Picture 5" descr="D:\Работа\Моя работа\фото и видео\фото- помещения ДОУ\Изображение 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00504"/>
            <a:ext cx="3252656" cy="2214578"/>
          </a:xfrm>
          <a:prstGeom prst="rect">
            <a:avLst/>
          </a:prstGeom>
          <a:noFill/>
        </p:spPr>
      </p:pic>
      <p:pic>
        <p:nvPicPr>
          <p:cNvPr id="1030" name="Picture 6" descr="D:\Работа\Моя работа\фото и видео\фото- помещения ДОУ\Изображение 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071942"/>
            <a:ext cx="2857488" cy="2090850"/>
          </a:xfrm>
          <a:prstGeom prst="rect">
            <a:avLst/>
          </a:prstGeom>
          <a:noFill/>
        </p:spPr>
      </p:pic>
      <p:pic>
        <p:nvPicPr>
          <p:cNvPr id="10" name="Рисунок 9" descr="C:\Users\detsad\Pictures\img403.jpg"/>
          <p:cNvPicPr/>
          <p:nvPr/>
        </p:nvPicPr>
        <p:blipFill>
          <a:blip r:embed="rId7" cstate="print"/>
          <a:srcRect l="14757" t="14392" r="14024" b="48479"/>
          <a:stretch>
            <a:fillRect/>
          </a:stretch>
        </p:blipFill>
        <p:spPr bwMode="auto">
          <a:xfrm>
            <a:off x="3500430" y="1357298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257</Words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Детский сад</cp:lastModifiedBy>
  <cp:revision>46</cp:revision>
  <dcterms:created xsi:type="dcterms:W3CDTF">2015-08-21T10:22:39Z</dcterms:created>
  <dcterms:modified xsi:type="dcterms:W3CDTF">2015-09-23T11:23:34Z</dcterms:modified>
</cp:coreProperties>
</file>